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65" r:id="rId8"/>
    <p:sldId id="267" r:id="rId9"/>
    <p:sldId id="272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6FD4F50-492B-4973-B6DC-24BD11F36AD1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ECE70D8-0616-477E-BA93-3FD74332EE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500174"/>
            <a:ext cx="6903175" cy="358729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Анализ р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езультатов  ОГЭ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 биологии </a:t>
            </a:r>
            <a:r>
              <a:rPr lang="ru-RU" b="1">
                <a:solidFill>
                  <a:schemeClr val="accent5">
                    <a:lumMod val="75000"/>
                  </a:schemeClr>
                </a:solidFill>
              </a:rPr>
              <a:t>за </a:t>
            </a:r>
            <a:r>
              <a:rPr lang="ru-RU" b="1" smtClean="0">
                <a:solidFill>
                  <a:schemeClr val="accent5">
                    <a:lumMod val="75000"/>
                  </a:schemeClr>
                </a:solidFill>
              </a:rPr>
              <a:t>2016-2017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учебный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год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7048877" cy="5397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643050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тренировки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 7, 5ккал *120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мин=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900 ккал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Рекомендуемые блюда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мороженое  шоколадным наполнителем, сэндвич с мясной  котлетой, салат овощной, чай с сахаром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Калорийность обеда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325+425+60+68=878 ккал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белков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6+39+3+0=48г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6965245" cy="75403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Указания по оцениванию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285860"/>
            <a:ext cx="78581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Верно указаны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тренировки; приведено рекомендованное меню, указаны оптимальные (нехватка 5%) калорийность обеда и содержание белков в нем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- 3 балла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Верно указаны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тренировки; приведено рекомендованное меню, указаны оптимальные (нехватка 5%) калорийность обеда и содержание белков в нем, но не учтено требование, что должно входить мороженое и напиток 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Верно указаны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тренировки; приведено рекомендованное меню, но не указаны   или  указаны  неверно оптимальные (нехватка 5%) калорийность обеда и (или) содержание белков в нем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- 2 балл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Верно указаны только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тренировки –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 балл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96906"/>
          </a:xfrm>
        </p:spPr>
        <p:txBody>
          <a:bodyPr/>
          <a:lstStyle/>
          <a:p>
            <a:r>
              <a:rPr lang="ru-RU" dirty="0" smtClean="0"/>
              <a:t>Вопрос32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928802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Назовите два внешних признака того, что в рационе человека недостаточно белка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3357562"/>
            <a:ext cx="5572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Общая слабость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Низкая мышечная масса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Плохое заживление ран и ссадин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9"/>
            <a:ext cx="6965245" cy="72007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Количественный состав учащихся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191972"/>
              </p:ext>
            </p:extLst>
          </p:nvPr>
        </p:nvGraphicFramePr>
        <p:xfrm>
          <a:off x="500034" y="1357298"/>
          <a:ext cx="7816383" cy="3412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096"/>
                <a:gridCol w="2067927"/>
                <a:gridCol w="2621711"/>
                <a:gridCol w="1172649"/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Учебный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Всего</a:t>
                      </a:r>
                      <a:r>
                        <a:rPr lang="ru-RU" sz="2400" baseline="0" dirty="0" smtClean="0"/>
                        <a:t> учащихся 9-х классов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Участвовали в экзамене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</a:t>
                      </a:r>
                      <a:endParaRPr lang="ru-RU" sz="2400" dirty="0"/>
                    </a:p>
                  </a:txBody>
                  <a:tcPr/>
                </a:tc>
              </a:tr>
              <a:tr h="117132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2015-2016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834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22%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8939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4229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719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17%</a:t>
                      </a:r>
                      <a:endParaRPr lang="ru-RU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97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8342" y="692696"/>
            <a:ext cx="6965245" cy="864096"/>
          </a:xfrm>
        </p:spPr>
        <p:txBody>
          <a:bodyPr/>
          <a:lstStyle/>
          <a:p>
            <a:r>
              <a:rPr lang="ru-RU" b="1" dirty="0" smtClean="0"/>
              <a:t>Результаты экзамена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9614"/>
              </p:ext>
            </p:extLst>
          </p:nvPr>
        </p:nvGraphicFramePr>
        <p:xfrm>
          <a:off x="971600" y="1484784"/>
          <a:ext cx="7344817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688"/>
                <a:gridCol w="1150688"/>
                <a:gridCol w="1227586"/>
                <a:gridCol w="1214446"/>
                <a:gridCol w="1357322"/>
                <a:gridCol w="1244087"/>
              </a:tblGrid>
              <a:tr h="113800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Учебн</a:t>
                      </a:r>
                      <a:r>
                        <a:rPr lang="ru-RU" sz="2000" dirty="0" smtClean="0"/>
                        <a:t>.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Кол-во «2»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Кол-во «3»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Кол-во «4»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Кол-во</a:t>
                      </a:r>
                    </a:p>
                    <a:p>
                      <a:pPr algn="ctr"/>
                      <a:r>
                        <a:rPr lang="ru-RU" sz="2000" dirty="0" smtClean="0"/>
                        <a:t>«5»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Средний</a:t>
                      </a:r>
                      <a:r>
                        <a:rPr lang="ru-RU" sz="1800" baseline="0" dirty="0" smtClean="0"/>
                        <a:t> балл </a:t>
                      </a:r>
                    </a:p>
                  </a:txBody>
                  <a:tcPr/>
                </a:tc>
              </a:tr>
              <a:tr h="148816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2015-2016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72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8,6%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471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56,5%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270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32,4%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2,5%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3,3</a:t>
                      </a:r>
                      <a:endParaRPr lang="ru-RU" sz="2800" b="1" dirty="0"/>
                    </a:p>
                  </a:txBody>
                  <a:tcPr/>
                </a:tc>
              </a:tr>
              <a:tr h="18383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2016-2017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1,67%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351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48,82%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304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42,28%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</a:rPr>
                        <a:t>52 </a:t>
                      </a:r>
                      <a:endParaRPr lang="ru-RU" sz="2400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</a:rPr>
                        <a:t>7,23%</a:t>
                      </a:r>
                      <a:endParaRPr lang="ru-RU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</a:rPr>
                        <a:t>3,55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35696" y="5013176"/>
            <a:ext cx="5690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99409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42909" y="2071678"/>
          <a:ext cx="7715305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938"/>
                <a:gridCol w="1820789"/>
                <a:gridCol w="1820789"/>
                <a:gridCol w="1820789"/>
              </a:tblGrid>
              <a:tr h="1978283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 </a:t>
                      </a:r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Миним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 балл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Максим. балл</a:t>
                      </a:r>
                    </a:p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230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2015-2016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42</a:t>
                      </a:r>
                    </a:p>
                  </a:txBody>
                  <a:tcPr marL="68580" marR="68580" marT="0" marB="0"/>
                </a:tc>
              </a:tr>
              <a:tr h="79131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2016-2017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</a:rPr>
                        <a:t>25</a:t>
                      </a:r>
                      <a:endParaRPr lang="ru-RU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1 (№74)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</a:rPr>
                        <a:t>46 (№53)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71604" y="928670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Результаты экзамена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Сведения об апелляциях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43077"/>
              </p:ext>
            </p:extLst>
          </p:nvPr>
        </p:nvGraphicFramePr>
        <p:xfrm>
          <a:off x="1043608" y="1988840"/>
          <a:ext cx="7272807" cy="381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632"/>
                <a:gridCol w="2652896"/>
                <a:gridCol w="2520279"/>
              </a:tblGrid>
              <a:tr h="172245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Учебный 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 поданных апелляций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 удовлетворенных апелляций</a:t>
                      </a:r>
                      <a:endParaRPr lang="ru-RU" sz="2000" dirty="0"/>
                    </a:p>
                  </a:txBody>
                  <a:tcPr/>
                </a:tc>
              </a:tr>
              <a:tr h="10469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2015-2016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</a:tr>
              <a:tr h="104698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2016-2017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 (повышение)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142984"/>
            <a:ext cx="65722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 cmiso.ru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Методическое пространство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Оценка качества образования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ОГЭ и ЕГЭ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4144166" y="335676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4143372" y="442913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Часть 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345445"/>
              </p:ext>
            </p:extLst>
          </p:nvPr>
        </p:nvGraphicFramePr>
        <p:xfrm>
          <a:off x="827584" y="1556792"/>
          <a:ext cx="7488832" cy="437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584176"/>
                <a:gridCol w="1005262"/>
                <a:gridCol w="1010962"/>
                <a:gridCol w="1296144"/>
                <a:gridCol w="1080120"/>
              </a:tblGrid>
              <a:tr h="1067917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Номер задания</a:t>
                      </a:r>
                      <a:endParaRPr lang="ru-RU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Баллы за вопросы</a:t>
                      </a:r>
                      <a:endParaRPr lang="ru-RU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 учащихся,</a:t>
                      </a:r>
                      <a:r>
                        <a:rPr lang="ru-RU" sz="2400" baseline="0" dirty="0" smtClean="0"/>
                        <a:t> набравших  баллы</a:t>
                      </a:r>
                      <a:endParaRPr lang="ru-R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856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7,65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28,51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36,58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27,26</a:t>
                      </a:r>
                      <a:endParaRPr lang="ru-RU" sz="2400" dirty="0"/>
                    </a:p>
                  </a:txBody>
                  <a:tcPr/>
                </a:tc>
              </a:tr>
              <a:tr h="5856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30</a:t>
                      </a:r>
                      <a:endParaRPr lang="ru-RU" sz="24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10,99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37,27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42,14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9,59</a:t>
                      </a:r>
                      <a:endParaRPr lang="ru-RU" sz="2400" dirty="0"/>
                    </a:p>
                  </a:txBody>
                  <a:tcPr/>
                </a:tc>
              </a:tr>
              <a:tr h="5856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31</a:t>
                      </a:r>
                      <a:endParaRPr lang="ru-RU" sz="2400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28,37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9,74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19,61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70C0"/>
                          </a:solidFill>
                        </a:rPr>
                        <a:t>42,28</a:t>
                      </a:r>
                      <a:endParaRPr lang="ru-RU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8563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32</a:t>
                      </a:r>
                      <a:endParaRPr lang="ru-RU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0-2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33,10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41,03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25,87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6750931" cy="845319"/>
          </a:xfrm>
        </p:spPr>
        <p:txBody>
          <a:bodyPr/>
          <a:lstStyle/>
          <a:p>
            <a:r>
              <a:rPr lang="ru-RU" dirty="0" smtClean="0"/>
              <a:t>Вопрос №29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85860"/>
            <a:ext cx="7929618" cy="47354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Пользуясь содержанием текста «Органические соединения», найдите  и выпишите название клеточной структуры, в образовании которой одновременно участвуют  белки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и жиры.  Какие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функции выполняет эта структура в клетке?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Используя текст «Размножение» ответьте на вопросы: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 каких способах  размножения упоминается в тексте?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Приведите примеры двух организмов, у которых происходит размножение вегетативным способом?</a:t>
            </a:r>
          </a:p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Каким преимуществом обладают организмы, размножающиеся половым путем?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428605"/>
            <a:ext cx="6965245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31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214422"/>
            <a:ext cx="800105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Ольга, мастер спорта по большому теннису, находится на тренировочных сборах, где каждый день в течение четырех часов (утром и вечером) активно тренируется со своими  подругами. В свободное врем между двумя тренировками девушки решили пообедать в ресторане быстрого питания. Предложите Ольге оптимальное по калорийности и соотношению белков меню из перечня предложенных блюд и напитков для того, чтобы компенсировать свои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утренней  двухчасовой тренировки. При выборе учтите любит сладкое и обязательно закажет мороженое с шоколадным наполнителем, а также сладкий напиток. Однако тренер просил Ольгу потреблять блюда с наибольшем содержанием белка. В ответе укажите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энергозатраты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утренней тренировки, рекомендуемые блюда, калорийность обеда и количество белков в нем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447</TotalTime>
  <Words>463</Words>
  <Application>Microsoft Office PowerPoint</Application>
  <PresentationFormat>Экран (4:3)</PresentationFormat>
  <Paragraphs>135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Кнопка</vt:lpstr>
      <vt:lpstr>      Анализ результатов  ОГЭ по биологии за 2016-2017 учебный год</vt:lpstr>
      <vt:lpstr>Количественный состав учащихся</vt:lpstr>
      <vt:lpstr>Результаты экзамена</vt:lpstr>
      <vt:lpstr>Презентация PowerPoint</vt:lpstr>
      <vt:lpstr>Сведения об апелляциях</vt:lpstr>
      <vt:lpstr>Презентация PowerPoint</vt:lpstr>
      <vt:lpstr>Часть 2</vt:lpstr>
      <vt:lpstr>Вопрос №29</vt:lpstr>
      <vt:lpstr>Вопрос 31</vt:lpstr>
      <vt:lpstr>Ответ:</vt:lpstr>
      <vt:lpstr>Указания по оцениванию</vt:lpstr>
      <vt:lpstr>Вопрос32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ОГЭ по биологии за 2013-2014 учебный год и обсуждение демоверсий 2015 год</dc:title>
  <dc:creator>Маргарита</dc:creator>
  <cp:lastModifiedBy>Елена</cp:lastModifiedBy>
  <cp:revision>48</cp:revision>
  <dcterms:created xsi:type="dcterms:W3CDTF">2014-10-12T15:21:45Z</dcterms:created>
  <dcterms:modified xsi:type="dcterms:W3CDTF">2017-10-24T06:25:08Z</dcterms:modified>
</cp:coreProperties>
</file>