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305" r:id="rId3"/>
    <p:sldId id="272" r:id="rId4"/>
    <p:sldId id="282" r:id="rId5"/>
    <p:sldId id="293" r:id="rId6"/>
    <p:sldId id="273" r:id="rId7"/>
    <p:sldId id="276" r:id="rId8"/>
    <p:sldId id="294" r:id="rId9"/>
    <p:sldId id="277" r:id="rId10"/>
    <p:sldId id="278" r:id="rId11"/>
    <p:sldId id="306" r:id="rId12"/>
    <p:sldId id="279" r:id="rId13"/>
    <p:sldId id="280" r:id="rId14"/>
    <p:sldId id="299" r:id="rId15"/>
    <p:sldId id="298" r:id="rId16"/>
    <p:sldId id="302" r:id="rId17"/>
    <p:sldId id="300" r:id="rId18"/>
    <p:sldId id="303" r:id="rId19"/>
    <p:sldId id="304" r:id="rId20"/>
    <p:sldId id="296" r:id="rId21"/>
    <p:sldId id="26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FDA13E-600A-4081-97B3-B1B2BEE16B19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01DBB1-F26D-423D-90C2-F7142E199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" pitchFamily="18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FE528-C04D-4E34-BBF7-AF6DFD52384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6" tIns="45632" rIns="91266" bIns="45632" anchor="b"/>
          <a:lstStyle/>
          <a:p>
            <a:pPr algn="r" defTabSz="912813" eaLnBrk="0" hangingPunct="0"/>
            <a:fld id="{F3870807-74A5-4B85-BC6A-5BA60D011FEB}" type="slidenum">
              <a:rPr lang="en-GB" sz="1200">
                <a:latin typeface="Times" pitchFamily="18" charset="0"/>
              </a:rPr>
              <a:pPr algn="r" defTabSz="912813" eaLnBrk="0" hangingPunct="0"/>
              <a:t>11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538" y="690563"/>
            <a:ext cx="4606925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73563"/>
            <a:ext cx="5048250" cy="4067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Arial" charset="0"/>
              </a:rPr>
              <a:t>Готово.палка в ближнем свете пропала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943D8A1-950C-49EF-B1FC-A52B6A4A67E6}" type="slidenum">
              <a:rPr lang="ru-RU" sz="1200">
                <a:latin typeface="+mn-lt"/>
              </a:rPr>
              <a:pPr algn="r">
                <a:defRPr/>
              </a:pPr>
              <a:t>18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4BF9-8DA0-4566-A6BF-B08ECD0575BE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B514-3B1C-4C83-9172-DF06FB8B9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8E00-1A77-4A98-932F-828C5F0AF317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F5C8-42CA-4156-A4E5-62080D5EE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1955C-2268-40C4-8A5B-B3D6FFFD7EEF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B1B4-3733-4A27-8C62-D2CD2F629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3M 200</a:t>
            </a:r>
            <a:r>
              <a:rPr lang="ru-RU"/>
              <a:t>9</a:t>
            </a:r>
            <a:r>
              <a:rPr lang="en-GB"/>
              <a:t>. </a:t>
            </a:r>
            <a:r>
              <a:rPr lang="ru-RU"/>
              <a:t>Все права защищены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D7B3-79A9-4272-8737-DAD709A0F346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237C-94C2-4B8D-AD4F-6781D0731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CD5F-1940-4F07-9919-A1F2CB169FCC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C0F4-ADBC-413B-BD18-6C10E90FB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FBB5D-32E8-4757-9363-3B1C4F850913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E856-3407-47E5-9F34-59CFBE775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3420-6A7B-4D62-A73F-4081326D037F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8E35-3C8E-4277-B72B-E310B30A2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5E610-7361-4255-B36D-CB930707C497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4999-1E05-4DF4-A8A0-EA26CF92B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AC78E-38AA-45F1-AACA-332B88E58238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020DF-7F7E-49F9-88DB-73C9B9CFA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54B9-DE97-4EC8-ADD7-B1010079B8D6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2D55-750D-4E54-831E-4D274112E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D27C-0E26-4F2F-932E-B8C03FFD02B6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8F6C-82BE-4DB3-B1B1-5C4B5A9FF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BF34E9-4D8A-4AF2-B9EA-42A789B6FB2B}" type="datetimeFigureOut">
              <a:rPr lang="ru-RU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053FA-4991-4C46-B286-12F4B5AB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8888" y="1331913"/>
            <a:ext cx="7885112" cy="495458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950" y="295275"/>
            <a:ext cx="7883525" cy="4603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059113" y="627063"/>
            <a:ext cx="5257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5900" y="3432175"/>
            <a:ext cx="33242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285875"/>
            <a:ext cx="6429375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Профилактика детского 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дорожно-транспортного травматизма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 в школе</a:t>
            </a:r>
            <a:br>
              <a:rPr lang="ru-RU" sz="3600" dirty="0">
                <a:latin typeface="+mn-lt"/>
              </a:rPr>
            </a:br>
            <a:endParaRPr lang="ru-RU" sz="36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(Проблемы. Перспективы. 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Опыт работы.)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3" y="5572125"/>
            <a:ext cx="6143625" cy="785813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«Самое дорогое у человека – это жизнь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  <a:endParaRPr lang="ru-RU" sz="2400" b="1" dirty="0">
              <a:solidFill>
                <a:srgbClr val="C0000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Н. А. Островский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000250" y="428625"/>
            <a:ext cx="648335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000" b="1" kern="0" dirty="0">
                <a:solidFill>
                  <a:srgbClr val="002060"/>
                </a:solidFill>
                <a:latin typeface="Arial Narrow" pitchFamily="34" charset="0"/>
              </a:rPr>
              <a:t>Россия, Правила дорожного движения: </a:t>
            </a:r>
            <a:endParaRPr lang="en-US" sz="3000" b="1" kern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5603" name="Picture 4" descr="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7375" y="928688"/>
            <a:ext cx="22066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00188" y="1214438"/>
            <a:ext cx="5500687" cy="2786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srgbClr val="002060"/>
                </a:solidFill>
                <a:latin typeface="Arial Narrow" pitchFamily="34" charset="0"/>
              </a:rPr>
              <a:t>	</a:t>
            </a:r>
            <a:r>
              <a:rPr lang="ru-RU" sz="2800" kern="0" dirty="0">
                <a:solidFill>
                  <a:srgbClr val="002060"/>
                </a:solidFill>
                <a:latin typeface="Arial Narrow" pitchFamily="34" charset="0"/>
              </a:rPr>
              <a:t>4.1. «При </a:t>
            </a:r>
            <a:r>
              <a:rPr lang="ru-RU" sz="2800" kern="0" dirty="0">
                <a:solidFill>
                  <a:srgbClr val="C00000"/>
                </a:solidFill>
                <a:latin typeface="Arial Narrow" pitchFamily="34" charset="0"/>
              </a:rPr>
              <a:t>переходе дороги</a:t>
            </a:r>
            <a:r>
              <a:rPr lang="ru-RU" sz="2800" kern="0" dirty="0">
                <a:solidFill>
                  <a:srgbClr val="002060"/>
                </a:solidFill>
                <a:latin typeface="Arial Narrow" pitchFamily="34" charset="0"/>
              </a:rPr>
              <a:t>, движении по обочинам или краю проезжей части в темное время суток или в условиях недостаточной видимости пешеходам </a:t>
            </a:r>
            <a:r>
              <a:rPr lang="ru-RU" sz="2800" u="sng" kern="0" dirty="0">
                <a:solidFill>
                  <a:srgbClr val="002060"/>
                </a:solidFill>
                <a:latin typeface="Arial Narrow" pitchFamily="34" charset="0"/>
              </a:rPr>
              <a:t>рекомендуется, </a:t>
            </a:r>
            <a:r>
              <a:rPr lang="ru-RU" sz="2800" u="sng" kern="0" dirty="0">
                <a:solidFill>
                  <a:srgbClr val="C00000"/>
                </a:solidFill>
                <a:latin typeface="Arial Narrow" pitchFamily="34" charset="0"/>
              </a:rPr>
              <a:t>а вне населенных пунктов пешеходы обязаны</a:t>
            </a:r>
            <a:endParaRPr lang="ru-RU" sz="2400" kern="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25" y="4286250"/>
            <a:ext cx="62865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rgbClr val="002060"/>
                </a:solidFill>
                <a:latin typeface="Arial Narrow" pitchFamily="34" charset="0"/>
              </a:rPr>
              <a:t>   иметь при себе предметы со </a:t>
            </a:r>
            <a:r>
              <a:rPr lang="ru-RU" sz="2800" u="sng" kern="0" dirty="0">
                <a:solidFill>
                  <a:srgbClr val="002060"/>
                </a:solidFill>
                <a:latin typeface="Arial Narrow" pitchFamily="34" charset="0"/>
              </a:rPr>
              <a:t>световозвращающими элементами</a:t>
            </a:r>
            <a:r>
              <a:rPr lang="ru-RU" sz="2800" kern="0" dirty="0">
                <a:solidFill>
                  <a:srgbClr val="002060"/>
                </a:solidFill>
                <a:latin typeface="Arial Narrow" pitchFamily="34" charset="0"/>
              </a:rPr>
              <a:t> 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rgbClr val="002060"/>
                </a:solidFill>
                <a:latin typeface="Arial Narrow" pitchFamily="34" charset="0"/>
              </a:rPr>
              <a:t>    обеспечивать видимость этих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rgbClr val="002060"/>
                </a:solidFill>
                <a:latin typeface="Arial Narrow" pitchFamily="34" charset="0"/>
              </a:rPr>
              <a:t>    предметов водителями транспортных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rgbClr val="002060"/>
                </a:solidFill>
                <a:latin typeface="Arial Narrow" pitchFamily="34" charset="0"/>
              </a:rPr>
              <a:t>    средств».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838" y="203200"/>
            <a:ext cx="7559675" cy="1146175"/>
          </a:xfrm>
          <a:solidFill>
            <a:srgbClr val="FFFFFF"/>
          </a:solidFill>
          <a:ln algn="ctr"/>
        </p:spPr>
        <p:txBody>
          <a:bodyPr>
            <a:normAutofit/>
          </a:bodyPr>
          <a:lstStyle/>
          <a:p>
            <a:pPr marL="0" indent="0"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rgbClr val="953735"/>
                </a:solidFill>
              </a:rPr>
              <a:t>Световозвращающие элементы </a:t>
            </a:r>
          </a:p>
          <a:p>
            <a:pPr marL="0" indent="0"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rgbClr val="953735"/>
                </a:solidFill>
              </a:rPr>
              <a:t>на ранцах и одежде</a:t>
            </a:r>
            <a:endParaRPr lang="en-US" sz="2800" smtClean="0">
              <a:solidFill>
                <a:srgbClr val="953735"/>
              </a:solidFill>
            </a:endParaRPr>
          </a:p>
        </p:txBody>
      </p:sp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1575" y="1533525"/>
            <a:ext cx="33845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488" y="1530350"/>
            <a:ext cx="359727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5383" name="Object 5"/>
          <p:cNvGraphicFramePr>
            <a:graphicFrameLocks noChangeAspect="1"/>
          </p:cNvGraphicFramePr>
          <p:nvPr/>
        </p:nvGraphicFramePr>
        <p:xfrm>
          <a:off x="660400" y="974725"/>
          <a:ext cx="7937500" cy="4562475"/>
        </p:xfrm>
        <a:graphic>
          <a:graphicData uri="http://schemas.openxmlformats.org/presentationml/2006/ole">
            <p:oleObj spid="_x0000_s44037" name="Photo Editor Photo" r:id="rId6" imgW="4695238" imgH="3048426" progId="">
              <p:embed/>
            </p:oleObj>
          </a:graphicData>
        </a:graphic>
      </p:graphicFrame>
      <p:sp>
        <p:nvSpPr>
          <p:cNvPr id="55302" name="Rectangle 10" descr="3M Russia BANK ACCOUNT"/>
          <p:cNvSpPr>
            <a:spLocks noChangeArrowheads="1"/>
          </p:cNvSpPr>
          <p:nvPr/>
        </p:nvSpPr>
        <p:spPr bwMode="auto">
          <a:xfrm>
            <a:off x="1028700" y="5448300"/>
            <a:ext cx="6883400" cy="14779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Правительство РФ постановлением N307 от 07.04.2009г. утвердило технический регламент о безопасности продукции, предназначенной для детей и подростков (портфели и ранцы для детей должны иметь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формоустойчивую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спинку и светоотражающие детали). 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advTm="2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2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8"/>
          <p:cNvSpPr>
            <a:spLocks noChangeArrowheads="1"/>
          </p:cNvSpPr>
          <p:nvPr/>
        </p:nvSpPr>
        <p:spPr bwMode="auto">
          <a:xfrm>
            <a:off x="285750" y="1285875"/>
            <a:ext cx="8501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0" hangingPunct="0"/>
            <a:r>
              <a:rPr lang="ru-RU" sz="2400">
                <a:latin typeface="Calibri" pitchFamily="34" charset="0"/>
              </a:rPr>
              <a:t>Световозвращающие элементы повышают видимость пешеходов на неосвещенной дороге и значительно снижают риск возникновения дорожно-транспортных происшествий с их участием. </a:t>
            </a: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250825" y="3100388"/>
          <a:ext cx="8569325" cy="3424237"/>
        </p:xfrm>
        <a:graphic>
          <a:graphicData uri="http://schemas.openxmlformats.org/presentationml/2006/ole">
            <p:oleObj spid="_x0000_s1026" name="CorelDRAW" r:id="rId4" imgW="15485400" imgH="6072120" progId="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4993" y="142852"/>
            <a:ext cx="8320291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ДЛЯ ЧЕГО НУЖНЫ световозвращающИе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ЭЛЕМЕНТЫ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34"/>
          <p:cNvGrpSpPr>
            <a:grpSpLocks/>
          </p:cNvGrpSpPr>
          <p:nvPr/>
        </p:nvGrpSpPr>
        <p:grpSpPr bwMode="auto">
          <a:xfrm>
            <a:off x="250825" y="1628775"/>
            <a:ext cx="3462338" cy="2033588"/>
            <a:chOff x="217" y="2568"/>
            <a:chExt cx="2181" cy="1281"/>
          </a:xfrm>
        </p:grpSpPr>
        <p:pic>
          <p:nvPicPr>
            <p:cNvPr id="30738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7" y="3022"/>
              <a:ext cx="1455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9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1" y="3022"/>
              <a:ext cx="551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0" name="Text Box 24"/>
            <p:cNvSpPr txBox="1">
              <a:spLocks noChangeArrowheads="1"/>
            </p:cNvSpPr>
            <p:nvPr/>
          </p:nvSpPr>
          <p:spPr bwMode="auto">
            <a:xfrm>
              <a:off x="431" y="2568"/>
              <a:ext cx="196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Сигнальные жилеты и </a:t>
              </a:r>
            </a:p>
            <a:p>
              <a:r>
                <a:rPr lang="ru-RU">
                  <a:latin typeface="Calibri" pitchFamily="34" charset="0"/>
                </a:rPr>
                <a:t>ременные системы</a:t>
              </a:r>
            </a:p>
          </p:txBody>
        </p:sp>
      </p:grpSp>
      <p:pic>
        <p:nvPicPr>
          <p:cNvPr id="30722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4950" y="2357438"/>
            <a:ext cx="18224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5825" y="2349500"/>
            <a:ext cx="9112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26"/>
          <p:cNvSpPr txBox="1">
            <a:spLocks noChangeArrowheads="1"/>
          </p:cNvSpPr>
          <p:nvPr/>
        </p:nvSpPr>
        <p:spPr bwMode="auto">
          <a:xfrm>
            <a:off x="4140200" y="1773238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Браслеты</a:t>
            </a:r>
          </a:p>
        </p:txBody>
      </p:sp>
      <p:pic>
        <p:nvPicPr>
          <p:cNvPr id="30725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2347913"/>
            <a:ext cx="15843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27"/>
          <p:cNvSpPr txBox="1">
            <a:spLocks noChangeAspect="1" noChangeArrowheads="1"/>
          </p:cNvSpPr>
          <p:nvPr/>
        </p:nvSpPr>
        <p:spPr bwMode="auto">
          <a:xfrm>
            <a:off x="7308850" y="177323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Значки</a:t>
            </a:r>
          </a:p>
        </p:txBody>
      </p:sp>
      <p:sp>
        <p:nvSpPr>
          <p:cNvPr id="30727" name="Text Box 31"/>
          <p:cNvSpPr txBox="1">
            <a:spLocks noChangeArrowheads="1"/>
          </p:cNvSpPr>
          <p:nvPr/>
        </p:nvSpPr>
        <p:spPr bwMode="auto">
          <a:xfrm>
            <a:off x="250825" y="3968750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H</a:t>
            </a:r>
            <a:r>
              <a:rPr lang="ru-RU">
                <a:latin typeface="Calibri" pitchFamily="34" charset="0"/>
              </a:rPr>
              <a:t>аклейки </a:t>
            </a:r>
          </a:p>
        </p:txBody>
      </p:sp>
      <p:sp>
        <p:nvSpPr>
          <p:cNvPr id="30728" name="Text Box 37"/>
          <p:cNvSpPr txBox="1">
            <a:spLocks noChangeArrowheads="1"/>
          </p:cNvSpPr>
          <p:nvPr/>
        </p:nvSpPr>
        <p:spPr bwMode="auto">
          <a:xfrm>
            <a:off x="6392863" y="3933825"/>
            <a:ext cx="2643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Накладки на спицы</a:t>
            </a:r>
          </a:p>
          <a:p>
            <a:pPr algn="ctr"/>
            <a:r>
              <a:rPr lang="ru-RU" sz="1400">
                <a:latin typeface="Calibri" pitchFamily="34" charset="0"/>
              </a:rPr>
              <a:t>для велосипедов </a:t>
            </a:r>
            <a:endParaRPr lang="en-US" sz="1400">
              <a:latin typeface="Calibri" pitchFamily="34" charset="0"/>
            </a:endParaRPr>
          </a:p>
          <a:p>
            <a:pPr algn="ctr"/>
            <a:r>
              <a:rPr lang="ru-RU" sz="1400">
                <a:latin typeface="Calibri" pitchFamily="34" charset="0"/>
              </a:rPr>
              <a:t>и детских колясок</a:t>
            </a:r>
          </a:p>
        </p:txBody>
      </p:sp>
      <p:pic>
        <p:nvPicPr>
          <p:cNvPr id="30729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3838" y="4797425"/>
            <a:ext cx="2319337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Text Box 43"/>
          <p:cNvSpPr txBox="1">
            <a:spLocks noChangeArrowheads="1"/>
          </p:cNvSpPr>
          <p:nvPr/>
        </p:nvSpPr>
        <p:spPr bwMode="auto">
          <a:xfrm>
            <a:off x="71438" y="214291"/>
            <a:ext cx="9001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ВИДЫ СЪЕМНЫХ СВЕТОВОЗВРАЩАЮЩИХ ЭЛЕМЕНТОВ</a:t>
            </a:r>
          </a:p>
        </p:txBody>
      </p:sp>
      <p:grpSp>
        <p:nvGrpSpPr>
          <p:cNvPr id="30731" name="Group 50"/>
          <p:cNvGrpSpPr>
            <a:grpSpLocks/>
          </p:cNvGrpSpPr>
          <p:nvPr/>
        </p:nvGrpSpPr>
        <p:grpSpPr bwMode="auto">
          <a:xfrm>
            <a:off x="250825" y="4508500"/>
            <a:ext cx="2233613" cy="2016125"/>
            <a:chOff x="158" y="2840"/>
            <a:chExt cx="1316" cy="1270"/>
          </a:xfrm>
        </p:grpSpPr>
        <p:sp>
          <p:nvSpPr>
            <p:cNvPr id="30736" name="Rectangle 49"/>
            <p:cNvSpPr>
              <a:spLocks noChangeArrowheads="1"/>
            </p:cNvSpPr>
            <p:nvPr/>
          </p:nvSpPr>
          <p:spPr bwMode="auto">
            <a:xfrm>
              <a:off x="158" y="2840"/>
              <a:ext cx="1316" cy="1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30737" name="Picture 48" descr="стикеры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5" y="2886"/>
              <a:ext cx="1067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32" name="Group 53"/>
          <p:cNvGrpSpPr>
            <a:grpSpLocks/>
          </p:cNvGrpSpPr>
          <p:nvPr/>
        </p:nvGrpSpPr>
        <p:grpSpPr bwMode="auto">
          <a:xfrm>
            <a:off x="3276600" y="3933825"/>
            <a:ext cx="2663825" cy="2590800"/>
            <a:chOff x="2064" y="2478"/>
            <a:chExt cx="1678" cy="1632"/>
          </a:xfrm>
        </p:grpSpPr>
        <p:sp>
          <p:nvSpPr>
            <p:cNvPr id="30733" name="Rectangle 52"/>
            <p:cNvSpPr>
              <a:spLocks noChangeArrowheads="1"/>
            </p:cNvSpPr>
            <p:nvPr/>
          </p:nvSpPr>
          <p:spPr bwMode="auto">
            <a:xfrm>
              <a:off x="2064" y="2840"/>
              <a:ext cx="1678" cy="1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34" name="Text Box 32"/>
            <p:cNvSpPr txBox="1">
              <a:spLocks noChangeArrowheads="1"/>
            </p:cNvSpPr>
            <p:nvPr/>
          </p:nvSpPr>
          <p:spPr bwMode="auto">
            <a:xfrm>
              <a:off x="2482" y="2478"/>
              <a:ext cx="7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Брелоки</a:t>
              </a:r>
            </a:p>
          </p:txBody>
        </p:sp>
        <p:pic>
          <p:nvPicPr>
            <p:cNvPr id="30735" name="Picture 51" descr="IMG_988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65" y="2931"/>
              <a:ext cx="830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42988" y="2565400"/>
          <a:ext cx="7129462" cy="2359025"/>
        </p:xfrm>
        <a:graphic>
          <a:graphicData uri="http://schemas.openxmlformats.org/drawingml/2006/table">
            <a:tbl>
              <a:tblPr/>
              <a:tblGrid>
                <a:gridCol w="2111375"/>
                <a:gridCol w="2552700"/>
                <a:gridCol w="2465387"/>
              </a:tblGrid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ДТП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погибли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ранены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92958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Количество ДТП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 детьми-водителями в Рязанской области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Нарушения водителей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200" smtClean="0"/>
              <a:t>- нарушение правил расположения на проезжей части </a:t>
            </a:r>
            <a:endParaRPr lang="ru-RU" sz="22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- несоблюдение очередности проезда 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- нарушение правил обгона 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- выезд на полосу встречного движения;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-несоблюдение скоростного режима;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- неправильный выбор дистанции.</a:t>
            </a:r>
          </a:p>
          <a:p>
            <a:pPr eaLnBrk="1" hangingPunct="1">
              <a:lnSpc>
                <a:spcPct val="80000"/>
              </a:lnSpc>
            </a:pPr>
            <a:endParaRPr lang="ru-RU" sz="2200" smtClean="0"/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- </a:t>
            </a:r>
            <a:r>
              <a:rPr lang="ru-RU" sz="2200" b="1" smtClean="0"/>
              <a:t>управление ТС не имея права управления – 17 случаев;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- нарушение правил использования мотошлема – 6 случаев;</a:t>
            </a:r>
          </a:p>
          <a:p>
            <a:pPr eaLnBrk="1" hangingPunct="1">
              <a:lnSpc>
                <a:spcPct val="80000"/>
              </a:lnSpc>
            </a:pPr>
            <a:r>
              <a:rPr lang="ru-RU" sz="2200" smtClean="0"/>
              <a:t>- управление ТС лицом в состоянии опьянения – </a:t>
            </a:r>
            <a:r>
              <a:rPr lang="ru-RU" sz="2200" smtClean="0">
                <a:solidFill>
                  <a:srgbClr val="C00000"/>
                </a:solidFill>
              </a:rPr>
              <a:t>2 случая</a:t>
            </a:r>
            <a:r>
              <a:rPr lang="ru-RU" sz="22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22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57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/>
              <a:t>Водитель </a:t>
            </a:r>
            <a:r>
              <a:rPr lang="ru-RU" sz="2400" b="1" i="1" dirty="0" err="1" smtClean="0"/>
              <a:t>мототранспортного</a:t>
            </a:r>
            <a:r>
              <a:rPr lang="ru-RU" sz="2400" b="1" i="1" dirty="0" smtClean="0"/>
              <a:t> средства обязан иметь при себе и передавать сотрудникам полиции для проверки  </a:t>
            </a:r>
          </a:p>
        </p:txBody>
      </p:sp>
      <p:pic>
        <p:nvPicPr>
          <p:cNvPr id="2050" name="Picture 2" descr="C:\Documents and Settings\Gaik216021\Мои документы\Толина\памятки\картинки со скутерами\Скутер3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2214554"/>
            <a:ext cx="2714644" cy="3525512"/>
          </a:xfrm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7" y="1285861"/>
            <a:ext cx="207170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мопед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1000108"/>
            <a:ext cx="278608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легкий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мотоцикл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1071547"/>
            <a:ext cx="307183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тяжелый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мотоцикл</a:t>
            </a:r>
          </a:p>
        </p:txBody>
      </p:sp>
      <p:pic>
        <p:nvPicPr>
          <p:cNvPr id="2054" name="Picture 6" descr="F:\мото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214554"/>
            <a:ext cx="3061517" cy="35719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6" name="Picture 8" descr="F:\мото 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271501"/>
            <a:ext cx="3500431" cy="344351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14313" y="5572125"/>
            <a:ext cx="2500312" cy="1143000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Водительское удостоверение категории «М»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857500" y="5572125"/>
            <a:ext cx="2928938" cy="1143000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водительское удостоверение категории «А1»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 полис ОСАГО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 свидетельство о регистрации ТС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072188" y="5572125"/>
            <a:ext cx="3071812" cy="1143000"/>
          </a:xfrm>
          <a:prstGeom prst="round2Diag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водительское удостоверение категории «А»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 полис ОСАГО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 свидетельство о регистрации ТС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8688" y="2071688"/>
            <a:ext cx="12858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16 лет</a:t>
            </a:r>
          </a:p>
        </p:txBody>
      </p:sp>
      <p:sp>
        <p:nvSpPr>
          <p:cNvPr id="34828" name="TextBox 13"/>
          <p:cNvSpPr txBox="1">
            <a:spLocks noChangeArrowheads="1"/>
          </p:cNvSpPr>
          <p:nvPr/>
        </p:nvSpPr>
        <p:spPr bwMode="auto">
          <a:xfrm>
            <a:off x="3714750" y="2143125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 16 лет</a:t>
            </a:r>
          </a:p>
        </p:txBody>
      </p:sp>
      <p:sp>
        <p:nvSpPr>
          <p:cNvPr id="34829" name="TextBox 14"/>
          <p:cNvSpPr txBox="1">
            <a:spLocks noChangeArrowheads="1"/>
          </p:cNvSpPr>
          <p:nvPr/>
        </p:nvSpPr>
        <p:spPr bwMode="auto">
          <a:xfrm>
            <a:off x="6929438" y="2214563"/>
            <a:ext cx="1000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 18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14750" y="1285875"/>
          <a:ext cx="3714750" cy="1285875"/>
        </p:xfrm>
        <a:graphic>
          <a:graphicData uri="http://schemas.openxmlformats.org/drawingml/2006/table">
            <a:tbl>
              <a:tblPr/>
              <a:tblGrid>
                <a:gridCol w="1100138"/>
                <a:gridCol w="1330325"/>
                <a:gridCol w="1284287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ДТП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погибли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ранены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92958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Количество ДТП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 детьми-велосипедистами в Рязанской области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5856" name="Rectangle 3"/>
          <p:cNvSpPr>
            <a:spLocks noChangeArrowheads="1"/>
          </p:cNvSpPr>
          <p:nvPr/>
        </p:nvSpPr>
        <p:spPr bwMode="auto">
          <a:xfrm>
            <a:off x="2714625" y="3211513"/>
            <a:ext cx="64293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нарушения:</a:t>
            </a:r>
            <a:endParaRPr lang="ru-RU" sz="2400" b="1"/>
          </a:p>
          <a:p>
            <a:pPr indent="450850"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- несоблюдение очередности проезда –</a:t>
            </a:r>
            <a:endParaRPr lang="ru-RU" sz="2400"/>
          </a:p>
          <a:p>
            <a:pPr indent="450850"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- нарушение правил перестроения ;</a:t>
            </a:r>
            <a:endParaRPr lang="ru-RU" sz="2400"/>
          </a:p>
          <a:p>
            <a:pPr indent="450850"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- пересечение проезжей части по пешеходному переходу ;</a:t>
            </a:r>
            <a:endParaRPr lang="ru-RU" sz="2400"/>
          </a:p>
          <a:p>
            <a:pPr indent="450850" algn="just"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- неправильный выбор дистанции.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42875"/>
            <a:ext cx="2643188" cy="6715125"/>
          </a:xfrm>
        </p:spPr>
        <p:txBody>
          <a:bodyPr lIns="45720" tIns="0" rIns="45720" bIns="0"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376092"/>
                </a:solidFill>
              </a:rPr>
              <a:t>Возрастные ограничения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500" smtClean="0">
                <a:solidFill>
                  <a:srgbClr val="376092"/>
                </a:solidFill>
              </a:rPr>
              <a:t>Велосипедист в возрасте до 7 лет должен двигаться только по тротуарам, пешеходным и велопешеходным дорожкам (на стороне для пешеходов), а также в пределах пешеходных зон.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400" smtClean="0">
                <a:solidFill>
                  <a:srgbClr val="376092"/>
                </a:solidFill>
              </a:rPr>
              <a:t>Велосипедист в возрасте от 7 до 14 лет должен двигаться только по тротуарам, пешеходным,   велопешеходным (на стороне для  пешеходов) и </a:t>
            </a:r>
            <a:r>
              <a:rPr lang="ru-RU" sz="1400" b="1" smtClean="0">
                <a:solidFill>
                  <a:srgbClr val="376092"/>
                </a:solidFill>
              </a:rPr>
              <a:t>велосипедным </a:t>
            </a:r>
            <a:r>
              <a:rPr lang="ru-RU" sz="1400" smtClean="0">
                <a:solidFill>
                  <a:srgbClr val="376092"/>
                </a:solidFill>
              </a:rPr>
              <a:t>дорожкам, а также в пределах пешеходных зон. 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400" smtClean="0">
                <a:solidFill>
                  <a:srgbClr val="376092"/>
                </a:solidFill>
              </a:rPr>
              <a:t> Велосипедист в возрасте старше 14 лет должен двигаться по велосипедной, велопешеходной дорожкам или полосе для велосипедистов, а при их отсутствии по правому краю проезжей части.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400" smtClean="0">
                <a:solidFill>
                  <a:srgbClr val="376092"/>
                </a:solidFill>
              </a:rPr>
              <a:t> </a:t>
            </a:r>
            <a:r>
              <a:rPr lang="ru-RU" sz="1400" b="1" smtClean="0">
                <a:solidFill>
                  <a:srgbClr val="376092"/>
                </a:solidFill>
              </a:rPr>
              <a:t>Управлять мопедом разрешается только с 16 лет </a:t>
            </a:r>
            <a:r>
              <a:rPr lang="ru-RU" sz="1400" smtClean="0">
                <a:solidFill>
                  <a:srgbClr val="376092"/>
                </a:solidFill>
              </a:rPr>
              <a:t>при наличии водительского удостоверения категории «М», для получения которого необходимо пройти обучение в автошколе и  сдать экзамен в ГИБДД.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400" smtClean="0">
                <a:solidFill>
                  <a:srgbClr val="376092"/>
                </a:solidFill>
              </a:rPr>
              <a:t>Водитель мопеда обязан иметь при себе и передавать сотрудникам полиции для проверки водительское удостоверение.</a:t>
            </a:r>
            <a:r>
              <a:rPr lang="ru-RU" sz="1500" smtClean="0">
                <a:solidFill>
                  <a:srgbClr val="376092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376092"/>
                </a:solidFill>
              </a:rPr>
              <a:t>ОТВЕТСТВЕННОСТЬ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500" smtClean="0">
                <a:solidFill>
                  <a:srgbClr val="376092"/>
                </a:solidFill>
              </a:rPr>
              <a:t>При отсутствии при себе водительского удостоверения водитель мопеда, будет привлечен к ответственности по ст.12.3 ч.1 КоАП РФ (предупреждение или штраф 500 руб).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1500" smtClean="0">
                <a:solidFill>
                  <a:srgbClr val="376092"/>
                </a:solidFill>
              </a:rPr>
              <a:t>При отсутствии права на управление ТС в соответствии со ст.12.7 ч.1 КоАП РФ на водителя налагается штраф в размере от 5000 до 15000 руб.</a:t>
            </a:r>
            <a:r>
              <a:rPr lang="ru-RU" sz="1500" smtClean="0">
                <a:solidFill>
                  <a:srgbClr val="FFFFFF"/>
                </a:solidFill>
              </a:rPr>
              <a:t> </a:t>
            </a:r>
            <a:endParaRPr lang="ru-RU" sz="1500" smtClean="0">
              <a:solidFill>
                <a:srgbClr val="376092"/>
              </a:solidFill>
            </a:endParaRPr>
          </a:p>
        </p:txBody>
      </p:sp>
      <p:pic>
        <p:nvPicPr>
          <p:cNvPr id="5122" name="Picture 2" descr="R:\УГИБДД\Отдел_ОАРиПБДД\Мельничук_ОВ\ПДД-Глобус\велосипе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3146215" cy="2000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3" name="Picture 3" descr="R:\УГИБДД\Отдел_ОАРиПБДД\Мельничук_ОВ\ПДД-Глобус\мотоцик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256"/>
            <a:ext cx="3094039" cy="21912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4143375"/>
            <a:ext cx="32861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Мопед – двух- или трехколесное механическое транспортное средство, максимальная конструктивная скорость  которого не превышает 50 км/ч, имеющее двигатель внутреннего сгорания с рабочим объемом, не превышающим 50 куб.см или электродвигатель номинальной максимальной мощностью в режиме длительной нагрузки более 0,25 кВт и менее 4 кВт . 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1357313"/>
            <a:ext cx="34290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Велосипед – транспортное средство, кроме инвалидных колясок, которое имеет по крайней мере  два колеса  и приводится в движение  как правило мускульной  энергией лиц, находящихся на нем, в частности при помощи педалей или  рукояток, и может также  иметь электродвигатель номинальной максимальной мощностью в режиме двигательной нагрузки, не превышающей 0,25 кВт, автоматически отключающийся на скорости более 25 км</a:t>
            </a:r>
            <a:r>
              <a:rPr lang="en-US" sz="1400">
                <a:solidFill>
                  <a:schemeClr val="bg1"/>
                </a:solidFill>
                <a:latin typeface="Trebuchet MS" pitchFamily="34" charset="0"/>
              </a:rPr>
              <a:t>/</a:t>
            </a:r>
            <a:r>
              <a:rPr lang="ru-RU" sz="1400">
                <a:solidFill>
                  <a:schemeClr val="bg1"/>
                </a:solidFill>
                <a:latin typeface="Trebuchet MS" pitchFamily="34" charset="0"/>
              </a:rPr>
              <a:t>ч..</a:t>
            </a:r>
          </a:p>
        </p:txBody>
      </p: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2857500" y="1000125"/>
            <a:ext cx="292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Trebuchet MS" pitchFamily="34" charset="0"/>
              </a:rPr>
              <a:t>велосипед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6000750" y="6215063"/>
            <a:ext cx="300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>
                <a:solidFill>
                  <a:schemeClr val="bg1"/>
                </a:solidFill>
                <a:latin typeface="Trebuchet MS" pitchFamily="34" charset="0"/>
              </a:rPr>
              <a:t>мопед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8938" y="142875"/>
            <a:ext cx="60721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Понятие транспортного средства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57488" y="214290"/>
            <a:ext cx="6072230" cy="1143008"/>
          </a:xfrm>
          <a:noFill/>
          <a:ln/>
        </p:spPr>
        <p:txBody>
          <a:bodyPr lIns="45720" tIns="0" rIns="45720" bIns="0" anchor="b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Сигналы, подаваемые при совершении маневров</a:t>
            </a:r>
            <a:endParaRPr lang="ru-RU" sz="3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2875" y="214313"/>
            <a:ext cx="2428875" cy="6429375"/>
          </a:xfrm>
        </p:spPr>
        <p:txBody>
          <a:bodyPr lIns="45720" tIns="0" rIns="45720" bIns="0">
            <a:normAutofit/>
          </a:bodyPr>
          <a:lstStyle/>
          <a:p>
            <a:pPr marL="0" indent="0" eaLnBrk="1" hangingPunct="1">
              <a:buFont typeface="Wingdings" pitchFamily="2" charset="2"/>
              <a:buChar char="q"/>
            </a:pPr>
            <a:r>
              <a:rPr lang="ru-RU" sz="2200" smtClean="0">
                <a:solidFill>
                  <a:srgbClr val="376092"/>
                </a:solidFill>
              </a:rPr>
              <a:t>Перед началом движения, поворот и остановкой подавай соответствующие сигналы световыми указателями поворота.</a:t>
            </a:r>
          </a:p>
          <a:p>
            <a:pPr marL="0" indent="0" eaLnBrk="1" hangingPunct="1">
              <a:buFont typeface="Wingdings" pitchFamily="2" charset="2"/>
              <a:buChar char="q"/>
            </a:pPr>
            <a:endParaRPr lang="ru-RU" sz="2200" smtClean="0">
              <a:solidFill>
                <a:srgbClr val="376092"/>
              </a:solidFill>
            </a:endParaRPr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ru-RU" sz="2200" smtClean="0">
                <a:solidFill>
                  <a:srgbClr val="376092"/>
                </a:solidFill>
              </a:rPr>
              <a:t> Если отсутствуют световые указатели подавай сигналы рукой.</a:t>
            </a:r>
          </a:p>
          <a:p>
            <a:pPr marL="0" indent="0" eaLnBrk="1" hangingPunct="1">
              <a:buFont typeface="Wingdings" pitchFamily="2" charset="2"/>
              <a:buChar char="q"/>
            </a:pPr>
            <a:endParaRPr lang="ru-RU" sz="2200" smtClean="0">
              <a:solidFill>
                <a:srgbClr val="376092"/>
              </a:solidFill>
            </a:endParaRPr>
          </a:p>
          <a:p>
            <a:pPr marL="0" indent="0" eaLnBrk="1" hangingPunct="1">
              <a:buFont typeface="Wingdings" pitchFamily="2" charset="2"/>
              <a:buChar char="q"/>
            </a:pPr>
            <a:r>
              <a:rPr lang="ru-RU" sz="2200" smtClean="0">
                <a:solidFill>
                  <a:srgbClr val="376092"/>
                </a:solidFill>
              </a:rPr>
              <a:t> Этот маневр должен быть безопасен и не создавать помех другим участникам движения.</a:t>
            </a:r>
          </a:p>
        </p:txBody>
      </p:sp>
      <p:pic>
        <p:nvPicPr>
          <p:cNvPr id="2052" name="Picture 4" descr="R:\УГИБДД\Отдел_ОАРиПБДД\Мельничук_ОВ\Картинки\Маневр- правая ру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4500563"/>
            <a:ext cx="1047750" cy="134302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2053" name="Picture 5" descr="R:\УГИБДД\Отдел_ОАРиПБДД\Мельничук_ОВ\Картинки\Маневр-левая в сторон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4572000"/>
            <a:ext cx="1022350" cy="138271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2055" name="Picture 7" descr="R:\УГИБДД\Отдел_ОАРиПБДД\Мельничук_ОВ\Картинки\Маневр - рука ввер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572000"/>
            <a:ext cx="1016000" cy="132397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4572000"/>
            <a:ext cx="928688" cy="1362075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1500174"/>
            <a:ext cx="642938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7429500" y="5778500"/>
            <a:ext cx="17145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FFFF"/>
                </a:solidFill>
                <a:latin typeface="Trebuchet MS" pitchFamily="34" charset="0"/>
              </a:rPr>
              <a:t>Сигнал поворота </a:t>
            </a:r>
          </a:p>
          <a:p>
            <a:r>
              <a:rPr lang="ru-RU" sz="1400" b="1">
                <a:solidFill>
                  <a:srgbClr val="FFFFFF"/>
                </a:solidFill>
                <a:latin typeface="Trebuchet MS" pitchFamily="34" charset="0"/>
              </a:rPr>
              <a:t>направо </a:t>
            </a:r>
          </a:p>
          <a:p>
            <a:r>
              <a:rPr lang="ru-RU" sz="1400" b="1">
                <a:solidFill>
                  <a:srgbClr val="FFFFFF"/>
                </a:solidFill>
                <a:latin typeface="Trebuchet MS" pitchFamily="34" charset="0"/>
              </a:rPr>
              <a:t>и разворот</a:t>
            </a:r>
            <a:endParaRPr lang="ru-RU" b="1">
              <a:latin typeface="Trebuchet MS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857500" y="5875338"/>
            <a:ext cx="2214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FFFF"/>
                </a:solidFill>
                <a:latin typeface="Trebuchet MS" pitchFamily="34" charset="0"/>
              </a:rPr>
              <a:t>Сигнал поворота налево или разворота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429250" y="5857875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FFFF"/>
                </a:solidFill>
                <a:latin typeface="Trebuchet MS" pitchFamily="34" charset="0"/>
              </a:rPr>
              <a:t>Сигнал </a:t>
            </a:r>
          </a:p>
          <a:p>
            <a:r>
              <a:rPr lang="ru-RU" sz="1400" b="1">
                <a:solidFill>
                  <a:srgbClr val="FFFFFF"/>
                </a:solidFill>
                <a:latin typeface="Trebuchet MS" pitchFamily="34" charset="0"/>
              </a:rPr>
              <a:t>торможения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row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75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K:\ЮИД\mn_rita_traff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214290"/>
            <a:ext cx="842968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 последние 20 лет количество ТС, плотность, интенсивность и скорость движения возросли в несколько раз. 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ДТП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Вид ДТП: </a:t>
            </a:r>
            <a:r>
              <a:rPr lang="ru-RU" dirty="0" smtClean="0"/>
              <a:t>Наезд на пешехода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Время и дата: </a:t>
            </a:r>
            <a:r>
              <a:rPr lang="ru-RU" dirty="0" smtClean="0"/>
              <a:t>17:40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Место:</a:t>
            </a:r>
            <a:r>
              <a:rPr lang="ru-RU" dirty="0" smtClean="0"/>
              <a:t> Рязанская область, Шиловский район, п.Лесной.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Краткое описание: </a:t>
            </a:r>
            <a:r>
              <a:rPr lang="ru-RU" dirty="0" smtClean="0"/>
              <a:t>25.08.2017 года в 17.40 на а/</a:t>
            </a:r>
            <a:r>
              <a:rPr lang="ru-RU" dirty="0" err="1" smtClean="0"/>
              <a:t>д</a:t>
            </a:r>
            <a:r>
              <a:rPr lang="ru-RU" dirty="0" smtClean="0"/>
              <a:t> п. Лесной не имеющий права управления т/с, учащийся 9 класса Рязанской СОШ, 21.03.2002 года рождения  управляя мотоциклом «Минск» без государственного регистрационного знака, не выбрал скорость обеспечивающую БДД и совершил наезд на находящейся на проезжей части учащуюся 5 класса </a:t>
            </a:r>
            <a:r>
              <a:rPr lang="ru-RU" dirty="0" err="1" smtClean="0"/>
              <a:t>Лесновской</a:t>
            </a:r>
            <a:r>
              <a:rPr lang="ru-RU" dirty="0" smtClean="0"/>
              <a:t> СОШ  31.12.2004 г.р. В результате ДТП девочка с диагнозом «Закрытый перелом обеих костей нижней трети левой голени со смещением» госпитализирована.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Нарушения ПДД: </a:t>
            </a:r>
            <a:r>
              <a:rPr lang="ru-RU" dirty="0" smtClean="0"/>
              <a:t>Превышение установленной скорости движения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Управление </a:t>
            </a:r>
            <a:r>
              <a:rPr lang="ru-RU" dirty="0" smtClean="0"/>
              <a:t>ТС лицом, не имеющим права на управление </a:t>
            </a:r>
            <a:r>
              <a:rPr lang="ru-RU" smtClean="0"/>
              <a:t>ТС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Нарушение правил применения мотошлема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Несоблюдение требований ОСАГО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Эксплуатация незарегистрированного ТС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71688" y="357188"/>
            <a:ext cx="52149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СОБЛЮДАЙТЕ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8875" y="142875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ПРАВИЛА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8875" y="2500313"/>
            <a:ext cx="4572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ДОРОЖНОГО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8875" y="3500438"/>
            <a:ext cx="45005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ДВИЖЕНИЯ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8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7" name="Group 23"/>
          <p:cNvGraphicFramePr>
            <a:graphicFrameLocks noGrp="1"/>
          </p:cNvGraphicFramePr>
          <p:nvPr>
            <p:ph idx="1"/>
          </p:nvPr>
        </p:nvGraphicFramePr>
        <p:xfrm>
          <a:off x="3000375" y="2000250"/>
          <a:ext cx="5072063" cy="2432050"/>
        </p:xfrm>
        <a:graphic>
          <a:graphicData uri="http://schemas.openxmlformats.org/drawingml/2006/table">
            <a:tbl>
              <a:tblPr/>
              <a:tblGrid>
                <a:gridCol w="3571875"/>
                <a:gridCol w="1500188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ДТП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ПОГИБЛИ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РАНЕНЫ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2" name="Заголовок 1"/>
          <p:cNvSpPr>
            <a:spLocks noGrp="1"/>
          </p:cNvSpPr>
          <p:nvPr>
            <p:ph type="title"/>
          </p:nvPr>
        </p:nvSpPr>
        <p:spPr>
          <a:xfrm>
            <a:off x="2714625" y="274638"/>
            <a:ext cx="5210175" cy="725487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800" smtClean="0"/>
              <a:t>Количество ДТП с участием несовершеннолетних в Рязанской области (</a:t>
            </a:r>
            <a:r>
              <a:rPr lang="ru-RU" sz="2800" smtClean="0">
                <a:latin typeface="Arial" charset="0"/>
              </a:rPr>
              <a:t>30</a:t>
            </a:r>
            <a:r>
              <a:rPr lang="ru-RU" sz="2800" smtClean="0"/>
              <a:t>.0</a:t>
            </a:r>
            <a:r>
              <a:rPr lang="ru-RU" sz="2800" smtClean="0">
                <a:latin typeface="Arial" charset="0"/>
              </a:rPr>
              <a:t>9</a:t>
            </a:r>
            <a:r>
              <a:rPr lang="ru-RU" sz="2800" smtClean="0"/>
              <a:t>.2017)</a:t>
            </a:r>
          </a:p>
        </p:txBody>
      </p:sp>
      <p:sp>
        <p:nvSpPr>
          <p:cNvPr id="16403" name="TextBox 6"/>
          <p:cNvSpPr txBox="1">
            <a:spLocks noChangeArrowheads="1"/>
          </p:cNvSpPr>
          <p:nvPr/>
        </p:nvSpPr>
        <p:spPr bwMode="auto">
          <a:xfrm flipV="1">
            <a:off x="4429125" y="3800475"/>
            <a:ext cx="189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28875" y="3357563"/>
            <a:ext cx="6143625" cy="571500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endParaRPr lang="ru-RU" sz="24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410575" cy="12144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Согласно статистике применение ремней безопасности предотвращает смертельные повреждения в 75 случаях из 100</a:t>
            </a:r>
            <a:endParaRPr lang="ru-RU" sz="2800" b="1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42875" y="1412875"/>
            <a:ext cx="6072188" cy="5230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Правильное размещение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/>
              <a:t>ремня:</a:t>
            </a:r>
            <a:endParaRPr lang="ru-RU" sz="2000" smtClean="0"/>
          </a:p>
          <a:p>
            <a:pPr eaLnBrk="1" hangingPunct="1"/>
            <a:r>
              <a:rPr lang="ru-RU" sz="1600" smtClean="0"/>
              <a:t>1. Диагональная часть –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по грудной клетке</a:t>
            </a:r>
          </a:p>
          <a:p>
            <a:pPr eaLnBrk="1" hangingPunct="1"/>
            <a:r>
              <a:rPr lang="ru-RU" sz="1600" smtClean="0"/>
              <a:t>2. Поясной ремень – по бедрам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(не по животу!)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>
                <a:latin typeface="Times New Roman" pitchFamily="18" charset="0"/>
              </a:rPr>
              <a:t>Эффективность ремней безопасности зависит от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>
                <a:latin typeface="Times New Roman" pitchFamily="18" charset="0"/>
              </a:rPr>
              <a:t>местонахождения человека в салоне автомобиля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i="1" smtClean="0">
                <a:latin typeface="Times New Roman" pitchFamily="18" charset="0"/>
              </a:rPr>
              <a:t>вида дорожного происшествия</a:t>
            </a:r>
            <a:r>
              <a:rPr lang="ru-RU" sz="1800" smtClean="0">
                <a:latin typeface="Times New Roman" pitchFamily="18" charset="0"/>
              </a:rPr>
              <a:t>  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600" i="1" smtClean="0">
                <a:latin typeface="Times New Roman" pitchFamily="18" charset="0"/>
              </a:rPr>
              <a:t>    </a:t>
            </a:r>
            <a:r>
              <a:rPr lang="ru-RU" sz="1600" smtClean="0">
                <a:latin typeface="Times New Roman" pitchFamily="18" charset="0"/>
              </a:rPr>
              <a:t>       при фронтальном столкновении  применение     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           ремней  уменьшает  вероятность гибели водителя  </a:t>
            </a:r>
          </a:p>
          <a:p>
            <a:pPr lvl="2" eaLnBrk="1" hangingPunct="1">
              <a:lnSpc>
                <a:spcPct val="11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600" b="1" smtClean="0">
                <a:solidFill>
                  <a:srgbClr val="A50707"/>
                </a:solidFill>
                <a:latin typeface="Times New Roman" pitchFamily="18" charset="0"/>
              </a:rPr>
              <a:t>           снижается в 2,3 раза</a:t>
            </a:r>
            <a:r>
              <a:rPr lang="ru-RU" sz="1600" smtClean="0">
                <a:latin typeface="Times New Roman" pitchFamily="18" charset="0"/>
              </a:rPr>
              <a:t>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		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                              при боковом - </a:t>
            </a:r>
            <a:r>
              <a:rPr lang="ru-RU" sz="1600" b="1" smtClean="0">
                <a:solidFill>
                  <a:srgbClr val="A50707"/>
                </a:solidFill>
                <a:latin typeface="Times New Roman" pitchFamily="18" charset="0"/>
              </a:rPr>
              <a:t>в 1,8 раза</a:t>
            </a:r>
            <a:r>
              <a:rPr lang="ru-RU" sz="1600" smtClean="0">
                <a:latin typeface="Times New Roman" pitchFamily="18" charset="0"/>
              </a:rPr>
              <a:t>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			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</a:rPr>
              <a:t>		            при опрокидывании - </a:t>
            </a:r>
            <a:r>
              <a:rPr lang="ru-RU" sz="1600" b="1" smtClean="0">
                <a:solidFill>
                  <a:srgbClr val="A50707"/>
                </a:solidFill>
                <a:latin typeface="Times New Roman" pitchFamily="18" charset="0"/>
              </a:rPr>
              <a:t>в 5 раз</a:t>
            </a:r>
            <a:endParaRPr lang="ru-RU" sz="1600" smtClean="0">
              <a:solidFill>
                <a:srgbClr val="A50707"/>
              </a:solidFill>
              <a:latin typeface="Times New Roman" pitchFamily="18" charset="0"/>
            </a:endParaRPr>
          </a:p>
        </p:txBody>
      </p:sp>
      <p:pic>
        <p:nvPicPr>
          <p:cNvPr id="19459" name="Picture 2" descr="Master_manual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428750"/>
            <a:ext cx="2214563" cy="178435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9460" name="Picture 3" descr="ремень безопасности 4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14813"/>
            <a:ext cx="11938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ремень безопасности 4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000625"/>
            <a:ext cx="11779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ремень безопасности 4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5786438"/>
            <a:ext cx="11938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12" descr="G:\ремень\ремн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3357563"/>
            <a:ext cx="2444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6286500" y="5072063"/>
            <a:ext cx="2571750" cy="1643062"/>
          </a:xfrm>
          <a:prstGeom prst="rect">
            <a:avLst/>
          </a:prstGeom>
          <a:solidFill>
            <a:srgbClr val="EFD3D2"/>
          </a:solidFill>
          <a:ln w="9525">
            <a:noFill/>
            <a:miter lim="800000"/>
            <a:headEnd/>
            <a:tailEnd/>
          </a:ln>
        </p:spPr>
        <p:txBody>
          <a:bodyPr lIns="68580" tIns="0" rIns="68580" bIns="0"/>
          <a:lstStyle/>
          <a:p>
            <a:pPr algn="ctr" eaLnBrk="0" hangingPunct="0">
              <a:lnSpc>
                <a:spcPct val="115000"/>
              </a:lnSpc>
              <a:buClr>
                <a:schemeClr val="accent1"/>
              </a:buClr>
              <a:buSzPct val="70000"/>
            </a:pPr>
            <a:r>
              <a:rPr 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92% погибших людей не были пристегнуты ремнями безопасности в момент столкновения автомашин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6156325" y="1357313"/>
            <a:ext cx="277336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just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Идеальный способ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уберечь себя в салоне автомобиля это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совместное применение подушки и ремня безопасности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Удачно выбранная при этом поза позволяют смягчить последствия. </a:t>
            </a: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Места расположения несовершеннолетних пассажиров при перевозке с нарушением правил за январь-</a:t>
            </a:r>
            <a:r>
              <a:rPr lang="ru-RU" sz="3200" b="1" smtClean="0">
                <a:latin typeface="Arial" charset="0"/>
              </a:rPr>
              <a:t>сентябрь</a:t>
            </a:r>
            <a:r>
              <a:rPr lang="ru-RU" sz="3200" b="1" smtClean="0"/>
              <a:t> 2017 года.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graphicFrame>
        <p:nvGraphicFramePr>
          <p:cNvPr id="20482" name="Диаграмма 3"/>
          <p:cNvGraphicFramePr>
            <a:graphicFrameLocks/>
          </p:cNvGraphicFramePr>
          <p:nvPr/>
        </p:nvGraphicFramePr>
        <p:xfrm>
          <a:off x="377825" y="1520825"/>
          <a:ext cx="8674100" cy="5173663"/>
        </p:xfrm>
        <a:graphic>
          <a:graphicData uri="http://schemas.openxmlformats.org/presentationml/2006/ole">
            <p:oleObj spid="_x0000_s20482" name="Диаграмма" r:id="rId3" imgW="8677275" imgH="5029200" progId="Excel.Chart.8">
              <p:embed/>
            </p:oleObj>
          </a:graphicData>
        </a:graphic>
      </p:graphicFrame>
      <p:pic>
        <p:nvPicPr>
          <p:cNvPr id="20484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428750"/>
            <a:ext cx="26431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6429375" cy="3643313"/>
          </a:xfrm>
        </p:spPr>
        <p:txBody>
          <a:bodyPr rtlCol="0">
            <a:normAutofit fontScale="25000" lnSpcReduction="20000"/>
          </a:bodyPr>
          <a:lstStyle/>
          <a:p>
            <a:pPr algn="just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«22.9. Перевозка детей в возрасте младше 7 лет в легковом автомобиле и кабине грузового автомобиля, конструкцией которых предусмотрены ремни безопасности, должна осуществляться с использованием детских удерживающих систем (устройств), соответствующих весу и росту ребенка.</a:t>
            </a:r>
          </a:p>
          <a:p>
            <a:pPr algn="just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		Перевозка детей в возрасте от 7 до 11 лет (включительно) в легковом автомобиле и кабине грузового автомобиля, конструкцией которых предусмотрены ремни безопасности, должна осуществляться с использованием детских удерживающих систем (устройств), соответствующих весу и росту ребенка, или с использованием ремней безопасности, а на переднем сиденье легкового автомобиля – только с использованием детских удерживающих систем (устройств), соответствующих весу и росту ребенка.</a:t>
            </a:r>
          </a:p>
          <a:p>
            <a:pPr algn="just" eaLnBrk="1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400" dirty="0" smtClean="0">
                <a:latin typeface="Arial" pitchFamily="34" charset="0"/>
                <a:cs typeface="Arial" pitchFamily="34" charset="0"/>
              </a:rPr>
              <a:t>		Запрещается перевозить детей в возрасте младше 12 лет на заднем сиденье мотоцикла».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844925"/>
            <a:ext cx="41433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0"/>
            <a:ext cx="2571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4290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14750" y="1285875"/>
          <a:ext cx="3714750" cy="1285875"/>
        </p:xfrm>
        <a:graphic>
          <a:graphicData uri="http://schemas.openxmlformats.org/drawingml/2006/table">
            <a:tbl>
              <a:tblPr/>
              <a:tblGrid>
                <a:gridCol w="1100138"/>
                <a:gridCol w="1330325"/>
                <a:gridCol w="1284287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ДТП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погибли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ранены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BD9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6989" marR="669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D:\Дети-цветы\IMG_97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75" y="2698750"/>
            <a:ext cx="5286375" cy="4159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92958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Количество ДТП 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 детьми-  пешеходами в Рязанской области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10" name="Рисунок 9" descr="IMG_97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700338"/>
            <a:ext cx="55721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 descr="C:\Documents and Settings\gaik315031\Мои документы\Уголки дорожной безоп и схемы инд маршрутов\Дневник рязанского школьн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723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6" descr="№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486</TotalTime>
  <Words>931</Words>
  <Application>Microsoft Office PowerPoint</Application>
  <PresentationFormat>Экран (4:3)</PresentationFormat>
  <Paragraphs>144</Paragraphs>
  <Slides>21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Arial</vt:lpstr>
      <vt:lpstr>Calibri</vt:lpstr>
      <vt:lpstr>Wingdings</vt:lpstr>
      <vt:lpstr>Times New Roman</vt:lpstr>
      <vt:lpstr>Wingdings 2</vt:lpstr>
      <vt:lpstr>Arial Narrow</vt:lpstr>
      <vt:lpstr>Arial Black</vt:lpstr>
      <vt:lpstr>Times</vt:lpstr>
      <vt:lpstr>Trebuchet MS</vt:lpstr>
      <vt:lpstr>Тема2</vt:lpstr>
      <vt:lpstr>Тема2</vt:lpstr>
      <vt:lpstr>Диаграмма Microsoft Office Excel</vt:lpstr>
      <vt:lpstr>CorelDRAW</vt:lpstr>
      <vt:lpstr>Photo Editor Photo</vt:lpstr>
      <vt:lpstr>Слайд 1</vt:lpstr>
      <vt:lpstr>Слайд 2</vt:lpstr>
      <vt:lpstr> Количество ДТП с участием несовершеннолетних в Рязанской области (30.09.2017)</vt:lpstr>
      <vt:lpstr>Согласно статистике применение ремней безопасности предотвращает смертельные повреждения в 75 случаях из 100</vt:lpstr>
      <vt:lpstr>Места расположения несовершеннолетних пассажиров при перевозке с нарушением правил за январь-сентябрь 2017 года.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Нарушения водителей</vt:lpstr>
      <vt:lpstr>Водитель мототранспортного средства обязан иметь при себе и передавать сотрудникам полиции для проверки  </vt:lpstr>
      <vt:lpstr>Слайд 17</vt:lpstr>
      <vt:lpstr>Слайд 18</vt:lpstr>
      <vt:lpstr>Слайд 19</vt:lpstr>
      <vt:lpstr>ДТП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Тюрина Александра Владимировна</cp:lastModifiedBy>
  <cp:revision>68</cp:revision>
  <dcterms:created xsi:type="dcterms:W3CDTF">2015-04-14T05:03:30Z</dcterms:created>
  <dcterms:modified xsi:type="dcterms:W3CDTF">2017-10-16T09:21:16Z</dcterms:modified>
</cp:coreProperties>
</file>