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700213"/>
            <a:ext cx="8135938" cy="3097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Проектная деятельность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в школьном курсе физики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согласно ФГОС ООО</a:t>
            </a:r>
            <a:endParaRPr lang="ru-RU" sz="3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81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>
                <a:effectLst/>
              </a:rPr>
              <a:t>Типы проектов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ru-RU" dirty="0"/>
              <a:t>По количеству </a:t>
            </a:r>
            <a:r>
              <a:rPr lang="ru-RU" dirty="0" smtClean="0"/>
              <a:t>участников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индивидуальный</a:t>
            </a:r>
          </a:p>
          <a:p>
            <a:r>
              <a:rPr lang="ru-RU" b="1" i="1" dirty="0" smtClean="0"/>
              <a:t>парный</a:t>
            </a:r>
          </a:p>
          <a:p>
            <a:r>
              <a:rPr lang="ru-RU" b="1" i="1" dirty="0" err="1" smtClean="0"/>
              <a:t>малогрупповой</a:t>
            </a:r>
            <a:r>
              <a:rPr lang="ru-RU" b="1" i="1" dirty="0" smtClean="0"/>
              <a:t> </a:t>
            </a:r>
            <a:r>
              <a:rPr lang="ru-RU" b="1" i="1" dirty="0"/>
              <a:t>(до 5 человек</a:t>
            </a:r>
            <a:r>
              <a:rPr lang="ru-RU" b="1" i="1" dirty="0" smtClean="0"/>
              <a:t>)</a:t>
            </a:r>
          </a:p>
          <a:p>
            <a:r>
              <a:rPr lang="ru-RU" b="1" i="1" dirty="0" smtClean="0"/>
              <a:t>групповой </a:t>
            </a:r>
            <a:r>
              <a:rPr lang="ru-RU" b="1" i="1" dirty="0"/>
              <a:t>(до 15 человек</a:t>
            </a:r>
            <a:r>
              <a:rPr lang="ru-RU" b="1" i="1" dirty="0" smtClean="0"/>
              <a:t>),</a:t>
            </a:r>
          </a:p>
          <a:p>
            <a:r>
              <a:rPr lang="ru-RU" b="1" i="1" dirty="0" smtClean="0"/>
              <a:t>коллективный</a:t>
            </a:r>
          </a:p>
          <a:p>
            <a:r>
              <a:rPr lang="ru-RU" b="1" i="1" dirty="0" smtClean="0"/>
              <a:t>муниципальный </a:t>
            </a:r>
          </a:p>
          <a:p>
            <a:r>
              <a:rPr lang="ru-RU" b="1" i="1" dirty="0" smtClean="0"/>
              <a:t>городской </a:t>
            </a:r>
          </a:p>
          <a:p>
            <a:r>
              <a:rPr lang="ru-RU" b="1" i="1" dirty="0" smtClean="0"/>
              <a:t>всероссийский,</a:t>
            </a:r>
          </a:p>
          <a:p>
            <a:r>
              <a:rPr lang="ru-RU" b="1" i="1" dirty="0" smtClean="0"/>
              <a:t>международный</a:t>
            </a:r>
            <a:endParaRPr lang="ru-RU" b="1" i="1" dirty="0"/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04390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О</a:t>
            </a:r>
            <a:r>
              <a:rPr lang="ru-RU" dirty="0" err="1" smtClean="0">
                <a:effectLst/>
              </a:rPr>
              <a:t>бщеучебные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умения и </a:t>
            </a:r>
            <a:r>
              <a:rPr lang="ru-RU" dirty="0" smtClean="0">
                <a:effectLst/>
              </a:rPr>
              <a:t>навыки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lvl="0" indent="0">
              <a:buNone/>
            </a:pPr>
            <a:r>
              <a:rPr lang="ru-RU" b="1" i="1" dirty="0" smtClean="0"/>
              <a:t>Рефлексивные</a:t>
            </a:r>
            <a:r>
              <a:rPr lang="ru-RU" b="1" i="1" dirty="0"/>
              <a:t>:</a:t>
            </a:r>
            <a:endParaRPr lang="ru-RU" dirty="0"/>
          </a:p>
          <a:p>
            <a:pPr lvl="0"/>
            <a:r>
              <a:rPr lang="ru-RU" dirty="0"/>
              <a:t>умение осмыслить задачу, для решения которой недостаточно знаний;</a:t>
            </a:r>
          </a:p>
          <a:p>
            <a:pPr lvl="0"/>
            <a:r>
              <a:rPr lang="ru-RU" dirty="0"/>
              <a:t>умение отвечать на вопрос «Чему нужно научиться для решения поставленной задачи?»</a:t>
            </a:r>
          </a:p>
          <a:p>
            <a:pPr marL="137160" lvl="0" indent="0">
              <a:buNone/>
            </a:pPr>
            <a:r>
              <a:rPr lang="ru-RU" b="1" i="1" dirty="0"/>
              <a:t>Поисковые:</a:t>
            </a:r>
            <a:endParaRPr lang="ru-RU" dirty="0"/>
          </a:p>
          <a:p>
            <a:pPr lvl="0"/>
            <a:r>
              <a:rPr lang="ru-RU" dirty="0"/>
              <a:t>умение самостоятельно генерировать идеи, т.е. изобретать способ действия, привлекая знания из различных областей;</a:t>
            </a:r>
          </a:p>
          <a:p>
            <a:pPr lvl="0"/>
            <a:r>
              <a:rPr lang="ru-RU" dirty="0"/>
              <a:t>умение самостоятельно найти недостающую информацию в информационном поле;</a:t>
            </a:r>
          </a:p>
          <a:p>
            <a:pPr lvl="0"/>
            <a:r>
              <a:rPr lang="ru-RU" dirty="0"/>
              <a:t>умение запросить недостающую информацию у эксперта (учителя, консультанта, специалиста);</a:t>
            </a:r>
          </a:p>
          <a:p>
            <a:pPr lvl="0"/>
            <a:r>
              <a:rPr lang="ru-RU" dirty="0"/>
              <a:t>умение находить несколько вариантов решения проблемы;</a:t>
            </a:r>
          </a:p>
          <a:p>
            <a:pPr lvl="0"/>
            <a:r>
              <a:rPr lang="ru-RU" dirty="0"/>
              <a:t>умение устанавливать причинно – следственные связи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633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Общеучебные</a:t>
            </a:r>
            <a:r>
              <a:rPr lang="ru-RU" dirty="0">
                <a:effectLst/>
              </a:rPr>
              <a:t> умения и навыки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lvl="0" indent="0">
              <a:buNone/>
            </a:pPr>
            <a:r>
              <a:rPr lang="ru-RU" b="1" i="1" dirty="0"/>
              <a:t>Навыки оценочной самостоятельности.</a:t>
            </a:r>
            <a:endParaRPr lang="ru-RU" dirty="0"/>
          </a:p>
          <a:p>
            <a:pPr marL="137160" lvl="0" indent="0">
              <a:buNone/>
            </a:pPr>
            <a:endParaRPr lang="ru-RU" b="1" i="1" dirty="0" smtClean="0"/>
          </a:p>
          <a:p>
            <a:pPr marL="137160" lvl="0" indent="0">
              <a:buNone/>
            </a:pPr>
            <a:r>
              <a:rPr lang="ru-RU" b="1" i="1" dirty="0" smtClean="0"/>
              <a:t>Умения </a:t>
            </a:r>
            <a:r>
              <a:rPr lang="ru-RU" b="1" i="1" dirty="0"/>
              <a:t>и навыки работы в сотрудничестве:</a:t>
            </a:r>
            <a:endParaRPr lang="ru-RU" dirty="0"/>
          </a:p>
          <a:p>
            <a:pPr lvl="0"/>
            <a:r>
              <a:rPr lang="ru-RU" dirty="0"/>
              <a:t>умение коллективного планирования;</a:t>
            </a:r>
          </a:p>
          <a:p>
            <a:pPr lvl="0"/>
            <a:r>
              <a:rPr lang="ru-RU" dirty="0"/>
              <a:t>умение взаимодействовать с любым партнером;</a:t>
            </a:r>
          </a:p>
          <a:p>
            <a:pPr lvl="0"/>
            <a:r>
              <a:rPr lang="ru-RU" dirty="0"/>
              <a:t>умение взаимопомощи в группе при решении общих задач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58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Общеучебные</a:t>
            </a:r>
            <a:r>
              <a:rPr lang="ru-RU">
                <a:effectLst/>
              </a:rPr>
              <a:t> умения и навыки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lvl="0" indent="0">
              <a:buNone/>
            </a:pPr>
            <a:r>
              <a:rPr lang="ru-RU" b="1" i="1" dirty="0"/>
              <a:t>Менеджерские умения и навыки:</a:t>
            </a:r>
            <a:endParaRPr lang="ru-RU" dirty="0"/>
          </a:p>
          <a:p>
            <a:pPr lvl="0"/>
            <a:r>
              <a:rPr lang="ru-RU" dirty="0"/>
              <a:t>умение проектировать процесс;</a:t>
            </a:r>
          </a:p>
          <a:p>
            <a:pPr lvl="0"/>
            <a:r>
              <a:rPr lang="ru-RU" dirty="0"/>
              <a:t>умение планировать деятельность, время, ресурсы;</a:t>
            </a:r>
          </a:p>
          <a:p>
            <a:pPr lvl="0"/>
            <a:r>
              <a:rPr lang="ru-RU" dirty="0"/>
              <a:t>навыки анализа собственной </a:t>
            </a:r>
            <a:r>
              <a:rPr lang="ru-RU" dirty="0" smtClean="0"/>
              <a:t>деятельности</a:t>
            </a:r>
          </a:p>
          <a:p>
            <a:pPr lvl="0"/>
            <a:endParaRPr lang="ru-RU" dirty="0"/>
          </a:p>
          <a:p>
            <a:pPr marL="137160" lvl="0" indent="0">
              <a:buNone/>
            </a:pPr>
            <a:r>
              <a:rPr lang="ru-RU" b="1" i="1" dirty="0"/>
              <a:t>Коммуникативные умения:</a:t>
            </a:r>
            <a:endParaRPr lang="ru-RU" dirty="0"/>
          </a:p>
          <a:p>
            <a:pPr lvl="0"/>
            <a:r>
              <a:rPr lang="ru-RU" dirty="0"/>
              <a:t>умение организовывать взаимодействие со всеми участниками проекта;</a:t>
            </a:r>
          </a:p>
          <a:p>
            <a:pPr lvl="0"/>
            <a:r>
              <a:rPr lang="ru-RU" dirty="0"/>
              <a:t>умение вести дискуссию;</a:t>
            </a:r>
          </a:p>
          <a:p>
            <a:pPr lvl="0"/>
            <a:r>
              <a:rPr lang="ru-RU" dirty="0"/>
              <a:t>умение отстаивать свою точку зрения;</a:t>
            </a:r>
          </a:p>
          <a:p>
            <a:r>
              <a:rPr lang="ru-RU" dirty="0"/>
              <a:t>умение находить компромисс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8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688632"/>
          </a:xfrm>
        </p:spPr>
        <p:txBody>
          <a:bodyPr>
            <a:normAutofit/>
          </a:bodyPr>
          <a:lstStyle/>
          <a:p>
            <a:r>
              <a:rPr lang="ru-RU" sz="2400" u="sng" dirty="0">
                <a:effectLst/>
              </a:rPr>
              <a:t> </a:t>
            </a:r>
            <a:r>
              <a:rPr lang="ru-RU" sz="2400" u="sng" dirty="0">
                <a:solidFill>
                  <a:schemeClr val="tx1">
                    <a:lumMod val="95000"/>
                  </a:schemeClr>
                </a:solidFill>
                <a:effectLst/>
              </a:rPr>
              <a:t>Метод проектов</a:t>
            </a:r>
            <a:r>
              <a:rPr lang="ru-RU" sz="2400" dirty="0">
                <a:solidFill>
                  <a:schemeClr val="tx1">
                    <a:lumMod val="95000"/>
                  </a:schemeClr>
                </a:solidFill>
                <a:effectLst/>
              </a:rPr>
              <a:t> – это гибкая система обучения, модель организации учебного процесса, ориентированная на творческую самореализацию личности учащегося путём развития его интеллектуальных и физических возможностей, волевых качеств и творческих способностей в процессе создания под контролем учителя новых моделей и услуг, обладающих субъективной или объективной новизной и имеющих практическую значимость.</a:t>
            </a:r>
            <a:br>
              <a:rPr lang="ru-RU" sz="2400" dirty="0">
                <a:solidFill>
                  <a:schemeClr val="tx1">
                    <a:lumMod val="95000"/>
                  </a:schemeClr>
                </a:solidFill>
                <a:effectLst/>
              </a:rPr>
            </a:b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20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Цель проектной деятельности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Создать </a:t>
            </a:r>
            <a:r>
              <a:rPr lang="ru-RU" dirty="0"/>
              <a:t>условия для формирования у учащихся функционального навыка исследования и проектирования как универсального способа освоения действительности, активизации личностной позиции учащегося в образовательном процессе на основе приобретения субъективно новых знаний, развития творческой личности, ее самоопределения и самореализации.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94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936104"/>
          </a:xfrm>
        </p:spPr>
        <p:txBody>
          <a:bodyPr/>
          <a:lstStyle/>
          <a:p>
            <a:r>
              <a:rPr lang="ru-RU" sz="4000" dirty="0">
                <a:effectLst/>
              </a:rPr>
              <a:t>Задачи проектной деятельности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435280" cy="5589240"/>
          </a:xfrm>
        </p:spPr>
        <p:txBody>
          <a:bodyPr>
            <a:normAutofit lnSpcReduction="10000"/>
          </a:bodyPr>
          <a:lstStyle/>
          <a:p>
            <a:pPr marL="416052" indent="-342900">
              <a:buFont typeface="Arial" panose="020B0604020202020204" pitchFamily="34" charset="0"/>
              <a:buChar char="•"/>
            </a:pPr>
            <a:r>
              <a:rPr lang="ru-RU" sz="2600" dirty="0"/>
              <a:t>Обучение планированию </a:t>
            </a:r>
            <a:endParaRPr lang="ru-RU" sz="2600" dirty="0" smtClean="0"/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ru-RU" sz="2600" dirty="0"/>
              <a:t>Формирование навыков сбора  и обработки информации, </a:t>
            </a:r>
            <a:r>
              <a:rPr lang="ru-RU" sz="2600" dirty="0" smtClean="0"/>
              <a:t>материалов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ru-RU" sz="2600" dirty="0"/>
              <a:t>Развитие умения </a:t>
            </a:r>
            <a:r>
              <a:rPr lang="ru-RU" sz="2600" dirty="0" smtClean="0"/>
              <a:t>анализировать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ru-RU" sz="2600" dirty="0"/>
              <a:t>Формирование умения составлять письменный отчет о самостоятельной работе над проектом </a:t>
            </a:r>
            <a:endParaRPr lang="ru-RU" sz="2600" dirty="0" smtClean="0"/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ru-RU" sz="2600" dirty="0"/>
              <a:t>Формирование позитивного отношения к работе, активной жизненной позиции </a:t>
            </a:r>
            <a:endParaRPr lang="ru-RU" sz="2600" dirty="0" smtClean="0"/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ru-RU" sz="2600" dirty="0"/>
              <a:t>Формирование системы </a:t>
            </a:r>
            <a:r>
              <a:rPr lang="ru-RU" sz="2600" dirty="0" err="1"/>
              <a:t>межпредметной</a:t>
            </a:r>
            <a:r>
              <a:rPr lang="ru-RU" sz="2600" dirty="0"/>
              <a:t> интеграции и целостной картины мира</a:t>
            </a:r>
            <a:r>
              <a:rPr lang="ru-RU" sz="2600" dirty="0" smtClean="0"/>
              <a:t>.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ru-RU" sz="2600" dirty="0"/>
              <a:t>Формирование и развитие коммуникативной компетенции обучающихся как одного из факторов их успешной социализации в </a:t>
            </a:r>
            <a:r>
              <a:rPr lang="ru-RU" sz="2600" dirty="0" smtClean="0"/>
              <a:t>будущем</a:t>
            </a:r>
            <a:endParaRPr lang="ru-RU" sz="2600" dirty="0"/>
          </a:p>
          <a:p>
            <a:pPr marL="416052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62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en-US" i="1" u="sng" dirty="0"/>
              <a:t>I </a:t>
            </a:r>
            <a:r>
              <a:rPr lang="ru-RU" i="1" u="sng" dirty="0"/>
              <a:t>этап – поисковый: </a:t>
            </a:r>
            <a:endParaRPr lang="ru-RU" dirty="0"/>
          </a:p>
          <a:p>
            <a:pPr marL="13716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lvl="0"/>
            <a:r>
              <a:rPr lang="ru-RU" dirty="0"/>
              <a:t>Обсуждение и выбор методов исследования и поиска информации; анализ реальной ситуации, определение и анализ проблемы, изучение имеющийся информации, определение потребностей в новой информации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/>
              <a:t>Создание рабочих групп. На этом этапе учащиеся определяют, как они будут осуществлять проектную деятельность, или объединятся в группы, или будут работать индивидуально.</a:t>
            </a:r>
          </a:p>
          <a:p>
            <a:pPr lvl="0"/>
            <a:r>
              <a:rPr lang="ru-RU" dirty="0"/>
              <a:t>Самостоятельная работа над задачами.</a:t>
            </a:r>
          </a:p>
          <a:p>
            <a:pPr lvl="0"/>
            <a:r>
              <a:rPr lang="ru-RU" dirty="0"/>
              <a:t>Промежуточные обсуждения достигнутых результатов.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44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 над проектом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i="1" u="sng" dirty="0"/>
              <a:t>II</a:t>
            </a:r>
            <a:r>
              <a:rPr lang="ru-RU" i="1" u="sng" dirty="0"/>
              <a:t> этап – аналитический: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 </a:t>
            </a:r>
            <a:r>
              <a:rPr lang="ru-RU" dirty="0"/>
              <a:t>Этапы работы над проектом</a:t>
            </a:r>
            <a:endParaRPr lang="ru-RU" dirty="0"/>
          </a:p>
          <a:p>
            <a:r>
              <a:rPr lang="ru-RU" dirty="0"/>
              <a:t>П</a:t>
            </a:r>
            <a:r>
              <a:rPr lang="ru-RU" dirty="0" smtClean="0"/>
              <a:t>остановка </a:t>
            </a:r>
            <a:r>
              <a:rPr lang="ru-RU" dirty="0"/>
              <a:t>цели проекта, определение задач, способа разрешения проблемы, анализ рисков, составление плана, анализ ресурсов, сбор и изучение информации.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en-US" i="1" u="sng" dirty="0"/>
              <a:t>III </a:t>
            </a:r>
            <a:r>
              <a:rPr lang="ru-RU" i="1" u="sng" dirty="0"/>
              <a:t>этап – практический:</a:t>
            </a:r>
            <a:r>
              <a:rPr lang="ru-RU" dirty="0"/>
              <a:t> 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Промежуточный анализ выполнения задания, выполнение плана работ, текущий контроль.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32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 над проектом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i="1" u="sng" dirty="0"/>
              <a:t>IV </a:t>
            </a:r>
            <a:r>
              <a:rPr lang="ru-RU" i="1" u="sng" dirty="0"/>
              <a:t>этап – презентационный: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Предварительная оценка продукта. Подготовка и оформление итогового отчета и презентации.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en-US" i="1" u="sng" dirty="0"/>
              <a:t>V</a:t>
            </a:r>
            <a:r>
              <a:rPr lang="ru-RU" i="1" u="sng" dirty="0"/>
              <a:t> этап – оценка: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Анализ </a:t>
            </a:r>
            <a:r>
              <a:rPr lang="ru-RU" dirty="0"/>
              <a:t>результатов выполнения проекта. Оценка продукта.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21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Типы </a:t>
            </a:r>
            <a:r>
              <a:rPr lang="ru-RU" dirty="0">
                <a:effectLst/>
              </a:rPr>
              <a:t>проектов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П</a:t>
            </a:r>
            <a:r>
              <a:rPr lang="ru-RU" i="1" dirty="0" smtClean="0"/>
              <a:t>рактико </a:t>
            </a:r>
            <a:r>
              <a:rPr lang="ru-RU" i="1" dirty="0"/>
              <a:t>– </a:t>
            </a:r>
            <a:r>
              <a:rPr lang="ru-RU" i="1" dirty="0" smtClean="0"/>
              <a:t>ориентированный</a:t>
            </a:r>
          </a:p>
          <a:p>
            <a:pPr lvl="0"/>
            <a:r>
              <a:rPr lang="ru-RU" i="1" dirty="0" smtClean="0"/>
              <a:t>Информационный</a:t>
            </a:r>
          </a:p>
          <a:p>
            <a:pPr lvl="0"/>
            <a:r>
              <a:rPr lang="ru-RU" i="1" dirty="0" smtClean="0"/>
              <a:t>Исследовательский</a:t>
            </a:r>
          </a:p>
          <a:p>
            <a:pPr lvl="0"/>
            <a:r>
              <a:rPr lang="ru-RU" i="1" dirty="0" smtClean="0"/>
              <a:t>Творческий</a:t>
            </a:r>
            <a:endParaRPr lang="ru-RU" dirty="0"/>
          </a:p>
          <a:p>
            <a:r>
              <a:rPr lang="ru-RU" i="1" dirty="0" smtClean="0"/>
              <a:t>Игровой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6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Типы проектов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 содержанию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По продолжительности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3200" b="1" i="1" dirty="0" err="1"/>
              <a:t>м</a:t>
            </a:r>
            <a:r>
              <a:rPr lang="ru-RU" sz="3200" b="1" i="1" dirty="0" err="1" smtClean="0"/>
              <a:t>онопредметный</a:t>
            </a:r>
            <a:endParaRPr lang="ru-RU" sz="3200" b="1" i="1" dirty="0" smtClean="0"/>
          </a:p>
          <a:p>
            <a:r>
              <a:rPr lang="ru-RU" sz="3200" b="1" i="1" dirty="0" err="1" smtClean="0"/>
              <a:t>метаредметные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i="1" dirty="0" smtClean="0"/>
              <a:t> </a:t>
            </a:r>
            <a:r>
              <a:rPr lang="ru-RU" sz="3200" b="1" i="1" dirty="0"/>
              <a:t>средней продолжительности </a:t>
            </a:r>
            <a:endParaRPr lang="ru-RU" sz="3200" b="1" i="1" dirty="0" smtClean="0"/>
          </a:p>
          <a:p>
            <a:r>
              <a:rPr lang="ru-RU" sz="3200" b="1" i="1" dirty="0" smtClean="0"/>
              <a:t>долгосрочными</a:t>
            </a:r>
            <a:r>
              <a:rPr lang="ru-RU" sz="3200" b="1" i="1" dirty="0"/>
              <a:t>.</a:t>
            </a:r>
          </a:p>
          <a:p>
            <a:r>
              <a:rPr lang="ru-RU" sz="3200" b="1" i="1" dirty="0" smtClean="0"/>
              <a:t>краткосрочными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956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357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  </vt:lpstr>
      <vt:lpstr> Метод проектов – это гибкая система обучения, модель организации учебного процесса, ориентированная на творческую самореализацию личности учащегося путём развития его интеллектуальных и физических возможностей, волевых качеств и творческих способностей в процессе создания под контролем учителя новых моделей и услуг, обладающих субъективной или объективной новизной и имеющих практическую значимость. </vt:lpstr>
      <vt:lpstr>Цель проектной деятельности </vt:lpstr>
      <vt:lpstr>Задачи проектной деятельности</vt:lpstr>
      <vt:lpstr>Этапы работы над проектом</vt:lpstr>
      <vt:lpstr>Этапы работы над проектом</vt:lpstr>
      <vt:lpstr>Этапы работы над проектом</vt:lpstr>
      <vt:lpstr>Типы проектов </vt:lpstr>
      <vt:lpstr>Типы проектов </vt:lpstr>
      <vt:lpstr>Типы проектов </vt:lpstr>
      <vt:lpstr>Общеучебные умения и навыки</vt:lpstr>
      <vt:lpstr>Общеучебные умения и навыки</vt:lpstr>
      <vt:lpstr>Общеучебные умения и навыки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Елена</dc:creator>
  <cp:lastModifiedBy>Елена</cp:lastModifiedBy>
  <cp:revision>4</cp:revision>
  <dcterms:created xsi:type="dcterms:W3CDTF">2018-03-19T22:29:35Z</dcterms:created>
  <dcterms:modified xsi:type="dcterms:W3CDTF">2018-03-19T23:08:38Z</dcterms:modified>
</cp:coreProperties>
</file>