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1" r:id="rId1"/>
    <p:sldMasterId id="2147484769" r:id="rId2"/>
  </p:sldMasterIdLst>
  <p:notesMasterIdLst>
    <p:notesMasterId r:id="rId79"/>
  </p:notesMasterIdLst>
  <p:sldIdLst>
    <p:sldId id="1168" r:id="rId3"/>
    <p:sldId id="1266" r:id="rId4"/>
    <p:sldId id="1324" r:id="rId5"/>
    <p:sldId id="1325" r:id="rId6"/>
    <p:sldId id="1267" r:id="rId7"/>
    <p:sldId id="1268" r:id="rId8"/>
    <p:sldId id="1271" r:id="rId9"/>
    <p:sldId id="1270" r:id="rId10"/>
    <p:sldId id="1273" r:id="rId11"/>
    <p:sldId id="1276" r:id="rId12"/>
    <p:sldId id="1277" r:id="rId13"/>
    <p:sldId id="1280" r:id="rId14"/>
    <p:sldId id="1278" r:id="rId15"/>
    <p:sldId id="1279" r:id="rId16"/>
    <p:sldId id="1281" r:id="rId17"/>
    <p:sldId id="1282" r:id="rId18"/>
    <p:sldId id="1283" r:id="rId19"/>
    <p:sldId id="1285" r:id="rId20"/>
    <p:sldId id="1286" r:id="rId21"/>
    <p:sldId id="1287" r:id="rId22"/>
    <p:sldId id="1288" r:id="rId23"/>
    <p:sldId id="1289" r:id="rId24"/>
    <p:sldId id="1272" r:id="rId25"/>
    <p:sldId id="1274" r:id="rId26"/>
    <p:sldId id="1187" r:id="rId27"/>
    <p:sldId id="1290" r:id="rId28"/>
    <p:sldId id="1294" r:id="rId29"/>
    <p:sldId id="1295" r:id="rId30"/>
    <p:sldId id="1291" r:id="rId31"/>
    <p:sldId id="1292" r:id="rId32"/>
    <p:sldId id="1293" r:id="rId33"/>
    <p:sldId id="1296" r:id="rId34"/>
    <p:sldId id="1297" r:id="rId35"/>
    <p:sldId id="1299" r:id="rId36"/>
    <p:sldId id="1298" r:id="rId37"/>
    <p:sldId id="1300" r:id="rId38"/>
    <p:sldId id="1301" r:id="rId39"/>
    <p:sldId id="1302" r:id="rId40"/>
    <p:sldId id="1193" r:id="rId41"/>
    <p:sldId id="1303" r:id="rId42"/>
    <p:sldId id="1220" r:id="rId43"/>
    <p:sldId id="1229" r:id="rId44"/>
    <p:sldId id="1275" r:id="rId45"/>
    <p:sldId id="1304" r:id="rId46"/>
    <p:sldId id="1305" r:id="rId47"/>
    <p:sldId id="1230" r:id="rId48"/>
    <p:sldId id="1231" r:id="rId49"/>
    <p:sldId id="1082" r:id="rId50"/>
    <p:sldId id="1307" r:id="rId51"/>
    <p:sldId id="1245" r:id="rId52"/>
    <p:sldId id="1247" r:id="rId53"/>
    <p:sldId id="1246" r:id="rId54"/>
    <p:sldId id="1308" r:id="rId55"/>
    <p:sldId id="1249" r:id="rId56"/>
    <p:sldId id="1248" r:id="rId57"/>
    <p:sldId id="1250" r:id="rId58"/>
    <p:sldId id="1252" r:id="rId59"/>
    <p:sldId id="1253" r:id="rId60"/>
    <p:sldId id="1251" r:id="rId61"/>
    <p:sldId id="1262" r:id="rId62"/>
    <p:sldId id="1263" r:id="rId63"/>
    <p:sldId id="1306" r:id="rId64"/>
    <p:sldId id="1309" r:id="rId65"/>
    <p:sldId id="1310" r:id="rId66"/>
    <p:sldId id="1311" r:id="rId67"/>
    <p:sldId id="1312" r:id="rId68"/>
    <p:sldId id="1313" r:id="rId69"/>
    <p:sldId id="1314" r:id="rId70"/>
    <p:sldId id="1315" r:id="rId71"/>
    <p:sldId id="1316" r:id="rId72"/>
    <p:sldId id="1317" r:id="rId73"/>
    <p:sldId id="1320" r:id="rId74"/>
    <p:sldId id="1322" r:id="rId75"/>
    <p:sldId id="1264" r:id="rId76"/>
    <p:sldId id="1323" r:id="rId77"/>
    <p:sldId id="1321" r:id="rId78"/>
  </p:sldIdLst>
  <p:sldSz cx="9144000" cy="6858000" type="screen4x3"/>
  <p:notesSz cx="6858000" cy="9144000"/>
  <p:defaultTextStyle>
    <a:defPPr>
      <a:defRPr lang="ru-RU"/>
    </a:defPPr>
    <a:lvl1pPr marL="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BE2"/>
    <a:srgbClr val="2027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6" autoAdjust="0"/>
    <p:restoredTop sz="77698" autoAdjust="0"/>
  </p:normalViewPr>
  <p:slideViewPr>
    <p:cSldViewPr>
      <p:cViewPr>
        <p:scale>
          <a:sx n="70" d="100"/>
          <a:sy n="70" d="100"/>
        </p:scale>
        <p:origin x="-206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ADF46-ADA4-4401-94F6-6508724E83B5}" type="datetimeFigureOut">
              <a:rPr lang="ru-RU" smtClean="0"/>
              <a:pPr/>
              <a:t>05.03.2018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3848E-2172-40CD-9DDA-2153FC49032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153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108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21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322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43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5534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640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751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856" algn="l" defTabSz="9102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Изменения в формате ЕГЭ-2017: </a:t>
            </a:r>
          </a:p>
          <a:p>
            <a:pPr eaLnBrk="1" hangingPunct="1"/>
            <a:r>
              <a:rPr lang="ru-RU" smtClean="0"/>
              <a:t>Задания 17, 22, 23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5B9A81-D5AB-4E79-B417-0DA2CF9C1FD4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10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56524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39610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25877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20861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C7097-83C2-498F-A428-3694BF06E74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6337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19597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72132" y="1142985"/>
            <a:ext cx="3143272" cy="2643206"/>
          </a:xfrm>
          <a:solidFill>
            <a:srgbClr val="B9CDE5">
              <a:alpha val="29804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>
            <a:lvl1pPr>
              <a:defRPr sz="1800" b="0">
                <a:solidFill>
                  <a:schemeClr val="accent5">
                    <a:lumMod val="50000"/>
                  </a:schemeClr>
                </a:solidFill>
                <a:effectLst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1" hasCustomPrompt="1"/>
          </p:nvPr>
        </p:nvSpPr>
        <p:spPr>
          <a:xfrm>
            <a:off x="428596" y="1214424"/>
            <a:ext cx="1928826" cy="338554"/>
          </a:xfrm>
          <a:prstGeom prst="flowChartProcess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lang="ru-RU" sz="1600" b="1" kern="0" cap="all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Авторы</a:t>
            </a:r>
          </a:p>
        </p:txBody>
      </p:sp>
    </p:spTree>
    <p:extLst>
      <p:ext uri="{BB962C8B-B14F-4D97-AF65-F5344CB8AC3E}">
        <p14:creationId xmlns:p14="http://schemas.microsoft.com/office/powerpoint/2010/main" val="428214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5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997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фермера</a:t>
            </a:r>
            <a:endParaRPr lang="ru-RU" sz="1800" cap="all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629064"/>
            <a:ext cx="9144000" cy="228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65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фермера</a:t>
            </a:r>
            <a:endParaRPr lang="ru-RU" sz="1800" cap="all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7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643"/>
            <a:ext cx="985532" cy="117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Портал</a:t>
            </a:r>
            <a:r>
              <a:rPr lang="en-US" sz="1800" cap="all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ru-RU" sz="1800" cap="all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фермера</a:t>
            </a:r>
            <a:endParaRPr lang="ru-RU" sz="1800" cap="all" dirty="0">
              <a:solidFill>
                <a:prstClr val="white">
                  <a:lumMod val="9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5"/>
          <p:cNvSpPr>
            <a:spLocks noEditPoints="1"/>
          </p:cNvSpPr>
          <p:nvPr userDrawn="1"/>
        </p:nvSpPr>
        <p:spPr bwMode="auto">
          <a:xfrm>
            <a:off x="343444" y="380121"/>
            <a:ext cx="373307" cy="361402"/>
          </a:xfrm>
          <a:custGeom>
            <a:avLst/>
            <a:gdLst>
              <a:gd name="T0" fmla="*/ 2147483647 w 558"/>
              <a:gd name="T1" fmla="*/ 2147483647 h 510"/>
              <a:gd name="T2" fmla="*/ 2147483647 w 558"/>
              <a:gd name="T3" fmla="*/ 2147483647 h 510"/>
              <a:gd name="T4" fmla="*/ 2147483647 w 558"/>
              <a:gd name="T5" fmla="*/ 2147483647 h 510"/>
              <a:gd name="T6" fmla="*/ 2147483647 w 558"/>
              <a:gd name="T7" fmla="*/ 2147483647 h 510"/>
              <a:gd name="T8" fmla="*/ 2147483647 w 558"/>
              <a:gd name="T9" fmla="*/ 2147483647 h 510"/>
              <a:gd name="T10" fmla="*/ 2147483647 w 558"/>
              <a:gd name="T11" fmla="*/ 2147483647 h 510"/>
              <a:gd name="T12" fmla="*/ 2147483647 w 558"/>
              <a:gd name="T13" fmla="*/ 2147483647 h 510"/>
              <a:gd name="T14" fmla="*/ 2147483647 w 558"/>
              <a:gd name="T15" fmla="*/ 2147483647 h 510"/>
              <a:gd name="T16" fmla="*/ 2147483647 w 558"/>
              <a:gd name="T17" fmla="*/ 2147483647 h 510"/>
              <a:gd name="T18" fmla="*/ 2147483647 w 558"/>
              <a:gd name="T19" fmla="*/ 2147483647 h 510"/>
              <a:gd name="T20" fmla="*/ 2147483647 w 558"/>
              <a:gd name="T21" fmla="*/ 2147483647 h 510"/>
              <a:gd name="T22" fmla="*/ 2147483647 w 558"/>
              <a:gd name="T23" fmla="*/ 2147483647 h 510"/>
              <a:gd name="T24" fmla="*/ 2147483647 w 558"/>
              <a:gd name="T25" fmla="*/ 2147483647 h 510"/>
              <a:gd name="T26" fmla="*/ 2147483647 w 558"/>
              <a:gd name="T27" fmla="*/ 2147483647 h 510"/>
              <a:gd name="T28" fmla="*/ 2147483647 w 558"/>
              <a:gd name="T29" fmla="*/ 2147483647 h 510"/>
              <a:gd name="T30" fmla="*/ 2147483647 w 558"/>
              <a:gd name="T31" fmla="*/ 2147483647 h 510"/>
              <a:gd name="T32" fmla="*/ 2147483647 w 558"/>
              <a:gd name="T33" fmla="*/ 2147483647 h 510"/>
              <a:gd name="T34" fmla="*/ 2147483647 w 558"/>
              <a:gd name="T35" fmla="*/ 2147483647 h 510"/>
              <a:gd name="T36" fmla="*/ 2147483647 w 558"/>
              <a:gd name="T37" fmla="*/ 2147483647 h 510"/>
              <a:gd name="T38" fmla="*/ 2147483647 w 558"/>
              <a:gd name="T39" fmla="*/ 2147483647 h 510"/>
              <a:gd name="T40" fmla="*/ 2147483647 w 558"/>
              <a:gd name="T41" fmla="*/ 2147483647 h 510"/>
              <a:gd name="T42" fmla="*/ 2147483647 w 558"/>
              <a:gd name="T43" fmla="*/ 2147483647 h 510"/>
              <a:gd name="T44" fmla="*/ 2147483647 w 558"/>
              <a:gd name="T45" fmla="*/ 2147483647 h 510"/>
              <a:gd name="T46" fmla="*/ 0 w 558"/>
              <a:gd name="T47" fmla="*/ 2147483647 h 510"/>
              <a:gd name="T48" fmla="*/ 2147483647 w 558"/>
              <a:gd name="T49" fmla="*/ 2147483647 h 510"/>
              <a:gd name="T50" fmla="*/ 2147483647 w 558"/>
              <a:gd name="T51" fmla="*/ 2147483647 h 510"/>
              <a:gd name="T52" fmla="*/ 2147483647 w 558"/>
              <a:gd name="T53" fmla="*/ 0 h 510"/>
              <a:gd name="T54" fmla="*/ 2147483647 w 558"/>
              <a:gd name="T55" fmla="*/ 2147483647 h 510"/>
              <a:gd name="T56" fmla="*/ 2147483647 w 558"/>
              <a:gd name="T57" fmla="*/ 2147483647 h 510"/>
              <a:gd name="T58" fmla="*/ 2147483647 w 558"/>
              <a:gd name="T59" fmla="*/ 2147483647 h 510"/>
              <a:gd name="T60" fmla="*/ 2147483647 w 558"/>
              <a:gd name="T61" fmla="*/ 2147483647 h 510"/>
              <a:gd name="T62" fmla="*/ 2147483647 w 558"/>
              <a:gd name="T63" fmla="*/ 2147483647 h 510"/>
              <a:gd name="T64" fmla="*/ 2147483647 w 558"/>
              <a:gd name="T65" fmla="*/ 2147483647 h 510"/>
              <a:gd name="T66" fmla="*/ 2147483647 w 558"/>
              <a:gd name="T67" fmla="*/ 2147483647 h 510"/>
              <a:gd name="T68" fmla="*/ 2147483647 w 558"/>
              <a:gd name="T69" fmla="*/ 2147483647 h 510"/>
              <a:gd name="T70" fmla="*/ 2147483647 w 558"/>
              <a:gd name="T71" fmla="*/ 2147483647 h 510"/>
              <a:gd name="T72" fmla="*/ 2147483647 w 558"/>
              <a:gd name="T73" fmla="*/ 2147483647 h 51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58" h="510">
                <a:moveTo>
                  <a:pt x="542" y="420"/>
                </a:moveTo>
                <a:cubicBezTo>
                  <a:pt x="542" y="435"/>
                  <a:pt x="537" y="449"/>
                  <a:pt x="526" y="459"/>
                </a:cubicBezTo>
                <a:cubicBezTo>
                  <a:pt x="507" y="478"/>
                  <a:pt x="507" y="478"/>
                  <a:pt x="507" y="478"/>
                </a:cubicBezTo>
                <a:cubicBezTo>
                  <a:pt x="497" y="488"/>
                  <a:pt x="483" y="494"/>
                  <a:pt x="469" y="493"/>
                </a:cubicBezTo>
                <a:cubicBezTo>
                  <a:pt x="459" y="504"/>
                  <a:pt x="445" y="510"/>
                  <a:pt x="430" y="510"/>
                </a:cubicBezTo>
                <a:cubicBezTo>
                  <a:pt x="404" y="510"/>
                  <a:pt x="404" y="510"/>
                  <a:pt x="404" y="510"/>
                </a:cubicBezTo>
                <a:cubicBezTo>
                  <a:pt x="389" y="510"/>
                  <a:pt x="375" y="504"/>
                  <a:pt x="366" y="493"/>
                </a:cubicBezTo>
                <a:cubicBezTo>
                  <a:pt x="351" y="494"/>
                  <a:pt x="337" y="488"/>
                  <a:pt x="327" y="478"/>
                </a:cubicBezTo>
                <a:cubicBezTo>
                  <a:pt x="308" y="459"/>
                  <a:pt x="308" y="459"/>
                  <a:pt x="308" y="459"/>
                </a:cubicBezTo>
                <a:cubicBezTo>
                  <a:pt x="298" y="449"/>
                  <a:pt x="293" y="435"/>
                  <a:pt x="293" y="421"/>
                </a:cubicBezTo>
                <a:cubicBezTo>
                  <a:pt x="283" y="411"/>
                  <a:pt x="276" y="397"/>
                  <a:pt x="276" y="382"/>
                </a:cubicBezTo>
                <a:cubicBezTo>
                  <a:pt x="276" y="356"/>
                  <a:pt x="276" y="356"/>
                  <a:pt x="276" y="356"/>
                </a:cubicBezTo>
                <a:cubicBezTo>
                  <a:pt x="276" y="341"/>
                  <a:pt x="283" y="327"/>
                  <a:pt x="293" y="317"/>
                </a:cubicBezTo>
                <a:cubicBezTo>
                  <a:pt x="293" y="303"/>
                  <a:pt x="298" y="289"/>
                  <a:pt x="308" y="279"/>
                </a:cubicBezTo>
                <a:cubicBezTo>
                  <a:pt x="327" y="260"/>
                  <a:pt x="327" y="260"/>
                  <a:pt x="327" y="260"/>
                </a:cubicBezTo>
                <a:cubicBezTo>
                  <a:pt x="337" y="250"/>
                  <a:pt x="351" y="244"/>
                  <a:pt x="366" y="244"/>
                </a:cubicBezTo>
                <a:cubicBezTo>
                  <a:pt x="375" y="234"/>
                  <a:pt x="389" y="228"/>
                  <a:pt x="404" y="228"/>
                </a:cubicBezTo>
                <a:cubicBezTo>
                  <a:pt x="430" y="228"/>
                  <a:pt x="430" y="228"/>
                  <a:pt x="430" y="228"/>
                </a:cubicBezTo>
                <a:cubicBezTo>
                  <a:pt x="445" y="228"/>
                  <a:pt x="459" y="234"/>
                  <a:pt x="469" y="244"/>
                </a:cubicBezTo>
                <a:cubicBezTo>
                  <a:pt x="483" y="244"/>
                  <a:pt x="497" y="250"/>
                  <a:pt x="507" y="260"/>
                </a:cubicBezTo>
                <a:cubicBezTo>
                  <a:pt x="526" y="279"/>
                  <a:pt x="526" y="279"/>
                  <a:pt x="526" y="279"/>
                </a:cubicBezTo>
                <a:cubicBezTo>
                  <a:pt x="537" y="289"/>
                  <a:pt x="542" y="303"/>
                  <a:pt x="542" y="318"/>
                </a:cubicBezTo>
                <a:cubicBezTo>
                  <a:pt x="552" y="327"/>
                  <a:pt x="558" y="341"/>
                  <a:pt x="558" y="356"/>
                </a:cubicBezTo>
                <a:cubicBezTo>
                  <a:pt x="558" y="382"/>
                  <a:pt x="558" y="382"/>
                  <a:pt x="558" y="382"/>
                </a:cubicBezTo>
                <a:cubicBezTo>
                  <a:pt x="558" y="397"/>
                  <a:pt x="552" y="411"/>
                  <a:pt x="542" y="420"/>
                </a:cubicBezTo>
                <a:close/>
                <a:moveTo>
                  <a:pt x="417" y="281"/>
                </a:moveTo>
                <a:cubicBezTo>
                  <a:pt x="369" y="281"/>
                  <a:pt x="329" y="320"/>
                  <a:pt x="329" y="369"/>
                </a:cubicBezTo>
                <a:cubicBezTo>
                  <a:pt x="329" y="418"/>
                  <a:pt x="369" y="457"/>
                  <a:pt x="417" y="457"/>
                </a:cubicBezTo>
                <a:cubicBezTo>
                  <a:pt x="466" y="457"/>
                  <a:pt x="505" y="418"/>
                  <a:pt x="505" y="369"/>
                </a:cubicBezTo>
                <a:cubicBezTo>
                  <a:pt x="505" y="320"/>
                  <a:pt x="466" y="281"/>
                  <a:pt x="417" y="281"/>
                </a:cubicBezTo>
                <a:close/>
                <a:moveTo>
                  <a:pt x="417" y="418"/>
                </a:moveTo>
                <a:cubicBezTo>
                  <a:pt x="390" y="418"/>
                  <a:pt x="369" y="396"/>
                  <a:pt x="369" y="369"/>
                </a:cubicBezTo>
                <a:cubicBezTo>
                  <a:pt x="369" y="342"/>
                  <a:pt x="390" y="320"/>
                  <a:pt x="417" y="320"/>
                </a:cubicBezTo>
                <a:cubicBezTo>
                  <a:pt x="444" y="320"/>
                  <a:pt x="466" y="342"/>
                  <a:pt x="466" y="369"/>
                </a:cubicBezTo>
                <a:cubicBezTo>
                  <a:pt x="466" y="396"/>
                  <a:pt x="444" y="418"/>
                  <a:pt x="417" y="418"/>
                </a:cubicBezTo>
                <a:close/>
                <a:moveTo>
                  <a:pt x="471" y="217"/>
                </a:moveTo>
                <a:cubicBezTo>
                  <a:pt x="461" y="205"/>
                  <a:pt x="445" y="198"/>
                  <a:pt x="428" y="198"/>
                </a:cubicBezTo>
                <a:cubicBezTo>
                  <a:pt x="399" y="198"/>
                  <a:pt x="399" y="198"/>
                  <a:pt x="399" y="198"/>
                </a:cubicBezTo>
                <a:cubicBezTo>
                  <a:pt x="382" y="198"/>
                  <a:pt x="366" y="205"/>
                  <a:pt x="356" y="217"/>
                </a:cubicBezTo>
                <a:cubicBezTo>
                  <a:pt x="339" y="217"/>
                  <a:pt x="324" y="223"/>
                  <a:pt x="312" y="234"/>
                </a:cubicBezTo>
                <a:cubicBezTo>
                  <a:pt x="291" y="255"/>
                  <a:pt x="291" y="255"/>
                  <a:pt x="291" y="255"/>
                </a:cubicBezTo>
                <a:cubicBezTo>
                  <a:pt x="280" y="267"/>
                  <a:pt x="274" y="283"/>
                  <a:pt x="274" y="299"/>
                </a:cubicBezTo>
                <a:cubicBezTo>
                  <a:pt x="262" y="310"/>
                  <a:pt x="255" y="325"/>
                  <a:pt x="255" y="342"/>
                </a:cubicBezTo>
                <a:cubicBezTo>
                  <a:pt x="255" y="369"/>
                  <a:pt x="255" y="369"/>
                  <a:pt x="255" y="369"/>
                </a:cubicBezTo>
                <a:cubicBezTo>
                  <a:pt x="179" y="369"/>
                  <a:pt x="179" y="369"/>
                  <a:pt x="179" y="369"/>
                </a:cubicBezTo>
                <a:cubicBezTo>
                  <a:pt x="162" y="345"/>
                  <a:pt x="134" y="330"/>
                  <a:pt x="102" y="330"/>
                </a:cubicBezTo>
                <a:cubicBezTo>
                  <a:pt x="72" y="330"/>
                  <a:pt x="45" y="344"/>
                  <a:pt x="27" y="366"/>
                </a:cubicBezTo>
                <a:cubicBezTo>
                  <a:pt x="13" y="361"/>
                  <a:pt x="0" y="351"/>
                  <a:pt x="0" y="339"/>
                </a:cubicBezTo>
                <a:cubicBezTo>
                  <a:pt x="0" y="239"/>
                  <a:pt x="0" y="239"/>
                  <a:pt x="0" y="239"/>
                </a:cubicBezTo>
                <a:cubicBezTo>
                  <a:pt x="0" y="223"/>
                  <a:pt x="13" y="209"/>
                  <a:pt x="30" y="209"/>
                </a:cubicBezTo>
                <a:cubicBezTo>
                  <a:pt x="202" y="209"/>
                  <a:pt x="202" y="209"/>
                  <a:pt x="202" y="209"/>
                </a:cubicBezTo>
                <a:cubicBezTo>
                  <a:pt x="268" y="52"/>
                  <a:pt x="268" y="52"/>
                  <a:pt x="268" y="52"/>
                </a:cubicBezTo>
                <a:cubicBezTo>
                  <a:pt x="281" y="22"/>
                  <a:pt x="299" y="0"/>
                  <a:pt x="328" y="0"/>
                </a:cubicBezTo>
                <a:cubicBezTo>
                  <a:pt x="472" y="0"/>
                  <a:pt x="472" y="0"/>
                  <a:pt x="472" y="0"/>
                </a:cubicBezTo>
                <a:cubicBezTo>
                  <a:pt x="500" y="0"/>
                  <a:pt x="524" y="23"/>
                  <a:pt x="524" y="52"/>
                </a:cubicBezTo>
                <a:cubicBezTo>
                  <a:pt x="524" y="243"/>
                  <a:pt x="524" y="243"/>
                  <a:pt x="524" y="243"/>
                </a:cubicBezTo>
                <a:cubicBezTo>
                  <a:pt x="515" y="234"/>
                  <a:pt x="515" y="234"/>
                  <a:pt x="515" y="234"/>
                </a:cubicBezTo>
                <a:cubicBezTo>
                  <a:pt x="503" y="223"/>
                  <a:pt x="488" y="217"/>
                  <a:pt x="471" y="217"/>
                </a:cubicBezTo>
                <a:close/>
                <a:moveTo>
                  <a:pt x="479" y="69"/>
                </a:moveTo>
                <a:cubicBezTo>
                  <a:pt x="479" y="50"/>
                  <a:pt x="463" y="34"/>
                  <a:pt x="444" y="34"/>
                </a:cubicBezTo>
                <a:cubicBezTo>
                  <a:pt x="349" y="34"/>
                  <a:pt x="349" y="34"/>
                  <a:pt x="349" y="34"/>
                </a:cubicBezTo>
                <a:cubicBezTo>
                  <a:pt x="330" y="34"/>
                  <a:pt x="318" y="49"/>
                  <a:pt x="309" y="69"/>
                </a:cubicBezTo>
                <a:cubicBezTo>
                  <a:pt x="265" y="174"/>
                  <a:pt x="265" y="174"/>
                  <a:pt x="265" y="174"/>
                </a:cubicBezTo>
                <a:cubicBezTo>
                  <a:pt x="479" y="173"/>
                  <a:pt x="479" y="173"/>
                  <a:pt x="479" y="173"/>
                </a:cubicBezTo>
                <a:lnTo>
                  <a:pt x="479" y="69"/>
                </a:lnTo>
                <a:close/>
                <a:moveTo>
                  <a:pt x="104" y="345"/>
                </a:moveTo>
                <a:cubicBezTo>
                  <a:pt x="149" y="345"/>
                  <a:pt x="186" y="382"/>
                  <a:pt x="186" y="428"/>
                </a:cubicBezTo>
                <a:cubicBezTo>
                  <a:pt x="186" y="473"/>
                  <a:pt x="149" y="510"/>
                  <a:pt x="104" y="510"/>
                </a:cubicBezTo>
                <a:cubicBezTo>
                  <a:pt x="58" y="510"/>
                  <a:pt x="21" y="473"/>
                  <a:pt x="21" y="428"/>
                </a:cubicBezTo>
                <a:cubicBezTo>
                  <a:pt x="21" y="382"/>
                  <a:pt x="58" y="345"/>
                  <a:pt x="104" y="345"/>
                </a:cubicBezTo>
                <a:close/>
                <a:moveTo>
                  <a:pt x="104" y="467"/>
                </a:moveTo>
                <a:cubicBezTo>
                  <a:pt x="125" y="467"/>
                  <a:pt x="143" y="449"/>
                  <a:pt x="143" y="428"/>
                </a:cubicBezTo>
                <a:cubicBezTo>
                  <a:pt x="143" y="406"/>
                  <a:pt x="125" y="389"/>
                  <a:pt x="104" y="389"/>
                </a:cubicBezTo>
                <a:cubicBezTo>
                  <a:pt x="82" y="389"/>
                  <a:pt x="65" y="406"/>
                  <a:pt x="65" y="428"/>
                </a:cubicBezTo>
                <a:cubicBezTo>
                  <a:pt x="65" y="449"/>
                  <a:pt x="82" y="467"/>
                  <a:pt x="104" y="4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677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400" cap="all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6629064"/>
            <a:ext cx="9144000" cy="22893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63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 smtClean="0">
                <a:solidFill>
                  <a:prstClr val="white">
                    <a:lumMod val="6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400" cap="all" dirty="0">
              <a:solidFill>
                <a:prstClr val="white">
                  <a:lumMod val="6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06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 bwMode="auto">
          <a:xfrm>
            <a:off x="876934" y="107990"/>
            <a:ext cx="3263387" cy="958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528" tIns="31509" rIns="94528" bIns="31509" anchor="ctr">
            <a:spAutoFit/>
          </a:bodyPr>
          <a:lstStyle>
            <a:defPPr>
              <a:defRPr lang="ru-RU"/>
            </a:defPPr>
            <a:lvl1pPr defTabSz="912652" eaLnBrk="0" hangingPunct="0">
              <a:lnSpc>
                <a:spcPct val="100000"/>
              </a:lnSpc>
              <a:defRPr sz="4800">
                <a:solidFill>
                  <a:schemeClr val="bg1"/>
                </a:solidFill>
                <a:latin typeface="PT Sans Narrow" pitchFamily="34" charset="-52"/>
                <a:cs typeface="Segoe UI" pitchFamily="34" charset="0"/>
              </a:defRPr>
            </a:lvl1pPr>
            <a:lvl2pPr algn="ctr" eaLnBrk="0" hangingPunct="0">
              <a:defRPr sz="5000">
                <a:latin typeface="Calibri" pitchFamily="34" charset="0"/>
              </a:defRPr>
            </a:lvl2pPr>
            <a:lvl3pPr algn="ctr" eaLnBrk="0" hangingPunct="0">
              <a:defRPr sz="5000">
                <a:latin typeface="Calibri" pitchFamily="34" charset="0"/>
              </a:defRPr>
            </a:lvl3pPr>
            <a:lvl4pPr algn="ctr" eaLnBrk="0" hangingPunct="0">
              <a:defRPr sz="5000">
                <a:latin typeface="Calibri" pitchFamily="34" charset="0"/>
              </a:defRPr>
            </a:lvl4pPr>
            <a:lvl5pPr algn="ctr" eaLnBrk="0" hangingPunct="0">
              <a:defRPr sz="5000">
                <a:latin typeface="Calibri" pitchFamily="34" charset="0"/>
              </a:defRPr>
            </a:lvl5pPr>
            <a:lvl6pPr marL="521528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6pPr>
            <a:lvl7pPr marL="1043056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7pPr>
            <a:lvl8pPr marL="1564584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8pPr>
            <a:lvl9pPr marL="2086112" algn="ctr" fontAlgn="base">
              <a:spcBef>
                <a:spcPct val="0"/>
              </a:spcBef>
              <a:spcAft>
                <a:spcPct val="0"/>
              </a:spcAft>
              <a:defRPr sz="5000"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sz="1400" cap="all" dirty="0" smtClean="0">
                <a:solidFill>
                  <a:prstClr val="white">
                    <a:lumMod val="95000"/>
                  </a:prstClr>
                </a:solidFill>
                <a:cs typeface="Arial" pitchFamily="34" charset="0"/>
              </a:rPr>
              <a:t>Магазин социального питания и адресной продовольственной поддержки</a:t>
            </a:r>
            <a:endParaRPr lang="ru-RU" sz="1400" cap="all" dirty="0">
              <a:solidFill>
                <a:prstClr val="white">
                  <a:lumMod val="95000"/>
                </a:prstClr>
              </a:solidFill>
              <a:cs typeface="Arial" pitchFamily="34" charset="0"/>
            </a:endParaRPr>
          </a:p>
        </p:txBody>
      </p:sp>
      <p:sp>
        <p:nvSpPr>
          <p:cNvPr id="3" name="Овал 2"/>
          <p:cNvSpPr/>
          <p:nvPr userDrawn="1"/>
        </p:nvSpPr>
        <p:spPr>
          <a:xfrm>
            <a:off x="200908" y="228937"/>
            <a:ext cx="659736" cy="6997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035" tIns="40018" rIns="80035" bIns="40018" anchor="ctr"/>
          <a:lstStyle/>
          <a:p>
            <a:pPr algn="ctr" defTabSz="912949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Freeform 9"/>
          <p:cNvSpPr>
            <a:spLocks noEditPoints="1"/>
          </p:cNvSpPr>
          <p:nvPr userDrawn="1"/>
        </p:nvSpPr>
        <p:spPr bwMode="auto">
          <a:xfrm>
            <a:off x="346158" y="377240"/>
            <a:ext cx="369235" cy="403158"/>
          </a:xfrm>
          <a:custGeom>
            <a:avLst/>
            <a:gdLst>
              <a:gd name="T0" fmla="*/ 2147483647 w 579"/>
              <a:gd name="T1" fmla="*/ 2147483647 h 594"/>
              <a:gd name="T2" fmla="*/ 0 w 579"/>
              <a:gd name="T3" fmla="*/ 2147483647 h 594"/>
              <a:gd name="T4" fmla="*/ 2147483647 w 579"/>
              <a:gd name="T5" fmla="*/ 2147483647 h 594"/>
              <a:gd name="T6" fmla="*/ 2147483647 w 579"/>
              <a:gd name="T7" fmla="*/ 2147483647 h 594"/>
              <a:gd name="T8" fmla="*/ 2147483647 w 579"/>
              <a:gd name="T9" fmla="*/ 2147483647 h 594"/>
              <a:gd name="T10" fmla="*/ 0 w 579"/>
              <a:gd name="T11" fmla="*/ 2147483647 h 594"/>
              <a:gd name="T12" fmla="*/ 2147483647 w 579"/>
              <a:gd name="T13" fmla="*/ 2147483647 h 594"/>
              <a:gd name="T14" fmla="*/ 2147483647 w 579"/>
              <a:gd name="T15" fmla="*/ 2147483647 h 594"/>
              <a:gd name="T16" fmla="*/ 2147483647 w 579"/>
              <a:gd name="T17" fmla="*/ 0 h 594"/>
              <a:gd name="T18" fmla="*/ 2147483647 w 579"/>
              <a:gd name="T19" fmla="*/ 2147483647 h 594"/>
              <a:gd name="T20" fmla="*/ 2147483647 w 579"/>
              <a:gd name="T21" fmla="*/ 2147483647 h 594"/>
              <a:gd name="T22" fmla="*/ 2147483647 w 579"/>
              <a:gd name="T23" fmla="*/ 2147483647 h 594"/>
              <a:gd name="T24" fmla="*/ 2147483647 w 579"/>
              <a:gd name="T25" fmla="*/ 2147483647 h 594"/>
              <a:gd name="T26" fmla="*/ 2147483647 w 579"/>
              <a:gd name="T27" fmla="*/ 2147483647 h 594"/>
              <a:gd name="T28" fmla="*/ 2147483647 w 579"/>
              <a:gd name="T29" fmla="*/ 2147483647 h 594"/>
              <a:gd name="T30" fmla="*/ 2147483647 w 579"/>
              <a:gd name="T31" fmla="*/ 2147483647 h 594"/>
              <a:gd name="T32" fmla="*/ 2147483647 w 579"/>
              <a:gd name="T33" fmla="*/ 2147483647 h 594"/>
              <a:gd name="T34" fmla="*/ 2147483647 w 579"/>
              <a:gd name="T35" fmla="*/ 2147483647 h 594"/>
              <a:gd name="T36" fmla="*/ 2147483647 w 579"/>
              <a:gd name="T37" fmla="*/ 2147483647 h 594"/>
              <a:gd name="T38" fmla="*/ 2147483647 w 579"/>
              <a:gd name="T39" fmla="*/ 2147483647 h 594"/>
              <a:gd name="T40" fmla="*/ 2147483647 w 579"/>
              <a:gd name="T41" fmla="*/ 2147483647 h 594"/>
              <a:gd name="T42" fmla="*/ 2147483647 w 579"/>
              <a:gd name="T43" fmla="*/ 2147483647 h 594"/>
              <a:gd name="T44" fmla="*/ 2147483647 w 579"/>
              <a:gd name="T45" fmla="*/ 2147483647 h 594"/>
              <a:gd name="T46" fmla="*/ 2147483647 w 579"/>
              <a:gd name="T47" fmla="*/ 2147483647 h 594"/>
              <a:gd name="T48" fmla="*/ 2147483647 w 579"/>
              <a:gd name="T49" fmla="*/ 2147483647 h 594"/>
              <a:gd name="T50" fmla="*/ 2147483647 w 579"/>
              <a:gd name="T51" fmla="*/ 2147483647 h 594"/>
              <a:gd name="T52" fmla="*/ 2147483647 w 579"/>
              <a:gd name="T53" fmla="*/ 2147483647 h 594"/>
              <a:gd name="T54" fmla="*/ 2147483647 w 579"/>
              <a:gd name="T55" fmla="*/ 2147483647 h 594"/>
              <a:gd name="T56" fmla="*/ 2147483647 w 579"/>
              <a:gd name="T57" fmla="*/ 2147483647 h 594"/>
              <a:gd name="T58" fmla="*/ 2147483647 w 579"/>
              <a:gd name="T59" fmla="*/ 2147483647 h 594"/>
              <a:gd name="T60" fmla="*/ 2147483647 w 579"/>
              <a:gd name="T61" fmla="*/ 2147483647 h 594"/>
              <a:gd name="T62" fmla="*/ 2147483647 w 579"/>
              <a:gd name="T63" fmla="*/ 2147483647 h 594"/>
              <a:gd name="T64" fmla="*/ 2147483647 w 579"/>
              <a:gd name="T65" fmla="*/ 2147483647 h 594"/>
              <a:gd name="T66" fmla="*/ 2147483647 w 579"/>
              <a:gd name="T67" fmla="*/ 2147483647 h 594"/>
              <a:gd name="T68" fmla="*/ 2147483647 w 579"/>
              <a:gd name="T69" fmla="*/ 2147483647 h 59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9" h="594">
                <a:moveTo>
                  <a:pt x="0" y="578"/>
                </a:moveTo>
                <a:cubicBezTo>
                  <a:pt x="198" y="594"/>
                  <a:pt x="198" y="594"/>
                  <a:pt x="198" y="594"/>
                </a:cubicBezTo>
                <a:cubicBezTo>
                  <a:pt x="198" y="142"/>
                  <a:pt x="198" y="142"/>
                  <a:pt x="198" y="142"/>
                </a:cubicBezTo>
                <a:cubicBezTo>
                  <a:pt x="0" y="142"/>
                  <a:pt x="0" y="142"/>
                  <a:pt x="0" y="142"/>
                </a:cubicBezTo>
                <a:lnTo>
                  <a:pt x="0" y="578"/>
                </a:lnTo>
                <a:close/>
                <a:moveTo>
                  <a:pt x="202" y="594"/>
                </a:moveTo>
                <a:cubicBezTo>
                  <a:pt x="291" y="559"/>
                  <a:pt x="291" y="559"/>
                  <a:pt x="291" y="559"/>
                </a:cubicBezTo>
                <a:cubicBezTo>
                  <a:pt x="291" y="142"/>
                  <a:pt x="291" y="142"/>
                  <a:pt x="291" y="142"/>
                </a:cubicBezTo>
                <a:cubicBezTo>
                  <a:pt x="202" y="142"/>
                  <a:pt x="202" y="142"/>
                  <a:pt x="202" y="142"/>
                </a:cubicBezTo>
                <a:lnTo>
                  <a:pt x="202" y="594"/>
                </a:lnTo>
                <a:close/>
                <a:moveTo>
                  <a:pt x="47" y="48"/>
                </a:moveTo>
                <a:cubicBezTo>
                  <a:pt x="0" y="137"/>
                  <a:pt x="0" y="137"/>
                  <a:pt x="0" y="137"/>
                </a:cubicBezTo>
                <a:cubicBezTo>
                  <a:pt x="198" y="137"/>
                  <a:pt x="198" y="137"/>
                  <a:pt x="198" y="137"/>
                </a:cubicBezTo>
                <a:cubicBezTo>
                  <a:pt x="241" y="48"/>
                  <a:pt x="241" y="48"/>
                  <a:pt x="241" y="48"/>
                </a:cubicBezTo>
                <a:lnTo>
                  <a:pt x="47" y="48"/>
                </a:lnTo>
                <a:close/>
                <a:moveTo>
                  <a:pt x="241" y="21"/>
                </a:moveTo>
                <a:cubicBezTo>
                  <a:pt x="241" y="10"/>
                  <a:pt x="234" y="0"/>
                  <a:pt x="226" y="0"/>
                </a:cubicBezTo>
                <a:cubicBezTo>
                  <a:pt x="62" y="0"/>
                  <a:pt x="62" y="0"/>
                  <a:pt x="62" y="0"/>
                </a:cubicBezTo>
                <a:cubicBezTo>
                  <a:pt x="54" y="0"/>
                  <a:pt x="47" y="10"/>
                  <a:pt x="47" y="21"/>
                </a:cubicBezTo>
                <a:cubicBezTo>
                  <a:pt x="47" y="43"/>
                  <a:pt x="47" y="43"/>
                  <a:pt x="47" y="43"/>
                </a:cubicBezTo>
                <a:cubicBezTo>
                  <a:pt x="241" y="43"/>
                  <a:pt x="241" y="43"/>
                  <a:pt x="241" y="43"/>
                </a:cubicBezTo>
                <a:lnTo>
                  <a:pt x="241" y="21"/>
                </a:lnTo>
                <a:close/>
                <a:moveTo>
                  <a:pt x="201" y="137"/>
                </a:moveTo>
                <a:cubicBezTo>
                  <a:pt x="291" y="137"/>
                  <a:pt x="291" y="137"/>
                  <a:pt x="291" y="137"/>
                </a:cubicBezTo>
                <a:cubicBezTo>
                  <a:pt x="243" y="48"/>
                  <a:pt x="243" y="48"/>
                  <a:pt x="243" y="48"/>
                </a:cubicBezTo>
                <a:lnTo>
                  <a:pt x="201" y="137"/>
                </a:lnTo>
                <a:close/>
                <a:moveTo>
                  <a:pt x="564" y="409"/>
                </a:moveTo>
                <a:cubicBezTo>
                  <a:pt x="579" y="402"/>
                  <a:pt x="579" y="402"/>
                  <a:pt x="579" y="402"/>
                </a:cubicBezTo>
                <a:cubicBezTo>
                  <a:pt x="579" y="397"/>
                  <a:pt x="579" y="391"/>
                  <a:pt x="578" y="386"/>
                </a:cubicBezTo>
                <a:cubicBezTo>
                  <a:pt x="577" y="381"/>
                  <a:pt x="576" y="376"/>
                  <a:pt x="574" y="371"/>
                </a:cubicBezTo>
                <a:cubicBezTo>
                  <a:pt x="572" y="365"/>
                  <a:pt x="572" y="365"/>
                  <a:pt x="572" y="365"/>
                </a:cubicBezTo>
                <a:cubicBezTo>
                  <a:pt x="552" y="370"/>
                  <a:pt x="532" y="370"/>
                  <a:pt x="513" y="366"/>
                </a:cubicBezTo>
                <a:cubicBezTo>
                  <a:pt x="493" y="361"/>
                  <a:pt x="478" y="355"/>
                  <a:pt x="468" y="346"/>
                </a:cubicBezTo>
                <a:cubicBezTo>
                  <a:pt x="485" y="345"/>
                  <a:pt x="500" y="343"/>
                  <a:pt x="513" y="340"/>
                </a:cubicBezTo>
                <a:cubicBezTo>
                  <a:pt x="525" y="338"/>
                  <a:pt x="536" y="334"/>
                  <a:pt x="543" y="331"/>
                </a:cubicBezTo>
                <a:cubicBezTo>
                  <a:pt x="554" y="326"/>
                  <a:pt x="554" y="326"/>
                  <a:pt x="554" y="326"/>
                </a:cubicBezTo>
                <a:cubicBezTo>
                  <a:pt x="555" y="319"/>
                  <a:pt x="555" y="311"/>
                  <a:pt x="553" y="302"/>
                </a:cubicBezTo>
                <a:cubicBezTo>
                  <a:pt x="552" y="293"/>
                  <a:pt x="551" y="285"/>
                  <a:pt x="549" y="279"/>
                </a:cubicBezTo>
                <a:cubicBezTo>
                  <a:pt x="547" y="270"/>
                  <a:pt x="547" y="270"/>
                  <a:pt x="547" y="270"/>
                </a:cubicBezTo>
                <a:cubicBezTo>
                  <a:pt x="531" y="275"/>
                  <a:pt x="516" y="277"/>
                  <a:pt x="500" y="276"/>
                </a:cubicBezTo>
                <a:cubicBezTo>
                  <a:pt x="484" y="275"/>
                  <a:pt x="472" y="273"/>
                  <a:pt x="464" y="269"/>
                </a:cubicBezTo>
                <a:cubicBezTo>
                  <a:pt x="451" y="264"/>
                  <a:pt x="451" y="264"/>
                  <a:pt x="451" y="264"/>
                </a:cubicBezTo>
                <a:cubicBezTo>
                  <a:pt x="462" y="264"/>
                  <a:pt x="475" y="262"/>
                  <a:pt x="489" y="257"/>
                </a:cubicBezTo>
                <a:cubicBezTo>
                  <a:pt x="502" y="252"/>
                  <a:pt x="513" y="247"/>
                  <a:pt x="521" y="243"/>
                </a:cubicBezTo>
                <a:cubicBezTo>
                  <a:pt x="533" y="236"/>
                  <a:pt x="533" y="236"/>
                  <a:pt x="533" y="236"/>
                </a:cubicBezTo>
                <a:cubicBezTo>
                  <a:pt x="532" y="230"/>
                  <a:pt x="531" y="224"/>
                  <a:pt x="529" y="217"/>
                </a:cubicBezTo>
                <a:cubicBezTo>
                  <a:pt x="527" y="210"/>
                  <a:pt x="525" y="205"/>
                  <a:pt x="523" y="200"/>
                </a:cubicBezTo>
                <a:cubicBezTo>
                  <a:pt x="521" y="193"/>
                  <a:pt x="521" y="193"/>
                  <a:pt x="521" y="193"/>
                </a:cubicBezTo>
                <a:cubicBezTo>
                  <a:pt x="515" y="199"/>
                  <a:pt x="504" y="203"/>
                  <a:pt x="491" y="206"/>
                </a:cubicBezTo>
                <a:cubicBezTo>
                  <a:pt x="478" y="209"/>
                  <a:pt x="466" y="210"/>
                  <a:pt x="456" y="210"/>
                </a:cubicBezTo>
                <a:cubicBezTo>
                  <a:pt x="441" y="210"/>
                  <a:pt x="441" y="210"/>
                  <a:pt x="441" y="210"/>
                </a:cubicBezTo>
                <a:cubicBezTo>
                  <a:pt x="454" y="205"/>
                  <a:pt x="466" y="199"/>
                  <a:pt x="477" y="192"/>
                </a:cubicBezTo>
                <a:cubicBezTo>
                  <a:pt x="488" y="184"/>
                  <a:pt x="496" y="178"/>
                  <a:pt x="500" y="172"/>
                </a:cubicBezTo>
                <a:cubicBezTo>
                  <a:pt x="507" y="165"/>
                  <a:pt x="507" y="165"/>
                  <a:pt x="507" y="165"/>
                </a:cubicBezTo>
                <a:cubicBezTo>
                  <a:pt x="486" y="133"/>
                  <a:pt x="465" y="110"/>
                  <a:pt x="443" y="96"/>
                </a:cubicBezTo>
                <a:cubicBezTo>
                  <a:pt x="422" y="83"/>
                  <a:pt x="403" y="78"/>
                  <a:pt x="387" y="82"/>
                </a:cubicBezTo>
                <a:cubicBezTo>
                  <a:pt x="372" y="86"/>
                  <a:pt x="358" y="95"/>
                  <a:pt x="347" y="109"/>
                </a:cubicBezTo>
                <a:cubicBezTo>
                  <a:pt x="336" y="122"/>
                  <a:pt x="329" y="139"/>
                  <a:pt x="325" y="159"/>
                </a:cubicBezTo>
                <a:cubicBezTo>
                  <a:pt x="318" y="199"/>
                  <a:pt x="321" y="260"/>
                  <a:pt x="335" y="342"/>
                </a:cubicBezTo>
                <a:cubicBezTo>
                  <a:pt x="348" y="424"/>
                  <a:pt x="369" y="490"/>
                  <a:pt x="398" y="540"/>
                </a:cubicBezTo>
                <a:cubicBezTo>
                  <a:pt x="410" y="557"/>
                  <a:pt x="423" y="568"/>
                  <a:pt x="439" y="574"/>
                </a:cubicBezTo>
                <a:cubicBezTo>
                  <a:pt x="454" y="579"/>
                  <a:pt x="469" y="578"/>
                  <a:pt x="484" y="572"/>
                </a:cubicBezTo>
                <a:cubicBezTo>
                  <a:pt x="499" y="566"/>
                  <a:pt x="513" y="556"/>
                  <a:pt x="527" y="544"/>
                </a:cubicBezTo>
                <a:cubicBezTo>
                  <a:pt x="540" y="532"/>
                  <a:pt x="552" y="516"/>
                  <a:pt x="561" y="497"/>
                </a:cubicBezTo>
                <a:cubicBezTo>
                  <a:pt x="570" y="479"/>
                  <a:pt x="576" y="459"/>
                  <a:pt x="578" y="439"/>
                </a:cubicBezTo>
                <a:cubicBezTo>
                  <a:pt x="563" y="443"/>
                  <a:pt x="547" y="444"/>
                  <a:pt x="531" y="443"/>
                </a:cubicBezTo>
                <a:cubicBezTo>
                  <a:pt x="514" y="442"/>
                  <a:pt x="502" y="440"/>
                  <a:pt x="494" y="437"/>
                </a:cubicBezTo>
                <a:cubicBezTo>
                  <a:pt x="483" y="432"/>
                  <a:pt x="483" y="432"/>
                  <a:pt x="483" y="432"/>
                </a:cubicBezTo>
                <a:cubicBezTo>
                  <a:pt x="495" y="431"/>
                  <a:pt x="509" y="428"/>
                  <a:pt x="525" y="423"/>
                </a:cubicBezTo>
                <a:cubicBezTo>
                  <a:pt x="542" y="418"/>
                  <a:pt x="555" y="413"/>
                  <a:pt x="564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035" tIns="40018" rIns="80035" bIns="40018"/>
          <a:lstStyle/>
          <a:p>
            <a:pPr defTabSz="912787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115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A5677-B2BC-46B5-9477-14F05DFBD9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1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2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7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3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8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3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863EA-4DB3-41ED-BA08-6ED54A7BAC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63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FDDA-4519-4454-B2E6-3998D11FD1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905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D441E-1679-4295-AEC1-237EB877C8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44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4191-414E-42B6-9928-72EE76E7D45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27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9B70-021E-4557-96DE-230194FCFF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357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836E8-9C9D-4510-B557-684F297AA5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72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474" indent="0">
              <a:buNone/>
              <a:defRPr sz="2800"/>
            </a:lvl2pPr>
            <a:lvl3pPr marL="912949" indent="0">
              <a:buNone/>
              <a:defRPr sz="2400"/>
            </a:lvl3pPr>
            <a:lvl4pPr marL="1369423" indent="0">
              <a:buNone/>
              <a:defRPr sz="2000"/>
            </a:lvl4pPr>
            <a:lvl5pPr marL="1825899" indent="0">
              <a:buNone/>
              <a:defRPr sz="2000"/>
            </a:lvl5pPr>
            <a:lvl6pPr marL="2282371" indent="0">
              <a:buNone/>
              <a:defRPr sz="2000"/>
            </a:lvl6pPr>
            <a:lvl7pPr marL="2738848" indent="0">
              <a:buNone/>
              <a:defRPr sz="2000"/>
            </a:lvl7pPr>
            <a:lvl8pPr marL="3195322" indent="0">
              <a:buNone/>
              <a:defRPr sz="2000"/>
            </a:lvl8pPr>
            <a:lvl9pPr marL="3651794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15E0-2267-483D-B974-81146CA66E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662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27A5E-1F2E-483F-BA22-2B32312803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82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F510D-B0E4-41AC-9FA7-50654432B3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7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55" indent="0">
              <a:buNone/>
              <a:defRPr sz="2000" b="1"/>
            </a:lvl2pPr>
            <a:lvl3pPr marL="913110" indent="0">
              <a:buNone/>
              <a:defRPr sz="1800" b="1"/>
            </a:lvl3pPr>
            <a:lvl4pPr marL="1369664" indent="0">
              <a:buNone/>
              <a:defRPr sz="1600" b="1"/>
            </a:lvl4pPr>
            <a:lvl5pPr marL="1826221" indent="0">
              <a:buNone/>
              <a:defRPr sz="1600" b="1"/>
            </a:lvl5pPr>
            <a:lvl6pPr marL="2282774" indent="0">
              <a:buNone/>
              <a:defRPr sz="1600" b="1"/>
            </a:lvl6pPr>
            <a:lvl7pPr marL="2739331" indent="0">
              <a:buNone/>
              <a:defRPr sz="1600" b="1"/>
            </a:lvl7pPr>
            <a:lvl8pPr marL="3195886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5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55" indent="0">
              <a:buNone/>
              <a:defRPr sz="2800"/>
            </a:lvl2pPr>
            <a:lvl3pPr marL="913110" indent="0">
              <a:buNone/>
              <a:defRPr sz="2400"/>
            </a:lvl3pPr>
            <a:lvl4pPr marL="1369664" indent="0">
              <a:buNone/>
              <a:defRPr sz="2000"/>
            </a:lvl4pPr>
            <a:lvl5pPr marL="1826221" indent="0">
              <a:buNone/>
              <a:defRPr sz="2000"/>
            </a:lvl5pPr>
            <a:lvl6pPr marL="2282774" indent="0">
              <a:buNone/>
              <a:defRPr sz="2000"/>
            </a:lvl6pPr>
            <a:lvl7pPr marL="2739331" indent="0">
              <a:buNone/>
              <a:defRPr sz="2000"/>
            </a:lvl7pPr>
            <a:lvl8pPr marL="3195886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55" indent="0">
              <a:buNone/>
              <a:defRPr sz="1200"/>
            </a:lvl2pPr>
            <a:lvl3pPr marL="913110" indent="0">
              <a:buNone/>
              <a:defRPr sz="1000"/>
            </a:lvl3pPr>
            <a:lvl4pPr marL="1369664" indent="0">
              <a:buNone/>
              <a:defRPr sz="900"/>
            </a:lvl4pPr>
            <a:lvl5pPr marL="1826221" indent="0">
              <a:buNone/>
              <a:defRPr sz="900"/>
            </a:lvl5pPr>
            <a:lvl6pPr marL="2282774" indent="0">
              <a:buNone/>
              <a:defRPr sz="900"/>
            </a:lvl6pPr>
            <a:lvl7pPr marL="2739331" indent="0">
              <a:buNone/>
              <a:defRPr sz="900"/>
            </a:lvl7pPr>
            <a:lvl8pPr marL="3195886" indent="0">
              <a:buNone/>
              <a:defRPr sz="900"/>
            </a:lvl8pPr>
            <a:lvl9pPr marL="365243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12" tIns="45656" rIns="91312" bIns="4565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312" tIns="45656" rIns="91312" bIns="4565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3" y="6356358"/>
            <a:ext cx="2895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312" tIns="45656" rIns="91312" bIns="456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10"/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11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  <p:sldLayoutId id="2147484306" r:id="rId15"/>
    <p:sldLayoutId id="2147484307" r:id="rId16"/>
    <p:sldLayoutId id="2147484308" r:id="rId17"/>
    <p:sldLayoutId id="2147484309" r:id="rId18"/>
    <p:sldLayoutId id="2147484310" r:id="rId19"/>
    <p:sldLayoutId id="2147484311" r:id="rId20"/>
    <p:sldLayoutId id="2147484312" r:id="rId2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  <p:txStyles>
    <p:titleStyle>
      <a:lvl1pPr algn="ctr" defTabSz="9131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02" indent="-285350" algn="l" defTabSz="9131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38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43" indent="-228277" algn="l" defTabSz="9131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98" indent="-228277" algn="l" defTabSz="9131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052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607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64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718" indent="-228277" algn="l" defTabSz="9131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5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10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6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2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74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31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86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472" y="275012"/>
            <a:ext cx="822905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472" y="1599673"/>
            <a:ext cx="8229057" cy="45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472" y="6356933"/>
            <a:ext cx="2133962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3567" y="6356933"/>
            <a:ext cx="2896867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2567" y="6356933"/>
            <a:ext cx="2133962" cy="364281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912949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EB2970-D293-4C59-9826-9BD12E0A7C0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6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  <p:sldLayoutId id="2147484781" r:id="rId12"/>
    <p:sldLayoutId id="2147484782" r:id="rId13"/>
    <p:sldLayoutId id="2147484783" r:id="rId14"/>
    <p:sldLayoutId id="2147484784" r:id="rId15"/>
    <p:sldLayoutId id="2147484785" r:id="rId16"/>
    <p:sldLayoutId id="2147484786" r:id="rId17"/>
  </p:sldLayoutIdLst>
  <p:hf hdr="0" dt="0"/>
  <p:txStyles>
    <p:titleStyle>
      <a:lvl1pPr algn="ctr" defTabSz="912787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78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00736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01472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202207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602943" algn="ctr" defTabSz="912787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295" indent="-342295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40" indent="-285246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84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77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71" indent="-228197" algn="l" defTabSz="912787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09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83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60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033" indent="-228237" algn="l" defTabSz="912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4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9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23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99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1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48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2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94" algn="l" defTabSz="912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1"/>
            <a:ext cx="457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bg1"/>
              </a:solidFill>
              <a:latin typeface="Times New Roman" pitchFamily="18" charset="0"/>
              <a:ea typeface="Georgia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210" y="1988840"/>
            <a:ext cx="3481878" cy="11637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1435" y="0"/>
            <a:ext cx="4572000" cy="6857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9512" y="1124744"/>
            <a:ext cx="42484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Готовимся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итоговому собеседованию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русского языка и литературы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Васильевна Крюкова, ведущий методист</a:t>
            </a:r>
          </a:p>
          <a:p>
            <a:endParaRPr lang="ru-RU" sz="20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марта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г.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Рязань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7" y="924905"/>
            <a:ext cx="8868172" cy="592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трелка вправо 9"/>
          <p:cNvSpPr/>
          <p:nvPr/>
        </p:nvSpPr>
        <p:spPr>
          <a:xfrm rot="2570152">
            <a:off x="172336" y="2483132"/>
            <a:ext cx="507899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68" y="116632"/>
            <a:ext cx="485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 Монолог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268" y="116632"/>
            <a:ext cx="485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 Монолог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1" y="701406"/>
            <a:ext cx="5012747" cy="615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29" y="701406"/>
            <a:ext cx="4221671" cy="169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54" y="4365104"/>
            <a:ext cx="32269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268" y="116632"/>
            <a:ext cx="485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 Монолог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7" y="4522537"/>
            <a:ext cx="2816340" cy="211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" y="1124744"/>
            <a:ext cx="895864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 стрелкой 21"/>
          <p:cNvCxnSpPr/>
          <p:nvPr/>
        </p:nvCxnSpPr>
        <p:spPr>
          <a:xfrm flipV="1">
            <a:off x="3131840" y="3789040"/>
            <a:ext cx="936104" cy="93610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283968" y="3789040"/>
            <a:ext cx="100811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436096" y="3933056"/>
            <a:ext cx="792088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804248" y="3789040"/>
            <a:ext cx="0" cy="10801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7" name="Прямая соединительная линия 4096"/>
          <p:cNvCxnSpPr/>
          <p:nvPr/>
        </p:nvCxnSpPr>
        <p:spPr>
          <a:xfrm>
            <a:off x="7524328" y="3789040"/>
            <a:ext cx="0" cy="10801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0" name="Прямая соединительная линия 4099"/>
          <p:cNvCxnSpPr/>
          <p:nvPr/>
        </p:nvCxnSpPr>
        <p:spPr>
          <a:xfrm>
            <a:off x="7740352" y="3789040"/>
            <a:ext cx="0" cy="10801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3" name="Прямая соединительная линия 4102"/>
          <p:cNvCxnSpPr/>
          <p:nvPr/>
        </p:nvCxnSpPr>
        <p:spPr>
          <a:xfrm flipH="1">
            <a:off x="3779912" y="5085184"/>
            <a:ext cx="288032" cy="544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Прямая соединительная линия 4104"/>
          <p:cNvCxnSpPr/>
          <p:nvPr/>
        </p:nvCxnSpPr>
        <p:spPr>
          <a:xfrm flipH="1">
            <a:off x="4932040" y="5085184"/>
            <a:ext cx="360040" cy="544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7" name="Прямая соединительная линия 4106"/>
          <p:cNvCxnSpPr/>
          <p:nvPr/>
        </p:nvCxnSpPr>
        <p:spPr>
          <a:xfrm flipH="1">
            <a:off x="5112060" y="5085184"/>
            <a:ext cx="324036" cy="5447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TextBox 4107"/>
          <p:cNvSpPr txBox="1"/>
          <p:nvPr/>
        </p:nvSpPr>
        <p:spPr>
          <a:xfrm>
            <a:off x="6408204" y="5071304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?!</a:t>
            </a:r>
            <a:endParaRPr lang="ru-RU" sz="6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268" y="116632"/>
            <a:ext cx="485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 Монолог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01407"/>
            <a:ext cx="7325470" cy="5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2517"/>
            <a:ext cx="6982222" cy="536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6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268" y="116632"/>
            <a:ext cx="4856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Речь. Монолог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8" y="596218"/>
            <a:ext cx="8586278" cy="22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F:\семья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2352"/>
            <a:ext cx="6098471" cy="406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733256"/>
            <a:ext cx="15541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47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644250"/>
            <a:ext cx="9162693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463"/>
            <a:ext cx="226695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324372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855"/>
            <a:ext cx="5106050" cy="323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F:\shutterstock_76064509_kle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062" y="3429000"/>
            <a:ext cx="5091675" cy="339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365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1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4323"/>
            <a:ext cx="9139767" cy="426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660232" y="260648"/>
            <a:ext cx="6480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3980079" cy="118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6322088" y="404664"/>
            <a:ext cx="482160" cy="4621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419872" y="4265185"/>
            <a:ext cx="576064" cy="5819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7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89" y="906987"/>
            <a:ext cx="7883295" cy="594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" y="429"/>
            <a:ext cx="1178821" cy="160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" y="429"/>
            <a:ext cx="1178821" cy="160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" y="1772815"/>
            <a:ext cx="8813730" cy="378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8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0296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Выразительное чтение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РЯЗАНЬ, МАРТ 2018\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24744"/>
            <a:ext cx="8367712" cy="558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73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37367" cy="23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80928"/>
            <a:ext cx="3922392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468" y="804862"/>
            <a:ext cx="5210028" cy="566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07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4" y="8664"/>
            <a:ext cx="8495960" cy="12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23" y="1276977"/>
            <a:ext cx="7706611" cy="514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" y="1412776"/>
            <a:ext cx="864130" cy="1186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2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554490"/>
            <a:ext cx="8651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88585"/>
            <a:ext cx="6585742" cy="16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2577"/>
            <a:ext cx="474345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F:\telef1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74691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47667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2713" y="4096496"/>
            <a:ext cx="3863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дальнеговорильня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500330">
            <a:off x="5010037" y="625043"/>
            <a:ext cx="8640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8525833">
            <a:off x="5190531" y="3717845"/>
            <a:ext cx="868094" cy="261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2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6246439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можешь контролировать свой рот, то даже не надейся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ум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Буддийская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8083" y="1503179"/>
            <a:ext cx="4138182" cy="646331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признак ума есть просторечие.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Пушкин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0655" y="929941"/>
            <a:ext cx="4513122" cy="64633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говорить можно только говоря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Скилеф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59" y="2267801"/>
            <a:ext cx="4572000" cy="646331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Поэтами рождаются, ораторами становятся.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Цицерон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3689" y="3173023"/>
            <a:ext cx="7102748" cy="369332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хорошие ораторы начинали как плохие ораторы.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Ралф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Эмерсон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7298" y="2272937"/>
            <a:ext cx="3840645" cy="646331"/>
          </a:xfrm>
          <a:prstGeom prst="rect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 так, чтобы тебя нельзя было 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понять.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Квинтилиан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7299" y="3675203"/>
            <a:ext cx="4104456" cy="1200329"/>
          </a:xfrm>
          <a:prstGeom prst="rect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Иначе расставленные слова обретают другой смысл, иначе расставленные мысли производят другое впечатление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Блез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Паскаль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72000" y="3754873"/>
            <a:ext cx="4316371" cy="923330"/>
          </a:xfrm>
          <a:prstGeom prst="rect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 не так, как тебе удобно говорить, а так, как слушателю удобно воспринимать.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Простота дается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непросто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Скилеф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7299" y="5032256"/>
            <a:ext cx="8449157" cy="369332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это зеркало души, как человек говорит, таким он и является.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6249" y="5710958"/>
            <a:ext cx="4033857" cy="64633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Прекрасная мысль теряет свою цену, если она дурно выражена.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Вольтер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67589" y="5710958"/>
            <a:ext cx="4435184" cy="646331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не умеет говорить, тот карьеры не сделает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Бонапарт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5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" y="1"/>
            <a:ext cx="9144000" cy="688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091" y="980728"/>
            <a:ext cx="8304197" cy="646331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Существует три категории ораторов: одних можно слушать, других нельзя слушать, третьих нельзя не слушать. ( Архиепископ </a:t>
            </a:r>
            <a:r>
              <a:rPr lang="ru-RU" dirty="0" err="1"/>
              <a:t>Мэджи</a:t>
            </a:r>
            <a:r>
              <a:rPr lang="ru-RU" dirty="0"/>
              <a:t> 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4236" y="3960081"/>
            <a:ext cx="8528724" cy="1200329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А. </a:t>
            </a:r>
            <a:r>
              <a:rPr lang="ru-RU" dirty="0"/>
              <a:t>П. Чехов: «В сущности ведь для интеллигентного человека дурно говорить должно бы считаться таким же неприличием, как не уметь читать и писать, и в деле образования и воспитания обучение красноречию следовало бы считать неизбежным».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6813" y="1819080"/>
            <a:ext cx="8154812" cy="646331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Есть три способа отвечать на вопросы: сказать необходимое, отвечать с приветливостью и наговорить лишнего. Плутарх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5359102"/>
            <a:ext cx="6979630" cy="369332"/>
          </a:xfrm>
          <a:prstGeom prst="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Цель ораторского искусства — не истина, но убеждение. </a:t>
            </a:r>
            <a:r>
              <a:rPr lang="ru-RU" dirty="0" err="1"/>
              <a:t>Маколей</a:t>
            </a:r>
            <a:r>
              <a:rPr lang="ru-RU" dirty="0"/>
              <a:t> Т.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5940" y="5894441"/>
            <a:ext cx="6386025" cy="646331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Если оратор не может уложиться в двадцать минут, ему лучше </a:t>
            </a:r>
            <a:endParaRPr lang="ru-RU" dirty="0" smtClean="0"/>
          </a:p>
          <a:p>
            <a:r>
              <a:rPr lang="ru-RU" dirty="0" smtClean="0"/>
              <a:t>сойти </a:t>
            </a:r>
            <a:r>
              <a:rPr lang="ru-RU" dirty="0"/>
              <a:t>с трибуны </a:t>
            </a:r>
            <a:r>
              <a:rPr lang="ru-RU" dirty="0" smtClean="0"/>
              <a:t>и </a:t>
            </a:r>
            <a:r>
              <a:rPr lang="ru-RU" dirty="0"/>
              <a:t>садиться писать книгу. Уильям </a:t>
            </a:r>
            <a:r>
              <a:rPr lang="ru-RU" dirty="0" err="1"/>
              <a:t>Норман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940" y="2780928"/>
            <a:ext cx="8226500" cy="92333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Нужно говорить громко, чтобы тебя услышали. Нужно говорить тихо, чтобы тебя послушали</a:t>
            </a:r>
            <a:r>
              <a:rPr lang="ru-RU" dirty="0" smtClean="0"/>
              <a:t>. Политическому </a:t>
            </a:r>
            <a:r>
              <a:rPr lang="ru-RU" dirty="0"/>
              <a:t>оратору нужны могучие легкие и слабая голова. </a:t>
            </a:r>
            <a:endParaRPr lang="ru-RU" dirty="0" smtClean="0"/>
          </a:p>
          <a:p>
            <a:r>
              <a:rPr lang="ru-RU" dirty="0" smtClean="0"/>
              <a:t>Марк </a:t>
            </a:r>
            <a:r>
              <a:rPr lang="ru-RU" dirty="0"/>
              <a:t>Тулий Цицерон</a:t>
            </a:r>
          </a:p>
        </p:txBody>
      </p:sp>
    </p:spTree>
    <p:extLst>
      <p:ext uri="{BB962C8B-B14F-4D97-AF65-F5344CB8AC3E}">
        <p14:creationId xmlns:p14="http://schemas.microsoft.com/office/powerpoint/2010/main" val="4093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1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6632"/>
            <a:ext cx="83529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практики </a:t>
            </a:r>
          </a:p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самая лучшая методика превращается в мёртвый груз неиспользуемых знаний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F:\Dollarphotoclub_549234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326" y="2145376"/>
            <a:ext cx="6669814" cy="470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0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F:\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3" y="686623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2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F:\НМС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5" y="764704"/>
            <a:ext cx="8424936" cy="562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4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Минутное выступление (5 раз в день)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анекдот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книги или фильма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новость</a:t>
            </a: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Тренируйте других!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слова-паразиты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объясняя, запоминайте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эксперта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слушайте (лист выступления)</a:t>
            </a: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7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0296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F:\РЯЗАНЬ, МАРТ 2018\382885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94" y="895041"/>
            <a:ext cx="7839238" cy="58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42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2" y="749392"/>
            <a:ext cx="8964487" cy="610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22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32656"/>
            <a:ext cx="856895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Дружественность, доверие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от себя самого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Честная обратная связь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Похвала (внешняя и внутренняя награды)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Позитивная форма (что добавить)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Конкретика в советах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Краткость (3+1 единицы информации)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(ответы на вопросы)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F:\rukopozhatie+rukopozhatie+v+kartinkah+delovoe+rukopozhatie+rukopozhatie+klipart+762740767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345228"/>
            <a:ext cx="1536693" cy="19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mug_twotone_front_whitered_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09035"/>
            <a:ext cx="1897427" cy="189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F:\Sport_Life_Medaly_mk181_zol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19653"/>
            <a:ext cx="1814492" cy="153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F:\Разновидности-детских-пазлов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545240"/>
            <a:ext cx="1987383" cy="120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F:\8cd1276496f599cdda053cbd0f3aa4c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12" y="5188072"/>
            <a:ext cx="1173236" cy="156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F:\Interview-Question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30" y="4329466"/>
            <a:ext cx="2425452" cy="121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8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таскаю камни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зарабатываю на жизнь себе и своей семье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строю храм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F:\9d566a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9" y="4149080"/>
            <a:ext cx="2907872" cy="256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otradnoe_programmy_fami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258" y="2927477"/>
            <a:ext cx="3661949" cy="24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:\hram_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488" y="1363216"/>
            <a:ext cx="3854760" cy="25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73" y="124249"/>
            <a:ext cx="1669722" cy="254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5" y="2427632"/>
            <a:ext cx="4104456" cy="443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15" y="1916832"/>
            <a:ext cx="5763718" cy="486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4964"/>
            <a:ext cx="3732106" cy="191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4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F:\1493211749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" y="3140968"/>
            <a:ext cx="2901755" cy="217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F:\sobaka_980757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80" y="3160683"/>
            <a:ext cx="2914776" cy="215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F:\voet-sobak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80" y="3140967"/>
            <a:ext cx="3313634" cy="217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9" y="873685"/>
            <a:ext cx="8647943" cy="168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 descr="F:\serdce_no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64994"/>
            <a:ext cx="1694464" cy="12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 descr="F:\serdce_no_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36" y="5365279"/>
            <a:ext cx="1694464" cy="127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365279"/>
            <a:ext cx="16954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6021" y="5554142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злоба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1600" y="5508453"/>
            <a:ext cx="1813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63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8" y="573510"/>
            <a:ext cx="1553494" cy="19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 descr="5 класс 2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7" y="283855"/>
            <a:ext cx="1463567" cy="190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32740"/>
            <a:ext cx="1514524" cy="232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9" y="2841496"/>
            <a:ext cx="1537362" cy="236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95" y="196105"/>
            <a:ext cx="1512168" cy="232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1462"/>
            <a:ext cx="1498707" cy="23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99" y="3835751"/>
            <a:ext cx="1743673" cy="2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92" y="2872000"/>
            <a:ext cx="1612618" cy="230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15" y="4844363"/>
            <a:ext cx="3869584" cy="184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57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5219625" cy="6712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4463"/>
            <a:ext cx="2473236" cy="371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8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" y="3930"/>
            <a:ext cx="8586961" cy="685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5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F:\b6852df0521d53200e7a0acbd26f84b0_i-36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5" y="26814"/>
            <a:ext cx="9111995" cy="683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9" y="4581128"/>
            <a:ext cx="8249806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085" y="142112"/>
            <a:ext cx="41249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стошнило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тайного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советника </a:t>
            </a:r>
          </a:p>
          <a:p>
            <a:pPr algn="ctr"/>
            <a:r>
              <a:rPr lang="ru-RU" sz="9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9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" y="0"/>
            <a:ext cx="9119045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5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solidFill>
            <a:schemeClr val="bg1"/>
          </a:solidFill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</p:spPr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16417"/>
            <a:ext cx="5429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30296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Монолог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1480160_898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70" y="1052736"/>
            <a:ext cx="8335813" cy="555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3" y="116632"/>
            <a:ext cx="9139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085" y="297593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902927"/>
            <a:ext cx="9139766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47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4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" y="0"/>
            <a:ext cx="907858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889844"/>
            <a:ext cx="842493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Иванович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Жинкин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июля 1893, Суздаль — 10 октября 1979, Москва)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 и психолог, действительный член Академии художественных наук, редактор Московской киностудии научного фильма, старший научный сотрудник психологического института АПН РСФСР (НИОПП).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исследованиями психологических и психофизиологических механизмов порождения речевых высказываний, процессов восприятия, понимания и порождения текста как целостного психолингвистического явления.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Разрабатывал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проблемы речевой коммуникации, понимания текста, развития речи учащихся. Заложил основы отечественной психолингвистики.</a:t>
            </a:r>
          </a:p>
        </p:txBody>
      </p:sp>
    </p:spTree>
    <p:extLst>
      <p:ext uri="{BB962C8B-B14F-4D97-AF65-F5344CB8AC3E}">
        <p14:creationId xmlns:p14="http://schemas.microsoft.com/office/powerpoint/2010/main" val="16237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175"/>
            <a:ext cx="910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0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F:\222362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633499" cy="682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41003" y="188640"/>
            <a:ext cx="422348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Дыхание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Вдох (глубокий) –выдох (резкий)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Двойной – двойной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квадрату (вдох 2, пауза 2, выдох 2,  пауза 2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к небу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Ладошки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Кулак  по ладони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Тело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Напряжение – расслабление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Зеваем</a:t>
            </a:r>
          </a:p>
          <a:p>
            <a:r>
              <a:rPr lang="ru-RU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Своя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фраза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описание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Позитивный ролик</a:t>
            </a: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25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9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7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8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Kryukova\Desktop\Г.Крюкова\картинки\poisk-raboty-e1433841441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36" y="1033934"/>
            <a:ext cx="8477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0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73" y="591071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полётов </a:t>
            </a:r>
            <a:endParaRPr lang="ru-RU" sz="5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F:\3dedeab59b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14401"/>
            <a:ext cx="6907029" cy="51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01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524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F:\Chernyh_vmeste_s_mam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" y="1012327"/>
            <a:ext cx="8795804" cy="584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0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32656"/>
            <a:ext cx="5493568" cy="1804749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Бондаренко Марина Анатольевна, к.п.н., профессор  кафедры филологии ОУП ВО «</a:t>
            </a:r>
            <a:r>
              <a:rPr lang="ru-RU" sz="2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АТиСО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(г. Москва), член Союза писателей, автор учебных пособий издательства «Просвещение»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3140968"/>
            <a:ext cx="5387064" cy="2962513"/>
          </a:xfrm>
          <a:prstGeom prst="roundRect">
            <a:avLst/>
          </a:prstGeom>
          <a:solidFill>
            <a:srgbClr val="0070C0">
              <a:alpha val="58000"/>
            </a:srgbClr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400"/>
            <a:endParaRPr lang="ru-RU" sz="28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Приемы работы над языковыми нормами на уроках русского языка в плане подготовки к ЕГЭ</a:t>
            </a:r>
          </a:p>
          <a:p>
            <a:pPr algn="ctr" defTabSz="914400"/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catalog.prosv.ru/images/medium/c3dec2d9-d614-11e5-9b98-0050569c7d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2453178" cy="3768081"/>
          </a:xfrm>
          <a:prstGeom prst="rect">
            <a:avLst/>
          </a:prstGeom>
          <a:noFill/>
        </p:spPr>
      </p:pic>
      <p:pic>
        <p:nvPicPr>
          <p:cNvPr id="7" name="Picture 4" descr="http://catalog.prosv.ru/images/medium/cd95f157-395d-11e2-b135-0050569c0d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764704"/>
            <a:ext cx="1872208" cy="2875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1188"/>
          <a:stretch>
            <a:fillRect/>
          </a:stretch>
        </p:blipFill>
        <p:spPr bwMode="auto">
          <a:xfrm>
            <a:off x="3429000" y="228599"/>
            <a:ext cx="2413775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1765"/>
          <a:stretch>
            <a:fillRect/>
          </a:stretch>
        </p:blipFill>
        <p:spPr bwMode="auto">
          <a:xfrm>
            <a:off x="6553197" y="381000"/>
            <a:ext cx="2385241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Обложка_5.jpg"/>
          <p:cNvPicPr>
            <a:picLocks noChangeAspect="1"/>
          </p:cNvPicPr>
          <p:nvPr/>
        </p:nvPicPr>
        <p:blipFill>
          <a:blip r:embed="rId4" cstate="print"/>
          <a:srcRect l="50989"/>
          <a:stretch>
            <a:fillRect/>
          </a:stretch>
        </p:blipFill>
        <p:spPr>
          <a:xfrm>
            <a:off x="228600" y="228600"/>
            <a:ext cx="2423894" cy="3168000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 l="52174"/>
          <a:stretch>
            <a:fillRect/>
          </a:stretch>
        </p:blipFill>
        <p:spPr bwMode="auto">
          <a:xfrm>
            <a:off x="5436096" y="2708920"/>
            <a:ext cx="2365026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50833"/>
          <a:stretch>
            <a:fillRect/>
          </a:stretch>
        </p:blipFill>
        <p:spPr bwMode="auto">
          <a:xfrm>
            <a:off x="1979712" y="2564904"/>
            <a:ext cx="2431322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404664"/>
            <a:ext cx="89644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 2. Прочитайте предложения вслух. Поставьте ударение в выделенных словах.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1) В ленте новостей выделялось сообщение о строительстве нового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газопровода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                         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2) В некоторых странах наличие двойного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гражданства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является препятствием к получению министерского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портфеля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     3) Мировое сообщество использовало все политические и военные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средства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чтобы заставить враждующие стороны придерживаться достигнутых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договоренностей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962400" y="3083867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2400" b="1" dirty="0" smtClean="0">
                <a:latin typeface="Verdana" pitchFamily="34" charset="0"/>
                <a:cs typeface="Times New Roman" pitchFamily="18" charset="0"/>
              </a:rPr>
              <a:t>                           </a:t>
            </a:r>
            <a:r>
              <a:rPr lang="ru-RU" sz="2400" b="1" dirty="0" smtClean="0">
                <a:latin typeface="Verdana" pitchFamily="34" charset="0"/>
              </a:rPr>
              <a:t> </a:t>
            </a:r>
            <a:endParaRPr lang="ru-RU" sz="2400" b="1" dirty="0">
              <a:latin typeface="Verdana" pitchFamily="34" charset="0"/>
            </a:endParaRP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539552" y="252322"/>
            <a:ext cx="81534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коклюш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щавель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клала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тортом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еретик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кровоточить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жалюзи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баловать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давнишний</a:t>
            </a:r>
          </a:p>
        </p:txBody>
      </p:sp>
    </p:spTree>
    <p:extLst>
      <p:ext uri="{BB962C8B-B14F-4D97-AF65-F5344CB8AC3E}">
        <p14:creationId xmlns:p14="http://schemas.microsoft.com/office/powerpoint/2010/main" val="274259245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962400" y="682625"/>
            <a:ext cx="48768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взоры, ссоры      </a:t>
            </a: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плюш            </a:t>
            </a:r>
          </a:p>
          <a:p>
            <a:pPr indent="450850" eaLnBrk="0"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капель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немало, поймала               </a:t>
            </a:r>
          </a:p>
          <a:p>
            <a:pPr indent="450850" eaLnBrk="0"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лазурит                       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               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                            </a:t>
            </a: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разлучить         </a:t>
            </a: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сэр                                          </a:t>
            </a: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скользи                             </a:t>
            </a:r>
          </a:p>
          <a:p>
            <a:pPr indent="450850" eaLnBrk="0" hangingPunct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разворот                     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кровать                             </a:t>
            </a:r>
          </a:p>
          <a:p>
            <a:pPr indent="450850" eaLnBrk="0" hangingPunct="0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лишний                               </a:t>
            </a:r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685800" y="762000"/>
            <a:ext cx="3657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договоры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коклюш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щавель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клала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тортом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еретик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кровоточить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жалюзи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баловать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давнишний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28600"/>
            <a:ext cx="8663880" cy="5509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Лингвистическая пятиминутка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По краткому толкованию определите значение слова, произнесите, соблюдая произносительную норму.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1) часть улицы между двумя перекрестками;                2) трубы, по которым поступает газ;                             3) скульптурное изображение человека;                         4) если ребенку во всём потворствуют, значит, его …;  5) тысяча метров; 6) деловая, официальная бумага; 7) стол, стоящий на кухне; 8) наука о звуках речи.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1916832"/>
            <a:ext cx="8443664" cy="175432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Ведение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словаря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личных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ошибок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; наблюдение над чужими ошибками – составление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рейтинга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ошибок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1143000"/>
          </a:xfrm>
          <a:noFill/>
          <a:ln w="285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freezing" dir="t">
              <a:rot lat="0" lon="0" rev="5640000"/>
            </a:lightRig>
          </a:scene3d>
          <a:sp3d>
            <a:bevelT prst="relaxedInset"/>
          </a:sp3d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наиболее распространенных лексических ошибок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852936"/>
            <a:ext cx="2819400" cy="830997"/>
          </a:xfrm>
          <a:prstGeom prst="rect">
            <a:avLst/>
          </a:prstGeom>
          <a:noFill/>
          <a:ln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Смешение 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паронимов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1880" y="1340768"/>
            <a:ext cx="565212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их шалость не осталась безнаказанной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 диверсии);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полицаи не  стали с ним любезничать и выпустили несколько очередей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412776"/>
            <a:ext cx="2819400" cy="1200329"/>
          </a:xfrm>
          <a:prstGeom prst="rect">
            <a:avLst/>
          </a:prstGeom>
          <a:noFill/>
          <a:ln/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Употребление слов без учета их семантики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4149080"/>
            <a:ext cx="2819400" cy="1200329"/>
          </a:xfrm>
          <a:prstGeom prst="rect">
            <a:avLst/>
          </a:prstGeom>
          <a:noFill/>
          <a:ln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Избыточные словесные выражения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5657671"/>
            <a:ext cx="2819400" cy="1200329"/>
          </a:xfrm>
          <a:prstGeom prst="rect">
            <a:avLst/>
          </a:prstGeom>
          <a:solidFill>
            <a:schemeClr val="bg1"/>
          </a:solidFill>
          <a:ln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Нарушение лексической сочетаемости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91880" y="2924944"/>
            <a:ext cx="565212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героиня была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психологически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больна; </a:t>
            </a:r>
          </a:p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немного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оступиться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от собственной совести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1880" y="4077072"/>
            <a:ext cx="565212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маленькая мелочь;  героизм наших героев;  эмоциональные чувства; на перепутье жизненного пути; в рассказе рассказывается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1880" y="5657671"/>
            <a:ext cx="565212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совершить измену; заполучить уважение; играл огромное значение; сражались ценой своих жизней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305800" cy="1143000"/>
          </a:xfrm>
          <a:solidFill>
            <a:schemeClr val="bg1">
              <a:lumMod val="9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2800" b="1" dirty="0" smtClean="0"/>
              <a:t>Анализ наиболее распространенных грамматических ошибок + самоанализ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2895600" cy="1015663"/>
          </a:xfrm>
          <a:prstGeom prst="rect">
            <a:avLst/>
          </a:prstGeom>
          <a:solidFill>
            <a:srgbClr val="C9F7F5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Ошибки при управлении и согласовании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200" y="3429000"/>
            <a:ext cx="5410200" cy="1016000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i="1" dirty="0">
                <a:latin typeface="Arial" pitchFamily="34" charset="0"/>
                <a:cs typeface="Arial" pitchFamily="34" charset="0"/>
              </a:rPr>
              <a:t>взаимоотношения может быть сложным и тяжелым; действия героя определяет судьбу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1295400"/>
            <a:ext cx="5410200" cy="1938338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i="1" dirty="0">
                <a:latin typeface="Arial" pitchFamily="34" charset="0"/>
                <a:cs typeface="Arial" pitchFamily="34" charset="0"/>
              </a:rPr>
              <a:t>переправа русскими войсками; через боль и страдания полз; в своем произведении «</a:t>
            </a:r>
            <a:r>
              <a:rPr lang="ru-RU" sz="2000" i="1" dirty="0" err="1">
                <a:latin typeface="Arial" pitchFamily="34" charset="0"/>
                <a:cs typeface="Arial" pitchFamily="34" charset="0"/>
              </a:rPr>
              <a:t>Царь-рыбе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»; обеспечила ему хорошее мнение от остальных людей; побудило народ на этот поступок; считает за свою семью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200" y="4800600"/>
            <a:ext cx="5410200" cy="163195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000" i="1" dirty="0">
                <a:latin typeface="Arial" pitchFamily="34" charset="0"/>
                <a:cs typeface="Arial" pitchFamily="34" charset="0"/>
              </a:rPr>
              <a:t>Л. Н. Толстовым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показана; повесть Василь Быкова; история любви Павла Алехина и замужней Анной </a:t>
            </a:r>
            <a:r>
              <a:rPr lang="ru-RU" sz="2000" i="1" dirty="0" err="1">
                <a:latin typeface="Arial" pitchFamily="34" charset="0"/>
                <a:cs typeface="Arial" pitchFamily="34" charset="0"/>
              </a:rPr>
              <a:t>Луганович</a:t>
            </a:r>
            <a:r>
              <a:rPr lang="ru-RU" sz="2000" i="1" dirty="0">
                <a:latin typeface="Arial" pitchFamily="34" charset="0"/>
                <a:cs typeface="Arial" pitchFamily="34" charset="0"/>
              </a:rPr>
              <a:t>; сколько время прошло; оставил двоих дочерей; после гибелей многих героев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334000"/>
            <a:ext cx="2895600" cy="707886"/>
          </a:xfrm>
          <a:prstGeom prst="rect">
            <a:avLst/>
          </a:prstGeom>
          <a:solidFill>
            <a:srgbClr val="DDF9FF"/>
          </a:solidFill>
          <a:ln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Формообразование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имен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3276600"/>
            <a:ext cx="3124200" cy="1323439"/>
          </a:xfrm>
          <a:prstGeom prst="rect">
            <a:avLst/>
          </a:prstGeom>
          <a:solidFill>
            <a:srgbClr val="DDF9FF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Грамматическая координация подлежащего и  сказуемого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755878"/>
            <a:ext cx="8856984" cy="440942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Карточка 4.                                                 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Строительная компания «Жалюзи» планировала сдать в эксплуатацию в 2008 году около 690 объектов. Техническая документация 257 объектов была подготовлена в срок, и ввод в строй этих объектов произошёл к началу четвертого квартала  2007 года. С 246 объектами возникли трудности, и сторонние организации предъявили строительной компании «Жалюзи» счет на сумму около 840 млн рублей.</a:t>
            </a: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80648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Лайфхаки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харизматичного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оратора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хитрости жизни              блистательный                              златоуст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мудрость         бесподобный                                  говорун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полезный совет               сказочный                                       краснобай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чудный                                            баян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удивительный                               трибун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прекрасный                                   спикер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отличный…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F:\Fox-and-Cro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05" y="3083853"/>
            <a:ext cx="4862856" cy="352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13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20" y="332656"/>
          <a:ext cx="8712965" cy="6261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662"/>
                <a:gridCol w="1229662"/>
                <a:gridCol w="1229662"/>
                <a:gridCol w="1229662"/>
                <a:gridCol w="1229662"/>
                <a:gridCol w="1229662"/>
                <a:gridCol w="1334993"/>
              </a:tblGrid>
              <a:tr h="618574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Мо-</a:t>
                      </a:r>
                    </a:p>
                    <a:p>
                      <a:endParaRPr lang="ru-RU" sz="2400" dirty="0" smtClean="0"/>
                    </a:p>
                    <a:p>
                      <a:endParaRPr lang="ru-RU" sz="2400" dirty="0" smtClean="0"/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но-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лог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Гра</a:t>
                      </a: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мот-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ность</a:t>
                      </a:r>
                      <a:endParaRPr lang="ru-RU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речи</a:t>
                      </a:r>
                    </a:p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4842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М1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М2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М3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</a:p>
                    <a:p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</a:t>
                      </a:r>
                      <a:endParaRPr lang="ru-RU" sz="4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895670">
                <a:tc>
                  <a:txBody>
                    <a:bodyPr/>
                    <a:lstStyle/>
                    <a:p>
                      <a:pPr marL="0" marR="0" indent="0" algn="l" defTabSz="9129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и более фраз по теме без ФО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учтены условия речевой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ситуа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ции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цельно, связно,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последо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вательно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логично 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ГО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ОО или не более 2-х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РО или не более 3-х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Речь богатая, точная, разнообразные СК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48427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E9B70-021E-4557-96DE-230194FCFFE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4" y="188640"/>
          <a:ext cx="8784972" cy="6408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62"/>
                <a:gridCol w="1464162"/>
                <a:gridCol w="1464162"/>
                <a:gridCol w="1464162"/>
                <a:gridCol w="1464162"/>
                <a:gridCol w="1464162"/>
              </a:tblGrid>
              <a:tr h="105217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Диа</a:t>
                      </a: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лог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Гра</a:t>
                      </a:r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мот-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речи</a:t>
                      </a:r>
                      <a:endParaRPr lang="ru-RU" dirty="0"/>
                    </a:p>
                  </a:txBody>
                  <a:tcPr/>
                </a:tc>
              </a:tr>
              <a:tr h="1052177"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РО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5217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Даны ответы на все вопросы диалога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Учтена речевая ситуация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ГО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ОО или не более 2-х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Без РО или не более 3-х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Речь богатая, точная, </a:t>
                      </a:r>
                      <a:r>
                        <a:rPr lang="ru-RU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разно-образные</a:t>
                      </a:r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СК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52179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 – 1</a:t>
                      </a:r>
                    </a:p>
                    <a:p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НЕТ - 0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7" y="332656"/>
            <a:ext cx="83529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Близость аудитории  (один шаг – минус один балл)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Жестикуляция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голоса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Эмоциональность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Обращённость к слушателям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(убедить,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мотовировать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(информация, факты)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(рассказ, транс)</a:t>
            </a: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Дирижёр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Подстройка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Перехват инициативы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21" name="Picture 5" descr="F:\87104672848906_15901319_kty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05" y="800100"/>
            <a:ext cx="3762375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Метасообщение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себе, об аудитории, о материале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воодушевлён – Мне скучно…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рад вас видеть – Как вы мне надоели…</a:t>
            </a: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интересно – Это скучно…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7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2515"/>
            <a:ext cx="4569347" cy="657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476672"/>
            <a:ext cx="3923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8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метасообщений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649" y="5013176"/>
            <a:ext cx="80648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Конгруэнтность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– социальная роль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- поведение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Голос – жесты 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0" name="Picture 2" descr="F:\mind-the-reco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4035" y="11218"/>
            <a:ext cx="6789965" cy="481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1880" y="3789040"/>
            <a:ext cx="4752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рад вас видеть!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0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разминки 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F:\Dandelion-1920x1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2" y="1819474"/>
            <a:ext cx="9112727" cy="50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63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 импровизация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Ассоциации с темой</a:t>
            </a: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F:\bBATxN1D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0" y="1749967"/>
            <a:ext cx="7801439" cy="48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Словесная импровизация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Переходы по последнему сорву</a:t>
            </a: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2" y="1988840"/>
            <a:ext cx="836376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1472"/>
            <a:ext cx="7588166" cy="319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60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Импровизация-интервью</a:t>
            </a:r>
          </a:p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986" name="Picture 2" descr="F:\26534625510_5cbafa35a0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2387"/>
            <a:ext cx="8618549" cy="54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9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32656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разминки и упражнения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836814"/>
            <a:ext cx="4348635" cy="602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024" y="191410"/>
            <a:ext cx="8136904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Интонационный экзамен</a:t>
            </a:r>
          </a:p>
          <a:p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Удивление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Наглость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Восхищение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Злость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Стеснительность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Скука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Грусть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Шутка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Кокетство </a:t>
            </a: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85" y="0"/>
            <a:ext cx="4765926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78985" y="3212976"/>
            <a:ext cx="451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Быстро-медленно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Громко-тихо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(пародия) 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закрытыми глазами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диктофона</a:t>
            </a:r>
          </a:p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Паузы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1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Kryukova\Desktop\Г.Крюкова\картинки\poisk-raboty-e1433841441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8" y="476672"/>
            <a:ext cx="91719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384175"/>
            <a:ext cx="4548187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7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6" y="260648"/>
            <a:ext cx="1884363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47" y="1628800"/>
            <a:ext cx="206692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2227150" cy="263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175" y="0"/>
            <a:ext cx="20478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42" y="1795114"/>
            <a:ext cx="2109787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27" y="3432175"/>
            <a:ext cx="2096939" cy="25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80" y="2176350"/>
            <a:ext cx="1408113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38" y="4918024"/>
            <a:ext cx="12382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929" y="3355118"/>
            <a:ext cx="2157413" cy="444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36" y="4535436"/>
            <a:ext cx="15113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283">
            <a:off x="4603688" y="141109"/>
            <a:ext cx="1878013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06" y="2514252"/>
            <a:ext cx="1450975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33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Kryukova\Desktop\Г.Крюкова\картинки\poisk-raboty-e1433841441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68" y="476672"/>
            <a:ext cx="917196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8"/>
            <a:ext cx="847725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05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16" y="332656"/>
            <a:ext cx="8792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476672"/>
            <a:ext cx="3923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6672"/>
            <a:ext cx="81369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0283"/>
            <a:ext cx="66944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928813"/>
            <a:ext cx="8040687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48" y="0"/>
            <a:ext cx="92163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908720"/>
            <a:ext cx="828091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считаю, что прийти на экзамен,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подготовившись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нему,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равно, </a:t>
            </a:r>
            <a:endParaRPr lang="ru-RU" sz="28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краплеными картами.</a:t>
            </a:r>
          </a:p>
          <a:p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Гумилёв</a:t>
            </a:r>
          </a:p>
        </p:txBody>
      </p:sp>
    </p:spTree>
    <p:extLst>
      <p:ext uri="{BB962C8B-B14F-4D97-AF65-F5344CB8AC3E}">
        <p14:creationId xmlns:p14="http://schemas.microsoft.com/office/powerpoint/2010/main" val="24492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4ADAA-0987-40CF-9BF0-F83DF4E413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2"/>
            <a:ext cx="6708471" cy="638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144463" y="2492896"/>
            <a:ext cx="395089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21" y="2413199"/>
            <a:ext cx="481013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22" y="1268760"/>
            <a:ext cx="2755900" cy="591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7" y="5805264"/>
            <a:ext cx="15541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90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гиа егэ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16069</TotalTime>
  <Words>1473</Words>
  <Application>Microsoft Office PowerPoint</Application>
  <PresentationFormat>Экран (4:3)</PresentationFormat>
  <Paragraphs>495</Paragraphs>
  <Slides>76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76</vt:i4>
      </vt:variant>
    </vt:vector>
  </HeadingPairs>
  <TitlesOfParts>
    <vt:vector size="78" baseType="lpstr">
      <vt:lpstr>гиа егэ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наиболее распространенных лексических ошибок</vt:lpstr>
      <vt:lpstr>Анализ наиболее распространенных грамматических ошибок + самоанализ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преимущества УМК по истории России издательства “Просвещение”</dc:title>
  <dc:creator>pavel</dc:creator>
  <cp:lastModifiedBy>Пользователь Windows</cp:lastModifiedBy>
  <cp:revision>1679</cp:revision>
  <dcterms:created xsi:type="dcterms:W3CDTF">2015-07-26T13:28:36Z</dcterms:created>
  <dcterms:modified xsi:type="dcterms:W3CDTF">2018-03-05T16:41:41Z</dcterms:modified>
</cp:coreProperties>
</file>