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361" r:id="rId2"/>
    <p:sldId id="288" r:id="rId3"/>
    <p:sldId id="289" r:id="rId4"/>
    <p:sldId id="296" r:id="rId5"/>
    <p:sldId id="297" r:id="rId6"/>
    <p:sldId id="308" r:id="rId7"/>
    <p:sldId id="309" r:id="rId8"/>
    <p:sldId id="303" r:id="rId9"/>
    <p:sldId id="318" r:id="rId10"/>
    <p:sldId id="312" r:id="rId11"/>
    <p:sldId id="311" r:id="rId12"/>
    <p:sldId id="321" r:id="rId13"/>
    <p:sldId id="326" r:id="rId14"/>
    <p:sldId id="327" r:id="rId15"/>
    <p:sldId id="363" r:id="rId16"/>
    <p:sldId id="362" r:id="rId17"/>
    <p:sldId id="330" r:id="rId18"/>
    <p:sldId id="284" r:id="rId19"/>
    <p:sldId id="285" r:id="rId20"/>
    <p:sldId id="262" r:id="rId21"/>
    <p:sldId id="335" r:id="rId22"/>
    <p:sldId id="287" r:id="rId23"/>
    <p:sldId id="333" r:id="rId24"/>
    <p:sldId id="364" r:id="rId25"/>
    <p:sldId id="365" r:id="rId26"/>
    <p:sldId id="366" r:id="rId27"/>
    <p:sldId id="367" r:id="rId28"/>
    <p:sldId id="368" r:id="rId29"/>
    <p:sldId id="286" r:id="rId30"/>
    <p:sldId id="336" r:id="rId31"/>
    <p:sldId id="337" r:id="rId32"/>
    <p:sldId id="360" r:id="rId33"/>
    <p:sldId id="357" r:id="rId34"/>
    <p:sldId id="369" r:id="rId35"/>
    <p:sldId id="370" r:id="rId36"/>
    <p:sldId id="371" r:id="rId37"/>
    <p:sldId id="340" r:id="rId38"/>
    <p:sldId id="341" r:id="rId39"/>
    <p:sldId id="339" r:id="rId40"/>
    <p:sldId id="375" r:id="rId41"/>
    <p:sldId id="372" r:id="rId42"/>
    <p:sldId id="373" r:id="rId43"/>
    <p:sldId id="374" r:id="rId44"/>
    <p:sldId id="377" r:id="rId45"/>
    <p:sldId id="346" r:id="rId46"/>
    <p:sldId id="352" r:id="rId47"/>
    <p:sldId id="353" r:id="rId48"/>
    <p:sldId id="356" r:id="rId49"/>
    <p:sldId id="347" r:id="rId50"/>
    <p:sldId id="348" r:id="rId51"/>
    <p:sldId id="349" r:id="rId52"/>
    <p:sldId id="350" r:id="rId53"/>
    <p:sldId id="376" r:id="rId5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96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A31DD-1227-4965-9C4D-75E2974D9D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6BC4D-E984-4EAC-9102-9CD36F5E9943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Обучающие семинары, семинары-практикумы, проблемные семинары, круглые столы</a:t>
          </a:r>
          <a:endParaRPr lang="ru-RU" sz="1600" dirty="0">
            <a:latin typeface="Georgia" panose="02040502050405020303" pitchFamily="18" charset="0"/>
          </a:endParaRPr>
        </a:p>
      </dgm:t>
    </dgm:pt>
    <dgm:pt modelId="{B9B2BBB7-6AEB-420A-8B62-FCFEB8A3D148}" type="parTrans" cxnId="{112496F4-8F51-4067-91AF-443C32599FF7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B15E38CE-0DAD-4190-95C1-E0B3B8D00237}" type="sibTrans" cxnId="{112496F4-8F51-4067-91AF-443C32599FF7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F9742865-EE7A-4962-B74E-3800C0919548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Мастер-классы, открытые уроки</a:t>
          </a:r>
          <a:endParaRPr lang="ru-RU" sz="1600" dirty="0">
            <a:latin typeface="Georgia" panose="02040502050405020303" pitchFamily="18" charset="0"/>
          </a:endParaRPr>
        </a:p>
      </dgm:t>
    </dgm:pt>
    <dgm:pt modelId="{6AD12B22-957C-42F0-B376-B28F13B635F8}" type="parTrans" cxnId="{D05B6A98-48F0-4986-862B-5514A34D36F2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03D8FF44-3C83-41B0-AFBC-0CBAB5435ABF}" type="sibTrans" cxnId="{D05B6A98-48F0-4986-862B-5514A34D36F2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46D347AB-ED5C-460C-8214-FB7FD7BBFCB9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Педагогические лаборатории</a:t>
          </a:r>
          <a:endParaRPr lang="ru-RU" sz="1600" dirty="0">
            <a:latin typeface="Georgia" panose="02040502050405020303" pitchFamily="18" charset="0"/>
          </a:endParaRPr>
        </a:p>
      </dgm:t>
    </dgm:pt>
    <dgm:pt modelId="{D8CA5272-0C65-4678-BBF8-2378D3167704}" type="parTrans" cxnId="{396DB965-257B-4E46-9644-16BAEB705558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9C994619-80ED-4A03-A065-7CF221EC7865}" type="sibTrans" cxnId="{396DB965-257B-4E46-9644-16BAEB705558}">
      <dgm:prSet/>
      <dgm:spPr/>
      <dgm:t>
        <a:bodyPr/>
        <a:lstStyle/>
        <a:p>
          <a:endParaRPr lang="ru-RU" sz="1600">
            <a:latin typeface="Georgia" panose="02040502050405020303" pitchFamily="18" charset="0"/>
          </a:endParaRPr>
        </a:p>
      </dgm:t>
    </dgm:pt>
    <dgm:pt modelId="{AC0D13BA-A4E1-481D-9BAF-43DD28CDC038}" type="pres">
      <dgm:prSet presAssocID="{310A31DD-1227-4965-9C4D-75E2974D9D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DBE9F1-FB9B-4400-8B01-790B59BA008E}" type="pres">
      <dgm:prSet presAssocID="{310A31DD-1227-4965-9C4D-75E2974D9DB0}" presName="Name1" presStyleCnt="0"/>
      <dgm:spPr/>
    </dgm:pt>
    <dgm:pt modelId="{E84599A1-A8DE-49A9-89B1-0AB02B18D790}" type="pres">
      <dgm:prSet presAssocID="{310A31DD-1227-4965-9C4D-75E2974D9DB0}" presName="cycle" presStyleCnt="0"/>
      <dgm:spPr/>
    </dgm:pt>
    <dgm:pt modelId="{EA7607AA-4F20-4EAD-AB8D-7CEB78F52DB9}" type="pres">
      <dgm:prSet presAssocID="{310A31DD-1227-4965-9C4D-75E2974D9DB0}" presName="srcNode" presStyleLbl="node1" presStyleIdx="0" presStyleCnt="3"/>
      <dgm:spPr/>
    </dgm:pt>
    <dgm:pt modelId="{172B4280-5520-4122-95D1-68A15CA49953}" type="pres">
      <dgm:prSet presAssocID="{310A31DD-1227-4965-9C4D-75E2974D9DB0}" presName="conn" presStyleLbl="parChTrans1D2" presStyleIdx="0" presStyleCnt="1"/>
      <dgm:spPr/>
      <dgm:t>
        <a:bodyPr/>
        <a:lstStyle/>
        <a:p>
          <a:endParaRPr lang="ru-RU"/>
        </a:p>
      </dgm:t>
    </dgm:pt>
    <dgm:pt modelId="{DF425DF1-4887-4ED9-8A51-3C785355F739}" type="pres">
      <dgm:prSet presAssocID="{310A31DD-1227-4965-9C4D-75E2974D9DB0}" presName="extraNode" presStyleLbl="node1" presStyleIdx="0" presStyleCnt="3"/>
      <dgm:spPr/>
    </dgm:pt>
    <dgm:pt modelId="{85ABBEA9-F131-4F4B-94B9-C1B69665F776}" type="pres">
      <dgm:prSet presAssocID="{310A31DD-1227-4965-9C4D-75E2974D9DB0}" presName="dstNode" presStyleLbl="node1" presStyleIdx="0" presStyleCnt="3"/>
      <dgm:spPr/>
    </dgm:pt>
    <dgm:pt modelId="{D67921F1-CFDC-404A-B7EA-B987C2D137BE}" type="pres">
      <dgm:prSet presAssocID="{D196BC4D-E984-4EAC-9102-9CD36F5E9943}" presName="text_1" presStyleLbl="node1" presStyleIdx="0" presStyleCnt="3" custScaleY="13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CA0D1-C23E-4193-9A0C-488BAB175FF9}" type="pres">
      <dgm:prSet presAssocID="{D196BC4D-E984-4EAC-9102-9CD36F5E9943}" presName="accent_1" presStyleCnt="0"/>
      <dgm:spPr/>
    </dgm:pt>
    <dgm:pt modelId="{3EF98E5C-F9FF-4B1A-B5FC-FFE9427D6CF6}" type="pres">
      <dgm:prSet presAssocID="{D196BC4D-E984-4EAC-9102-9CD36F5E9943}" presName="accentRepeatNode" presStyleLbl="solidFgAcc1" presStyleIdx="0" presStyleCnt="3"/>
      <dgm:spPr/>
    </dgm:pt>
    <dgm:pt modelId="{CC0500AB-FFAF-41B2-A6FD-0CEA566BA039}" type="pres">
      <dgm:prSet presAssocID="{F9742865-EE7A-4962-B74E-3800C091954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EB51E-E3BF-449B-99DD-5CB506FE3243}" type="pres">
      <dgm:prSet presAssocID="{F9742865-EE7A-4962-B74E-3800C0919548}" presName="accent_2" presStyleCnt="0"/>
      <dgm:spPr/>
    </dgm:pt>
    <dgm:pt modelId="{7A7665A1-3F05-4E15-94DF-42B1B653821C}" type="pres">
      <dgm:prSet presAssocID="{F9742865-EE7A-4962-B74E-3800C0919548}" presName="accentRepeatNode" presStyleLbl="solidFgAcc1" presStyleIdx="1" presStyleCnt="3"/>
      <dgm:spPr/>
    </dgm:pt>
    <dgm:pt modelId="{B8E653F9-A8D3-46AE-B849-DE84EA32C93C}" type="pres">
      <dgm:prSet presAssocID="{46D347AB-ED5C-460C-8214-FB7FD7BBFC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7A910-B1AB-45A5-879A-57B488EF5579}" type="pres">
      <dgm:prSet presAssocID="{46D347AB-ED5C-460C-8214-FB7FD7BBFCB9}" presName="accent_3" presStyleCnt="0"/>
      <dgm:spPr/>
    </dgm:pt>
    <dgm:pt modelId="{0C33FA25-DD6A-46C9-B3DC-8EBDEA6A0CC5}" type="pres">
      <dgm:prSet presAssocID="{46D347AB-ED5C-460C-8214-FB7FD7BBFCB9}" presName="accentRepeatNode" presStyleLbl="solidFgAcc1" presStyleIdx="2" presStyleCnt="3"/>
      <dgm:spPr/>
    </dgm:pt>
  </dgm:ptLst>
  <dgm:cxnLst>
    <dgm:cxn modelId="{597B35CD-C323-4DBD-80A1-1E75309F5C8B}" type="presOf" srcId="{46D347AB-ED5C-460C-8214-FB7FD7BBFCB9}" destId="{B8E653F9-A8D3-46AE-B849-DE84EA32C93C}" srcOrd="0" destOrd="0" presId="urn:microsoft.com/office/officeart/2008/layout/VerticalCurvedList"/>
    <dgm:cxn modelId="{396DB965-257B-4E46-9644-16BAEB705558}" srcId="{310A31DD-1227-4965-9C4D-75E2974D9DB0}" destId="{46D347AB-ED5C-460C-8214-FB7FD7BBFCB9}" srcOrd="2" destOrd="0" parTransId="{D8CA5272-0C65-4678-BBF8-2378D3167704}" sibTransId="{9C994619-80ED-4A03-A065-7CF221EC7865}"/>
    <dgm:cxn modelId="{D05B6A98-48F0-4986-862B-5514A34D36F2}" srcId="{310A31DD-1227-4965-9C4D-75E2974D9DB0}" destId="{F9742865-EE7A-4962-B74E-3800C0919548}" srcOrd="1" destOrd="0" parTransId="{6AD12B22-957C-42F0-B376-B28F13B635F8}" sibTransId="{03D8FF44-3C83-41B0-AFBC-0CBAB5435ABF}"/>
    <dgm:cxn modelId="{A4A7051C-8495-4127-9E62-E6BDE63CD1B0}" type="presOf" srcId="{D196BC4D-E984-4EAC-9102-9CD36F5E9943}" destId="{D67921F1-CFDC-404A-B7EA-B987C2D137BE}" srcOrd="0" destOrd="0" presId="urn:microsoft.com/office/officeart/2008/layout/VerticalCurvedList"/>
    <dgm:cxn modelId="{64C3CB11-081A-4EAF-A135-B73DFF505CAB}" type="presOf" srcId="{B15E38CE-0DAD-4190-95C1-E0B3B8D00237}" destId="{172B4280-5520-4122-95D1-68A15CA49953}" srcOrd="0" destOrd="0" presId="urn:microsoft.com/office/officeart/2008/layout/VerticalCurvedList"/>
    <dgm:cxn modelId="{28B2AE9C-0289-4D54-85B6-9058339D484E}" type="presOf" srcId="{F9742865-EE7A-4962-B74E-3800C0919548}" destId="{CC0500AB-FFAF-41B2-A6FD-0CEA566BA039}" srcOrd="0" destOrd="0" presId="urn:microsoft.com/office/officeart/2008/layout/VerticalCurvedList"/>
    <dgm:cxn modelId="{112496F4-8F51-4067-91AF-443C32599FF7}" srcId="{310A31DD-1227-4965-9C4D-75E2974D9DB0}" destId="{D196BC4D-E984-4EAC-9102-9CD36F5E9943}" srcOrd="0" destOrd="0" parTransId="{B9B2BBB7-6AEB-420A-8B62-FCFEB8A3D148}" sibTransId="{B15E38CE-0DAD-4190-95C1-E0B3B8D00237}"/>
    <dgm:cxn modelId="{20FE3C84-D8F5-42F4-B5DA-4A51D02CF150}" type="presOf" srcId="{310A31DD-1227-4965-9C4D-75E2974D9DB0}" destId="{AC0D13BA-A4E1-481D-9BAF-43DD28CDC038}" srcOrd="0" destOrd="0" presId="urn:microsoft.com/office/officeart/2008/layout/VerticalCurvedList"/>
    <dgm:cxn modelId="{97973F2F-2A76-4BD5-8373-8D86BD9A8A74}" type="presParOf" srcId="{AC0D13BA-A4E1-481D-9BAF-43DD28CDC038}" destId="{7BDBE9F1-FB9B-4400-8B01-790B59BA008E}" srcOrd="0" destOrd="0" presId="urn:microsoft.com/office/officeart/2008/layout/VerticalCurvedList"/>
    <dgm:cxn modelId="{6A968FDA-7528-4863-9E86-1A87343524CB}" type="presParOf" srcId="{7BDBE9F1-FB9B-4400-8B01-790B59BA008E}" destId="{E84599A1-A8DE-49A9-89B1-0AB02B18D790}" srcOrd="0" destOrd="0" presId="urn:microsoft.com/office/officeart/2008/layout/VerticalCurvedList"/>
    <dgm:cxn modelId="{33DDB97F-6590-466D-BE15-33E71819CBE8}" type="presParOf" srcId="{E84599A1-A8DE-49A9-89B1-0AB02B18D790}" destId="{EA7607AA-4F20-4EAD-AB8D-7CEB78F52DB9}" srcOrd="0" destOrd="0" presId="urn:microsoft.com/office/officeart/2008/layout/VerticalCurvedList"/>
    <dgm:cxn modelId="{74386971-07CC-440E-9558-FDAB7F1032FB}" type="presParOf" srcId="{E84599A1-A8DE-49A9-89B1-0AB02B18D790}" destId="{172B4280-5520-4122-95D1-68A15CA49953}" srcOrd="1" destOrd="0" presId="urn:microsoft.com/office/officeart/2008/layout/VerticalCurvedList"/>
    <dgm:cxn modelId="{CF5FD289-F61B-47FA-ABAF-2A2482A106CE}" type="presParOf" srcId="{E84599A1-A8DE-49A9-89B1-0AB02B18D790}" destId="{DF425DF1-4887-4ED9-8A51-3C785355F739}" srcOrd="2" destOrd="0" presId="urn:microsoft.com/office/officeart/2008/layout/VerticalCurvedList"/>
    <dgm:cxn modelId="{FB64DFDF-05BA-4C7E-99D2-121DB08111B0}" type="presParOf" srcId="{E84599A1-A8DE-49A9-89B1-0AB02B18D790}" destId="{85ABBEA9-F131-4F4B-94B9-C1B69665F776}" srcOrd="3" destOrd="0" presId="urn:microsoft.com/office/officeart/2008/layout/VerticalCurvedList"/>
    <dgm:cxn modelId="{B0C1D704-6504-4598-9807-45CEFE4EDEA3}" type="presParOf" srcId="{7BDBE9F1-FB9B-4400-8B01-790B59BA008E}" destId="{D67921F1-CFDC-404A-B7EA-B987C2D137BE}" srcOrd="1" destOrd="0" presId="urn:microsoft.com/office/officeart/2008/layout/VerticalCurvedList"/>
    <dgm:cxn modelId="{ECCA649C-7FE3-4541-A580-E76D72B833F2}" type="presParOf" srcId="{7BDBE9F1-FB9B-4400-8B01-790B59BA008E}" destId="{1CCCA0D1-C23E-4193-9A0C-488BAB175FF9}" srcOrd="2" destOrd="0" presId="urn:microsoft.com/office/officeart/2008/layout/VerticalCurvedList"/>
    <dgm:cxn modelId="{D3C4EF82-DE93-426C-89A9-5B4605755D5E}" type="presParOf" srcId="{1CCCA0D1-C23E-4193-9A0C-488BAB175FF9}" destId="{3EF98E5C-F9FF-4B1A-B5FC-FFE9427D6CF6}" srcOrd="0" destOrd="0" presId="urn:microsoft.com/office/officeart/2008/layout/VerticalCurvedList"/>
    <dgm:cxn modelId="{B4CA61AC-6BCD-46A9-96AD-07E54656C341}" type="presParOf" srcId="{7BDBE9F1-FB9B-4400-8B01-790B59BA008E}" destId="{CC0500AB-FFAF-41B2-A6FD-0CEA566BA039}" srcOrd="3" destOrd="0" presId="urn:microsoft.com/office/officeart/2008/layout/VerticalCurvedList"/>
    <dgm:cxn modelId="{07B95247-3C53-4C8E-83C3-AD81FCE2D6F6}" type="presParOf" srcId="{7BDBE9F1-FB9B-4400-8B01-790B59BA008E}" destId="{A7CEB51E-E3BF-449B-99DD-5CB506FE3243}" srcOrd="4" destOrd="0" presId="urn:microsoft.com/office/officeart/2008/layout/VerticalCurvedList"/>
    <dgm:cxn modelId="{E4C21CA0-20CE-4081-9A8E-B8FE3CA13A4F}" type="presParOf" srcId="{A7CEB51E-E3BF-449B-99DD-5CB506FE3243}" destId="{7A7665A1-3F05-4E15-94DF-42B1B653821C}" srcOrd="0" destOrd="0" presId="urn:microsoft.com/office/officeart/2008/layout/VerticalCurvedList"/>
    <dgm:cxn modelId="{048A7A2D-6BEB-41BD-BE36-576D7638370B}" type="presParOf" srcId="{7BDBE9F1-FB9B-4400-8B01-790B59BA008E}" destId="{B8E653F9-A8D3-46AE-B849-DE84EA32C93C}" srcOrd="5" destOrd="0" presId="urn:microsoft.com/office/officeart/2008/layout/VerticalCurvedList"/>
    <dgm:cxn modelId="{60A43721-7EAF-4852-80B3-7F9E03B8F466}" type="presParOf" srcId="{7BDBE9F1-FB9B-4400-8B01-790B59BA008E}" destId="{99E7A910-B1AB-45A5-879A-57B488EF5579}" srcOrd="6" destOrd="0" presId="urn:microsoft.com/office/officeart/2008/layout/VerticalCurvedList"/>
    <dgm:cxn modelId="{AD3A25E5-39F0-4E98-A7AA-E5E5541B6E19}" type="presParOf" srcId="{99E7A910-B1AB-45A5-879A-57B488EF5579}" destId="{0C33FA25-DD6A-46C9-B3DC-8EBDEA6A0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Учителя математики</a:t>
          </a:r>
          <a:endParaRPr lang="ru-RU" sz="18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«Эффективные методики формирования практических навыков на уроках математики по ФГОС ООО»</a:t>
          </a:r>
          <a:endParaRPr lang="ru-RU" sz="1600" dirty="0"/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Состав участников</a:t>
          </a:r>
          <a:endParaRPr lang="ru-RU" sz="1800" dirty="0">
            <a:latin typeface="Georgia" panose="02040502050405020303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Группа 1. </a:t>
          </a:r>
          <a:r>
            <a:rPr lang="ru-RU" sz="1600" b="1" dirty="0" smtClean="0">
              <a:latin typeface="Georgia" panose="02040502050405020303" pitchFamily="18" charset="0"/>
            </a:rPr>
            <a:t>«Методические приемы формирования вычислительной культуры школьника»: </a:t>
          </a:r>
          <a:r>
            <a:rPr lang="ru-RU" sz="1600" dirty="0" smtClean="0">
              <a:latin typeface="Georgia" panose="02040502050405020303" pitchFamily="18" charset="0"/>
            </a:rPr>
            <a:t>Киселева Т.П., Верещагина Н.Н., </a:t>
          </a:r>
          <a:r>
            <a:rPr lang="ru-RU" sz="1600" dirty="0" err="1" smtClean="0">
              <a:latin typeface="Georgia" panose="02040502050405020303" pitchFamily="18" charset="0"/>
            </a:rPr>
            <a:t>Верчик</a:t>
          </a:r>
          <a:r>
            <a:rPr lang="ru-RU" sz="1600" dirty="0" smtClean="0">
              <a:latin typeface="Georgia" panose="02040502050405020303" pitchFamily="18" charset="0"/>
            </a:rPr>
            <a:t> Н.П., Левченкова И.В., Лунева Г.Н., </a:t>
          </a:r>
          <a:r>
            <a:rPr lang="ru-RU" sz="1600" dirty="0" err="1" smtClean="0">
              <a:latin typeface="Georgia" panose="02040502050405020303" pitchFamily="18" charset="0"/>
            </a:rPr>
            <a:t>Ермошина</a:t>
          </a:r>
          <a:r>
            <a:rPr lang="ru-RU" sz="1600" dirty="0" smtClean="0">
              <a:latin typeface="Georgia" panose="02040502050405020303" pitchFamily="18" charset="0"/>
            </a:rPr>
            <a:t> В.А., Никишова Л.В. </a:t>
          </a:r>
          <a:endParaRPr lang="ru-RU" sz="1600" dirty="0"/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Итоги работы</a:t>
          </a:r>
          <a:endParaRPr lang="ru-RU" sz="1800" dirty="0">
            <a:latin typeface="Georgia" panose="02040502050405020303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612BD383-EC2A-4D8E-810D-0F8913F25B2C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Банк заданий и методических рекомендаций по формированию практических навыков обучающихся на уроках математики согласно ФГОС ООО.</a:t>
          </a:r>
          <a:endParaRPr lang="ru-RU" sz="1600" dirty="0"/>
        </a:p>
      </dgm:t>
    </dgm:pt>
    <dgm:pt modelId="{17034B80-B8E6-4D16-9491-4C709F56133E}" type="parTrans" cxnId="{025AB842-21C8-4315-9F22-5E63B822577B}">
      <dgm:prSet/>
      <dgm:spPr/>
      <dgm:t>
        <a:bodyPr/>
        <a:lstStyle/>
        <a:p>
          <a:endParaRPr lang="ru-RU"/>
        </a:p>
      </dgm:t>
    </dgm:pt>
    <dgm:pt modelId="{986AC42A-2EEE-488E-8121-A83B146DA07E}" type="sibTrans" cxnId="{025AB842-21C8-4315-9F22-5E63B822577B}">
      <dgm:prSet/>
      <dgm:spPr/>
      <dgm:t>
        <a:bodyPr/>
        <a:lstStyle/>
        <a:p>
          <a:endParaRPr lang="ru-RU"/>
        </a:p>
      </dgm:t>
    </dgm:pt>
    <dgm:pt modelId="{07E14F43-6A01-4F30-938C-AF9651E9C72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Группа 2. </a:t>
          </a:r>
          <a:r>
            <a:rPr lang="ru-RU" sz="1600" b="1" dirty="0" smtClean="0">
              <a:latin typeface="Georgia" panose="02040502050405020303" pitchFamily="18" charset="0"/>
            </a:rPr>
            <a:t>«Работа с текстовыми задачами»: </a:t>
          </a:r>
          <a:r>
            <a:rPr lang="ru-RU" sz="1600" dirty="0" smtClean="0">
              <a:latin typeface="Georgia" panose="02040502050405020303" pitchFamily="18" charset="0"/>
            </a:rPr>
            <a:t>Архипова Л.А., Васильева И.В., Кузнецова Е.А., Блинникова Г.М. Группа 3. «Продуктивное чтение на уроках математики»: Исаева И.И., Денисова Е.Н., </a:t>
          </a:r>
          <a:r>
            <a:rPr lang="ru-RU" sz="1600" dirty="0" err="1" smtClean="0">
              <a:latin typeface="Georgia" panose="02040502050405020303" pitchFamily="18" charset="0"/>
            </a:rPr>
            <a:t>Буйнажева</a:t>
          </a:r>
          <a:r>
            <a:rPr lang="ru-RU" sz="1600" dirty="0" smtClean="0">
              <a:latin typeface="Georgia" panose="02040502050405020303" pitchFamily="18" charset="0"/>
            </a:rPr>
            <a:t> Т.Н., </a:t>
          </a:r>
          <a:r>
            <a:rPr lang="ru-RU" sz="1600" dirty="0" err="1" smtClean="0">
              <a:latin typeface="Georgia" panose="02040502050405020303" pitchFamily="18" charset="0"/>
            </a:rPr>
            <a:t>Наумлинская</a:t>
          </a:r>
          <a:r>
            <a:rPr lang="ru-RU" sz="1600" dirty="0" smtClean="0">
              <a:latin typeface="Georgia" panose="02040502050405020303" pitchFamily="18" charset="0"/>
            </a:rPr>
            <a:t> Н.В. </a:t>
          </a:r>
          <a:endParaRPr lang="ru-RU" sz="1600" dirty="0"/>
        </a:p>
      </dgm:t>
    </dgm:pt>
    <dgm:pt modelId="{2D6D0E5E-201E-45E0-8FCB-FA62039F105D}" type="parTrans" cxnId="{3D868E70-356C-4368-9BC1-9FE733C5FD43}">
      <dgm:prSet/>
      <dgm:spPr/>
      <dgm:t>
        <a:bodyPr/>
        <a:lstStyle/>
        <a:p>
          <a:endParaRPr lang="ru-RU"/>
        </a:p>
      </dgm:t>
    </dgm:pt>
    <dgm:pt modelId="{C74E323C-F3BB-44B8-BC55-AD7FE9E30B83}" type="sibTrans" cxnId="{3D868E70-356C-4368-9BC1-9FE733C5FD43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3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68E70-356C-4368-9BC1-9FE733C5FD43}" srcId="{827A06C4-C1F3-4E33-8F3E-C70056660D0F}" destId="{07E14F43-6A01-4F30-938C-AF9651E9C722}" srcOrd="1" destOrd="0" parTransId="{2D6D0E5E-201E-45E0-8FCB-FA62039F105D}" sibTransId="{C74E323C-F3BB-44B8-BC55-AD7FE9E30B83}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F5476AEE-F569-40C4-8D29-D3885A8F48E0}" srcId="{402BB63D-E31D-4CD9-A01D-07C83D953D38}" destId="{C31557F5-5465-4FDF-B2BC-063B46400B3A}" srcOrd="2" destOrd="0" parTransId="{472F3ECB-2780-4042-B81C-BA968F248516}" sibTransId="{7FF13C34-6665-426E-B54B-3FA3021F22D8}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D5937B1A-D978-4E2C-9875-88C0C265EE49}" type="presOf" srcId="{612BD383-EC2A-4D8E-810D-0F8913F25B2C}" destId="{ECE96263-4A4F-49F3-B3DA-E271A53266DE}" srcOrd="0" destOrd="0" presId="urn:microsoft.com/office/officeart/2005/8/layout/vList2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4788EF47-CC97-4BA1-B334-466113AF8C16}" type="presOf" srcId="{07E14F43-6A01-4F30-938C-AF9651E9C722}" destId="{436EB675-2558-41F6-A0A7-DA59EB3AFAE3}" srcOrd="0" destOrd="1" presId="urn:microsoft.com/office/officeart/2005/8/layout/vList2"/>
    <dgm:cxn modelId="{025AB842-21C8-4315-9F22-5E63B822577B}" srcId="{C31557F5-5465-4FDF-B2BC-063B46400B3A}" destId="{612BD383-EC2A-4D8E-810D-0F8913F25B2C}" srcOrd="0" destOrd="0" parTransId="{17034B80-B8E6-4D16-9491-4C709F56133E}" sibTransId="{986AC42A-2EEE-488E-8121-A83B146DA07E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5DFBD446-565A-46E5-8E52-298584405C62}" type="presParOf" srcId="{74E96960-08ED-4956-9F24-6CB463F27D12}" destId="{2D0E217B-BC9A-437D-A84C-50603C84CB6F}" srcOrd="4" destOrd="0" presId="urn:microsoft.com/office/officeart/2005/8/layout/vList2"/>
    <dgm:cxn modelId="{0AA6A315-2EE7-4ADA-A3EC-0C5FC65AD832}" type="presParOf" srcId="{74E96960-08ED-4956-9F24-6CB463F27D12}" destId="{ECE96263-4A4F-49F3-B3DA-E271A53266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Учителя физики</a:t>
          </a:r>
          <a:endParaRPr lang="ru-RU" sz="16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r>
            <a:rPr lang="ru-RU" sz="1500" smtClean="0">
              <a:latin typeface="Georgia" panose="02040502050405020303" pitchFamily="18" charset="0"/>
            </a:rPr>
            <a:t>«</a:t>
          </a:r>
          <a:r>
            <a:rPr lang="ru-RU" sz="1500" dirty="0" smtClean="0">
              <a:latin typeface="Georgia" panose="02040502050405020303" pitchFamily="18" charset="0"/>
            </a:rPr>
            <a:t>Методика изучения «трудных вопросов» в школьном курсе физики согласно ФГОС ООО»</a:t>
          </a:r>
          <a:endParaRPr lang="ru-RU" sz="1500" dirty="0">
            <a:latin typeface="Georgia" panose="02040502050405020303" pitchFamily="18" charset="0"/>
          </a:endParaRPr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Состав участников</a:t>
          </a:r>
          <a:endParaRPr lang="ru-RU" sz="1600" dirty="0">
            <a:latin typeface="Georgia" panose="02040502050405020303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1. «Проведение лабораторных работ при дефиците учебного времени и недостаточной комплектации лабораторного оборудования»: Козлова Л.В., Орешкина Е.А., Ефремова Т.В. </a:t>
          </a:r>
          <a:endParaRPr lang="ru-RU" sz="1500" dirty="0">
            <a:latin typeface="Georgia" panose="02040502050405020303" pitchFamily="18" charset="0"/>
          </a:endParaRPr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Итоги работы</a:t>
          </a:r>
          <a:endParaRPr lang="ru-RU" sz="1600" dirty="0">
            <a:latin typeface="Georgia" panose="02040502050405020303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612BD383-EC2A-4D8E-810D-0F8913F25B2C}">
      <dgm:prSet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Методическое пособие (Рабочая тетрадь для фронтальных экспериментов для учащихся 7 классов, конспекты уроков); </a:t>
          </a:r>
          <a:endParaRPr lang="ru-RU" sz="1500" dirty="0"/>
        </a:p>
      </dgm:t>
    </dgm:pt>
    <dgm:pt modelId="{17034B80-B8E6-4D16-9491-4C709F56133E}" type="parTrans" cxnId="{025AB842-21C8-4315-9F22-5E63B822577B}">
      <dgm:prSet/>
      <dgm:spPr/>
      <dgm:t>
        <a:bodyPr/>
        <a:lstStyle/>
        <a:p>
          <a:endParaRPr lang="ru-RU"/>
        </a:p>
      </dgm:t>
    </dgm:pt>
    <dgm:pt modelId="{986AC42A-2EEE-488E-8121-A83B146DA07E}" type="sibTrans" cxnId="{025AB842-21C8-4315-9F22-5E63B822577B}">
      <dgm:prSet/>
      <dgm:spPr/>
      <dgm:t>
        <a:bodyPr/>
        <a:lstStyle/>
        <a:p>
          <a:endParaRPr lang="ru-RU"/>
        </a:p>
      </dgm:t>
    </dgm:pt>
    <dgm:pt modelId="{1AE82EA3-5962-41EA-AB6E-968AAFE5DE37}">
      <dgm:prSet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Методическое пособие «Проектная деятельность».</a:t>
          </a:r>
        </a:p>
      </dgm:t>
    </dgm:pt>
    <dgm:pt modelId="{64D8E06A-1B24-4948-9E76-B40B07E391B9}" type="parTrans" cxnId="{38ACB822-EF23-4A1A-B34D-543B77238B5B}">
      <dgm:prSet/>
      <dgm:spPr/>
      <dgm:t>
        <a:bodyPr/>
        <a:lstStyle/>
        <a:p>
          <a:endParaRPr lang="ru-RU"/>
        </a:p>
      </dgm:t>
    </dgm:pt>
    <dgm:pt modelId="{F3EBE856-648F-483D-BBD4-1A94B84694D7}" type="sibTrans" cxnId="{38ACB822-EF23-4A1A-B34D-543B77238B5B}">
      <dgm:prSet/>
      <dgm:spPr/>
      <dgm:t>
        <a:bodyPr/>
        <a:lstStyle/>
        <a:p>
          <a:endParaRPr lang="ru-RU"/>
        </a:p>
      </dgm:t>
    </dgm:pt>
    <dgm:pt modelId="{12FD0A70-0DCC-4A05-84C7-5D113E9E5808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2. «Смешанное обучение на уроках физики»: </a:t>
          </a:r>
          <a:r>
            <a:rPr lang="ru-RU" sz="1500" dirty="0" err="1" smtClean="0">
              <a:latin typeface="Georgia" panose="02040502050405020303" pitchFamily="18" charset="0"/>
            </a:rPr>
            <a:t>Еремеева</a:t>
          </a:r>
          <a:r>
            <a:rPr lang="ru-RU" sz="1500" dirty="0" smtClean="0">
              <a:latin typeface="Georgia" panose="02040502050405020303" pitchFamily="18" charset="0"/>
            </a:rPr>
            <a:t> К.В., Голикова Л.В., </a:t>
          </a:r>
          <a:r>
            <a:rPr lang="ru-RU" sz="1500" dirty="0" err="1" smtClean="0">
              <a:latin typeface="Georgia" panose="02040502050405020303" pitchFamily="18" charset="0"/>
            </a:rPr>
            <a:t>Тулюпа</a:t>
          </a:r>
          <a:r>
            <a:rPr lang="ru-RU" sz="1500" dirty="0" smtClean="0">
              <a:latin typeface="Georgia" panose="02040502050405020303" pitchFamily="18" charset="0"/>
            </a:rPr>
            <a:t> И.Б. </a:t>
          </a:r>
          <a:endParaRPr lang="ru-RU" sz="1500" dirty="0">
            <a:latin typeface="Georgia" panose="02040502050405020303" pitchFamily="18" charset="0"/>
          </a:endParaRPr>
        </a:p>
      </dgm:t>
    </dgm:pt>
    <dgm:pt modelId="{BFA57093-C437-4C8A-82BB-FE3BE6591A4C}" type="parTrans" cxnId="{D5A49F7B-7E4D-43BF-BF3E-035DC3BD010A}">
      <dgm:prSet/>
      <dgm:spPr/>
      <dgm:t>
        <a:bodyPr/>
        <a:lstStyle/>
        <a:p>
          <a:endParaRPr lang="ru-RU"/>
        </a:p>
      </dgm:t>
    </dgm:pt>
    <dgm:pt modelId="{9C863BD3-EF40-4519-97CC-2CF5E9EC1AA7}" type="sibTrans" cxnId="{D5A49F7B-7E4D-43BF-BF3E-035DC3BD010A}">
      <dgm:prSet/>
      <dgm:spPr/>
      <dgm:t>
        <a:bodyPr/>
        <a:lstStyle/>
        <a:p>
          <a:endParaRPr lang="ru-RU"/>
        </a:p>
      </dgm:t>
    </dgm:pt>
    <dgm:pt modelId="{CA8B25A3-2083-4022-A15C-D9BA1D91C444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3. «Проектная деятельность в школьном курсе физики согласно ФГОС»: Малахов К.В., Вовк Е.В., Яскина Л.В. </a:t>
          </a:r>
          <a:endParaRPr lang="ru-RU" sz="1500" dirty="0">
            <a:latin typeface="Georgia" panose="02040502050405020303" pitchFamily="18" charset="0"/>
          </a:endParaRPr>
        </a:p>
      </dgm:t>
    </dgm:pt>
    <dgm:pt modelId="{39B21331-89B9-4390-B700-EC5E42F78DD8}" type="parTrans" cxnId="{90A9903F-CBE7-4CA7-98E5-727B637B6A4F}">
      <dgm:prSet/>
      <dgm:spPr/>
      <dgm:t>
        <a:bodyPr/>
        <a:lstStyle/>
        <a:p>
          <a:endParaRPr lang="ru-RU"/>
        </a:p>
      </dgm:t>
    </dgm:pt>
    <dgm:pt modelId="{0CBC2925-1A6F-4857-8758-A15FC4980924}" type="sibTrans" cxnId="{90A9903F-CBE7-4CA7-98E5-727B637B6A4F}">
      <dgm:prSet/>
      <dgm:spPr/>
      <dgm:t>
        <a:bodyPr/>
        <a:lstStyle/>
        <a:p>
          <a:endParaRPr lang="ru-RU"/>
        </a:p>
      </dgm:t>
    </dgm:pt>
    <dgm:pt modelId="{A24793C6-BE42-49D0-BE68-4591BDA59A61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4. «Исследовательская деятельность в школьном курсе физики согласно ФГОС»: Конова Е.Ю., Калинина Е.А., Горячева А.А.</a:t>
          </a:r>
          <a:endParaRPr lang="ru-RU" sz="1500" dirty="0">
            <a:latin typeface="Georgia" panose="02040502050405020303" pitchFamily="18" charset="0"/>
          </a:endParaRPr>
        </a:p>
      </dgm:t>
    </dgm:pt>
    <dgm:pt modelId="{C7E07FC5-F984-48B9-AC5F-DA362064A3D7}" type="parTrans" cxnId="{889F4846-2BC9-4B76-AA25-A4E60E9219F0}">
      <dgm:prSet/>
      <dgm:spPr/>
      <dgm:t>
        <a:bodyPr/>
        <a:lstStyle/>
        <a:p>
          <a:endParaRPr lang="ru-RU"/>
        </a:p>
      </dgm:t>
    </dgm:pt>
    <dgm:pt modelId="{C1777307-730A-49EF-B0D5-9E9C0F989C9B}" type="sibTrans" cxnId="{889F4846-2BC9-4B76-AA25-A4E60E9219F0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3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49F7B-7E4D-43BF-BF3E-035DC3BD010A}" srcId="{827A06C4-C1F3-4E33-8F3E-C70056660D0F}" destId="{12FD0A70-0DCC-4A05-84C7-5D113E9E5808}" srcOrd="1" destOrd="0" parTransId="{BFA57093-C437-4C8A-82BB-FE3BE6591A4C}" sibTransId="{9C863BD3-EF40-4519-97CC-2CF5E9EC1AA7}"/>
    <dgm:cxn modelId="{D3302F03-1B89-4492-A2A3-AA6D8BED0C8D}" type="presOf" srcId="{1AE82EA3-5962-41EA-AB6E-968AAFE5DE37}" destId="{ECE96263-4A4F-49F3-B3DA-E271A53266DE}" srcOrd="0" destOrd="1" presId="urn:microsoft.com/office/officeart/2005/8/layout/vList2"/>
    <dgm:cxn modelId="{20B28446-67A3-4C0C-BD22-292D7E251494}" type="presOf" srcId="{CA8B25A3-2083-4022-A15C-D9BA1D91C444}" destId="{436EB675-2558-41F6-A0A7-DA59EB3AFAE3}" srcOrd="0" destOrd="2" presId="urn:microsoft.com/office/officeart/2005/8/layout/vList2"/>
    <dgm:cxn modelId="{5A13F9CE-C806-47BE-937C-B0158DB30648}" type="presOf" srcId="{12FD0A70-0DCC-4A05-84C7-5D113E9E5808}" destId="{436EB675-2558-41F6-A0A7-DA59EB3AFAE3}" srcOrd="0" destOrd="1" presId="urn:microsoft.com/office/officeart/2005/8/layout/vList2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EEE5D3B6-44BD-45C6-8FB9-0FEE2E7155C4}" type="presOf" srcId="{A24793C6-BE42-49D0-BE68-4591BDA59A61}" destId="{436EB675-2558-41F6-A0A7-DA59EB3AFAE3}" srcOrd="0" destOrd="3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F5476AEE-F569-40C4-8D29-D3885A8F48E0}" srcId="{402BB63D-E31D-4CD9-A01D-07C83D953D38}" destId="{C31557F5-5465-4FDF-B2BC-063B46400B3A}" srcOrd="2" destOrd="0" parTransId="{472F3ECB-2780-4042-B81C-BA968F248516}" sibTransId="{7FF13C34-6665-426E-B54B-3FA3021F22D8}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90A9903F-CBE7-4CA7-98E5-727B637B6A4F}" srcId="{827A06C4-C1F3-4E33-8F3E-C70056660D0F}" destId="{CA8B25A3-2083-4022-A15C-D9BA1D91C444}" srcOrd="2" destOrd="0" parTransId="{39B21331-89B9-4390-B700-EC5E42F78DD8}" sibTransId="{0CBC2925-1A6F-4857-8758-A15FC4980924}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889F4846-2BC9-4B76-AA25-A4E60E9219F0}" srcId="{827A06C4-C1F3-4E33-8F3E-C70056660D0F}" destId="{A24793C6-BE42-49D0-BE68-4591BDA59A61}" srcOrd="3" destOrd="0" parTransId="{C7E07FC5-F984-48B9-AC5F-DA362064A3D7}" sibTransId="{C1777307-730A-49EF-B0D5-9E9C0F989C9B}"/>
    <dgm:cxn modelId="{38ACB822-EF23-4A1A-B34D-543B77238B5B}" srcId="{C31557F5-5465-4FDF-B2BC-063B46400B3A}" destId="{1AE82EA3-5962-41EA-AB6E-968AAFE5DE37}" srcOrd="1" destOrd="0" parTransId="{64D8E06A-1B24-4948-9E76-B40B07E391B9}" sibTransId="{F3EBE856-648F-483D-BBD4-1A94B84694D7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D5937B1A-D978-4E2C-9875-88C0C265EE49}" type="presOf" srcId="{612BD383-EC2A-4D8E-810D-0F8913F25B2C}" destId="{ECE96263-4A4F-49F3-B3DA-E271A53266DE}" srcOrd="0" destOrd="0" presId="urn:microsoft.com/office/officeart/2005/8/layout/vList2"/>
    <dgm:cxn modelId="{025AB842-21C8-4315-9F22-5E63B822577B}" srcId="{C31557F5-5465-4FDF-B2BC-063B46400B3A}" destId="{612BD383-EC2A-4D8E-810D-0F8913F25B2C}" srcOrd="0" destOrd="0" parTransId="{17034B80-B8E6-4D16-9491-4C709F56133E}" sibTransId="{986AC42A-2EEE-488E-8121-A83B146DA07E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5DFBD446-565A-46E5-8E52-298584405C62}" type="presParOf" srcId="{74E96960-08ED-4956-9F24-6CB463F27D12}" destId="{2D0E217B-BC9A-437D-A84C-50603C84CB6F}" srcOrd="4" destOrd="0" presId="urn:microsoft.com/office/officeart/2005/8/layout/vList2"/>
    <dgm:cxn modelId="{0AA6A315-2EE7-4ADA-A3EC-0C5FC65AD832}" type="presParOf" srcId="{74E96960-08ED-4956-9F24-6CB463F27D12}" destId="{ECE96263-4A4F-49F3-B3DA-E271A53266DE}" srcOrd="5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Учителя информатики и ИКТ</a:t>
          </a:r>
          <a:endParaRPr lang="ru-RU" sz="16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«Эффективные формы мотивации к изучению алгоритмизации и программирования в школьном курсе информатики» </a:t>
          </a:r>
          <a:endParaRPr lang="ru-RU" sz="1500" dirty="0"/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Состав участников</a:t>
          </a:r>
          <a:endParaRPr lang="ru-RU" sz="1600" dirty="0">
            <a:latin typeface="Georgia" panose="02040502050405020303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«Организация»: Антипова О.В., Толстова И.В., Марцинкевич Е.Е. </a:t>
          </a:r>
          <a:endParaRPr lang="ru-RU" sz="1600" dirty="0"/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Итоги работы</a:t>
          </a:r>
          <a:endParaRPr lang="ru-RU" sz="1600" dirty="0">
            <a:latin typeface="Georgia" panose="02040502050405020303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612BD383-EC2A-4D8E-810D-0F8913F25B2C}">
      <dgm:prSet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Создание видеотеки по решению задач повышенной сложности из состава ЕГЭ по информатике</a:t>
          </a:r>
          <a:endParaRPr lang="ru-RU" sz="1500" dirty="0">
            <a:latin typeface="Georgia" panose="02040502050405020303" pitchFamily="18" charset="0"/>
          </a:endParaRPr>
        </a:p>
      </dgm:t>
    </dgm:pt>
    <dgm:pt modelId="{17034B80-B8E6-4D16-9491-4C709F56133E}" type="parTrans" cxnId="{025AB842-21C8-4315-9F22-5E63B822577B}">
      <dgm:prSet/>
      <dgm:spPr/>
      <dgm:t>
        <a:bodyPr/>
        <a:lstStyle/>
        <a:p>
          <a:endParaRPr lang="ru-RU"/>
        </a:p>
      </dgm:t>
    </dgm:pt>
    <dgm:pt modelId="{986AC42A-2EEE-488E-8121-A83B146DA07E}" type="sibTrans" cxnId="{025AB842-21C8-4315-9F22-5E63B822577B}">
      <dgm:prSet/>
      <dgm:spPr/>
      <dgm:t>
        <a:bodyPr/>
        <a:lstStyle/>
        <a:p>
          <a:endParaRPr lang="ru-RU"/>
        </a:p>
      </dgm:t>
    </dgm:pt>
    <dgm:pt modelId="{B26D31CA-9EFA-4255-A69E-8923AEE758D1}">
      <dgm:prSet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Прохождение курсов по «Робототехнике» в 2018/2019 учебном году</a:t>
          </a:r>
          <a:endParaRPr lang="ru-RU" sz="1500" dirty="0">
            <a:latin typeface="Georgia" panose="02040502050405020303" pitchFamily="18" charset="0"/>
          </a:endParaRPr>
        </a:p>
      </dgm:t>
    </dgm:pt>
    <dgm:pt modelId="{F1A03600-B4D5-4D33-99FA-34295886A098}" type="parTrans" cxnId="{C0AE4EB9-34FA-4A3E-93B8-4A5EC9DC69ED}">
      <dgm:prSet/>
      <dgm:spPr/>
      <dgm:t>
        <a:bodyPr/>
        <a:lstStyle/>
        <a:p>
          <a:endParaRPr lang="ru-RU"/>
        </a:p>
      </dgm:t>
    </dgm:pt>
    <dgm:pt modelId="{E5E801B9-153C-4D21-A244-570562B5BCA9}" type="sibTrans" cxnId="{C0AE4EB9-34FA-4A3E-93B8-4A5EC9DC69ED}">
      <dgm:prSet/>
      <dgm:spPr/>
      <dgm:t>
        <a:bodyPr/>
        <a:lstStyle/>
        <a:p>
          <a:endParaRPr lang="ru-RU"/>
        </a:p>
      </dgm:t>
    </dgm:pt>
    <dgm:pt modelId="{7064B1A6-C167-4F16-8748-21A4B624F767}">
      <dgm:prSet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Разработка и проведение городских конкурсов «КЛИК.Р» и «Карандашное программирование»</a:t>
          </a:r>
          <a:endParaRPr lang="ru-RU" sz="1500" dirty="0">
            <a:latin typeface="Georgia" panose="02040502050405020303" pitchFamily="18" charset="0"/>
          </a:endParaRPr>
        </a:p>
      </dgm:t>
    </dgm:pt>
    <dgm:pt modelId="{2797A0A9-3439-4051-96E9-B4D3B40AFA0A}" type="parTrans" cxnId="{9DB91E36-F6A8-480D-A3F5-D9C5FD5ED2B0}">
      <dgm:prSet/>
      <dgm:spPr/>
      <dgm:t>
        <a:bodyPr/>
        <a:lstStyle/>
        <a:p>
          <a:endParaRPr lang="ru-RU"/>
        </a:p>
      </dgm:t>
    </dgm:pt>
    <dgm:pt modelId="{87F93319-BAE1-44DF-9022-B6FB8F6234CE}" type="sibTrans" cxnId="{9DB91E36-F6A8-480D-A3F5-D9C5FD5ED2B0}">
      <dgm:prSet/>
      <dgm:spPr/>
      <dgm:t>
        <a:bodyPr/>
        <a:lstStyle/>
        <a:p>
          <a:endParaRPr lang="ru-RU"/>
        </a:p>
      </dgm:t>
    </dgm:pt>
    <dgm:pt modelId="{9389F316-1F8A-4E44-B5D8-E0C727170354}">
      <dgm:prSet phldrT="[Текст]" custT="1"/>
      <dgm:spPr/>
      <dgm:t>
        <a:bodyPr/>
        <a:lstStyle/>
        <a:p>
          <a:r>
            <a:rPr lang="ru-RU" sz="1500" dirty="0" smtClean="0">
              <a:latin typeface="Georgia" panose="02040502050405020303" pitchFamily="18" charset="0"/>
            </a:rPr>
            <a:t>Группа «Мотивация»: </a:t>
          </a:r>
          <a:r>
            <a:rPr lang="ru-RU" sz="1500" dirty="0" err="1" smtClean="0">
              <a:latin typeface="Georgia" panose="02040502050405020303" pitchFamily="18" charset="0"/>
            </a:rPr>
            <a:t>Журина</a:t>
          </a:r>
          <a:r>
            <a:rPr lang="ru-RU" sz="1500" dirty="0" smtClean="0">
              <a:latin typeface="Georgia" panose="02040502050405020303" pitchFamily="18" charset="0"/>
            </a:rPr>
            <a:t> С.А., </a:t>
          </a:r>
          <a:r>
            <a:rPr lang="ru-RU" sz="1500" dirty="0" err="1" smtClean="0">
              <a:latin typeface="Georgia" panose="02040502050405020303" pitchFamily="18" charset="0"/>
            </a:rPr>
            <a:t>Краюшкина</a:t>
          </a:r>
          <a:r>
            <a:rPr lang="ru-RU" sz="1500" dirty="0" smtClean="0">
              <a:latin typeface="Georgia" panose="02040502050405020303" pitchFamily="18" charset="0"/>
            </a:rPr>
            <a:t> М.А., </a:t>
          </a:r>
          <a:r>
            <a:rPr lang="ru-RU" sz="1500" dirty="0" err="1" smtClean="0">
              <a:latin typeface="Georgia" panose="02040502050405020303" pitchFamily="18" charset="0"/>
            </a:rPr>
            <a:t>Мирохина</a:t>
          </a:r>
          <a:r>
            <a:rPr lang="ru-RU" sz="1500" dirty="0" smtClean="0">
              <a:latin typeface="Georgia" panose="02040502050405020303" pitchFamily="18" charset="0"/>
            </a:rPr>
            <a:t> О.И., </a:t>
          </a:r>
          <a:r>
            <a:rPr lang="ru-RU" sz="1500" dirty="0" err="1" smtClean="0">
              <a:latin typeface="Georgia" panose="02040502050405020303" pitchFamily="18" charset="0"/>
            </a:rPr>
            <a:t>Шарая</a:t>
          </a:r>
          <a:r>
            <a:rPr lang="ru-RU" sz="1500" dirty="0" smtClean="0">
              <a:latin typeface="Georgia" panose="02040502050405020303" pitchFamily="18" charset="0"/>
            </a:rPr>
            <a:t> Е.М., </a:t>
          </a:r>
          <a:r>
            <a:rPr lang="ru-RU" sz="1500" dirty="0" err="1" smtClean="0">
              <a:latin typeface="Georgia" panose="02040502050405020303" pitchFamily="18" charset="0"/>
            </a:rPr>
            <a:t>Ярмаркова</a:t>
          </a:r>
          <a:r>
            <a:rPr lang="ru-RU" sz="1500" dirty="0" smtClean="0">
              <a:latin typeface="Georgia" panose="02040502050405020303" pitchFamily="18" charset="0"/>
            </a:rPr>
            <a:t> М.Н., Гаврилова А.Ю., Федорова И.Н., Деева О.В., </a:t>
          </a:r>
          <a:r>
            <a:rPr lang="ru-RU" sz="1500" dirty="0" err="1" smtClean="0">
              <a:latin typeface="Georgia" panose="02040502050405020303" pitchFamily="18" charset="0"/>
            </a:rPr>
            <a:t>Тинькова</a:t>
          </a:r>
          <a:r>
            <a:rPr lang="ru-RU" sz="1500" dirty="0" smtClean="0">
              <a:latin typeface="Georgia" panose="02040502050405020303" pitchFamily="18" charset="0"/>
            </a:rPr>
            <a:t> Е.Н., </a:t>
          </a:r>
          <a:r>
            <a:rPr lang="ru-RU" sz="1500" dirty="0" err="1" smtClean="0">
              <a:latin typeface="Georgia" panose="02040502050405020303" pitchFamily="18" charset="0"/>
            </a:rPr>
            <a:t>Зазнобина</a:t>
          </a:r>
          <a:r>
            <a:rPr lang="ru-RU" sz="1500" dirty="0" smtClean="0">
              <a:latin typeface="Georgia" panose="02040502050405020303" pitchFamily="18" charset="0"/>
            </a:rPr>
            <a:t> Ю.Ю., Васильева А.В., </a:t>
          </a:r>
          <a:r>
            <a:rPr lang="ru-RU" sz="1500" dirty="0" err="1" smtClean="0">
              <a:latin typeface="Georgia" panose="02040502050405020303" pitchFamily="18" charset="0"/>
            </a:rPr>
            <a:t>Генералова</a:t>
          </a:r>
          <a:r>
            <a:rPr lang="ru-RU" sz="1500" dirty="0" smtClean="0">
              <a:latin typeface="Georgia" panose="02040502050405020303" pitchFamily="18" charset="0"/>
            </a:rPr>
            <a:t> Е.А., Егорова А.В., </a:t>
          </a:r>
          <a:r>
            <a:rPr lang="ru-RU" sz="1500" dirty="0" err="1" smtClean="0">
              <a:latin typeface="Georgia" panose="02040502050405020303" pitchFamily="18" charset="0"/>
            </a:rPr>
            <a:t>Сырятова</a:t>
          </a:r>
          <a:r>
            <a:rPr lang="ru-RU" sz="1500" dirty="0" smtClean="0">
              <a:latin typeface="Georgia" panose="02040502050405020303" pitchFamily="18" charset="0"/>
            </a:rPr>
            <a:t> Л.В., Панченко О.Е</a:t>
          </a:r>
          <a:r>
            <a:rPr lang="ru-RU" sz="1600" dirty="0" smtClean="0">
              <a:latin typeface="Georgia" panose="02040502050405020303" pitchFamily="18" charset="0"/>
            </a:rPr>
            <a:t>.</a:t>
          </a:r>
          <a:endParaRPr lang="ru-RU" sz="1600" dirty="0"/>
        </a:p>
      </dgm:t>
    </dgm:pt>
    <dgm:pt modelId="{4E442A9A-4677-43C3-88E1-660BFA26A9E2}" type="parTrans" cxnId="{7830B54F-A68C-4681-9841-BC2DCA59D173}">
      <dgm:prSet/>
      <dgm:spPr/>
      <dgm:t>
        <a:bodyPr/>
        <a:lstStyle/>
        <a:p>
          <a:endParaRPr lang="ru-RU"/>
        </a:p>
      </dgm:t>
    </dgm:pt>
    <dgm:pt modelId="{0D5FE653-284D-43FE-85BF-B460433836A1}" type="sibTrans" cxnId="{7830B54F-A68C-4681-9841-BC2DCA59D173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3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E4EB9-34FA-4A3E-93B8-4A5EC9DC69ED}" srcId="{C31557F5-5465-4FDF-B2BC-063B46400B3A}" destId="{B26D31CA-9EFA-4255-A69E-8923AEE758D1}" srcOrd="1" destOrd="0" parTransId="{F1A03600-B4D5-4D33-99FA-34295886A098}" sibTransId="{E5E801B9-153C-4D21-A244-570562B5BCA9}"/>
    <dgm:cxn modelId="{1AB9F532-D1EC-48B5-9431-EDC37A47A5B5}" type="presOf" srcId="{7064B1A6-C167-4F16-8748-21A4B624F767}" destId="{ECE96263-4A4F-49F3-B3DA-E271A53266DE}" srcOrd="0" destOrd="2" presId="urn:microsoft.com/office/officeart/2005/8/layout/vList2"/>
    <dgm:cxn modelId="{7058D06B-C6DD-46CD-87D1-883B93C90EE6}" type="presOf" srcId="{9389F316-1F8A-4E44-B5D8-E0C727170354}" destId="{436EB675-2558-41F6-A0A7-DA59EB3AFAE3}" srcOrd="0" destOrd="1" presId="urn:microsoft.com/office/officeart/2005/8/layout/vList2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66B7B06D-6FA0-470F-AC9A-CB9BB8378C03}" type="presOf" srcId="{B26D31CA-9EFA-4255-A69E-8923AEE758D1}" destId="{ECE96263-4A4F-49F3-B3DA-E271A53266DE}" srcOrd="0" destOrd="1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7830B54F-A68C-4681-9841-BC2DCA59D173}" srcId="{827A06C4-C1F3-4E33-8F3E-C70056660D0F}" destId="{9389F316-1F8A-4E44-B5D8-E0C727170354}" srcOrd="1" destOrd="0" parTransId="{4E442A9A-4677-43C3-88E1-660BFA26A9E2}" sibTransId="{0D5FE653-284D-43FE-85BF-B460433836A1}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F5476AEE-F569-40C4-8D29-D3885A8F48E0}" srcId="{402BB63D-E31D-4CD9-A01D-07C83D953D38}" destId="{C31557F5-5465-4FDF-B2BC-063B46400B3A}" srcOrd="2" destOrd="0" parTransId="{472F3ECB-2780-4042-B81C-BA968F248516}" sibTransId="{7FF13C34-6665-426E-B54B-3FA3021F22D8}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9DB91E36-F6A8-480D-A3F5-D9C5FD5ED2B0}" srcId="{C31557F5-5465-4FDF-B2BC-063B46400B3A}" destId="{7064B1A6-C167-4F16-8748-21A4B624F767}" srcOrd="2" destOrd="0" parTransId="{2797A0A9-3439-4051-96E9-B4D3B40AFA0A}" sibTransId="{87F93319-BAE1-44DF-9022-B6FB8F6234CE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D5937B1A-D978-4E2C-9875-88C0C265EE49}" type="presOf" srcId="{612BD383-EC2A-4D8E-810D-0F8913F25B2C}" destId="{ECE96263-4A4F-49F3-B3DA-E271A53266DE}" srcOrd="0" destOrd="0" presId="urn:microsoft.com/office/officeart/2005/8/layout/vList2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025AB842-21C8-4315-9F22-5E63B822577B}" srcId="{C31557F5-5465-4FDF-B2BC-063B46400B3A}" destId="{612BD383-EC2A-4D8E-810D-0F8913F25B2C}" srcOrd="0" destOrd="0" parTransId="{17034B80-B8E6-4D16-9491-4C709F56133E}" sibTransId="{986AC42A-2EEE-488E-8121-A83B146DA07E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5DFBD446-565A-46E5-8E52-298584405C62}" type="presParOf" srcId="{74E96960-08ED-4956-9F24-6CB463F27D12}" destId="{2D0E217B-BC9A-437D-A84C-50603C84CB6F}" srcOrd="4" destOrd="0" presId="urn:microsoft.com/office/officeart/2005/8/layout/vList2"/>
    <dgm:cxn modelId="{0AA6A315-2EE7-4ADA-A3EC-0C5FC65AD832}" type="presParOf" srcId="{74E96960-08ED-4956-9F24-6CB463F27D12}" destId="{ECE96263-4A4F-49F3-B3DA-E271A53266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Ноябрь</a:t>
          </a:r>
          <a:endParaRPr lang="ru-RU" sz="16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Интеллектуальной игра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«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Математический калейдоскоп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» для учащихся 5-х классов школ Железнодорожного района г. Рязани (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Буйнажева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Т.Н., педагоги школы № 39) </a:t>
          </a:r>
          <a:endParaRPr lang="ru-RU" sz="1400" dirty="0">
            <a:latin typeface="Georgia" panose="02040502050405020303" pitchFamily="18" charset="0"/>
          </a:endParaRPr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Декабрь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i="1" dirty="0" smtClean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rPr>
            <a:t>Математическая игра </a:t>
          </a:r>
          <a:r>
            <a:rPr lang="ru-RU" sz="1400" i="1" dirty="0" smtClean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rPr>
            <a:t>«Семь раз отмерь, один раз отрежь» (</a:t>
          </a:r>
          <a:r>
            <a:rPr lang="ru-RU" sz="1400" i="1" dirty="0" err="1" smtClean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rPr>
            <a:t>Буйнажева</a:t>
          </a:r>
          <a:r>
            <a:rPr lang="ru-RU" sz="1400" i="1" dirty="0" smtClean="0">
              <a:solidFill>
                <a:srgbClr val="FFC000"/>
              </a:solidFill>
              <a:latin typeface="Georgia" panose="02040502050405020303" pitchFamily="18" charset="0"/>
              <a:ea typeface="Times New Roman" panose="02020603050405020304" pitchFamily="18" charset="0"/>
            </a:rPr>
            <a:t> Т.Н., педагоги школы № 39) </a:t>
          </a:r>
          <a:endParaRPr lang="ru-RU" sz="1400" i="1" dirty="0">
            <a:solidFill>
              <a:srgbClr val="FFC000"/>
            </a:solidFill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Январь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612BD383-EC2A-4D8E-810D-0F8913F25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x-none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Открытый  математический турнир-игра </a:t>
          </a:r>
          <a:r>
            <a:rPr lang="x-none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«</a:t>
          </a:r>
          <a:r>
            <a:rPr lang="x-none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Что? Где? Когда?»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 </a:t>
          </a:r>
          <a:r>
            <a:rPr lang="x-none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«Золотая подкова»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(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Буйнажева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Т.Н.,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Стенищина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Е.Н., педагоги школы № 73)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17034B80-B8E6-4D16-9491-4C709F56133E}" type="parTrans" cxnId="{025AB842-21C8-4315-9F22-5E63B822577B}">
      <dgm:prSet/>
      <dgm:spPr/>
      <dgm:t>
        <a:bodyPr/>
        <a:lstStyle/>
        <a:p>
          <a:endParaRPr lang="ru-RU"/>
        </a:p>
      </dgm:t>
    </dgm:pt>
    <dgm:pt modelId="{986AC42A-2EEE-488E-8121-A83B146DA07E}" type="sibTrans" cxnId="{025AB842-21C8-4315-9F22-5E63B822577B}">
      <dgm:prSet/>
      <dgm:spPr/>
      <dgm:t>
        <a:bodyPr/>
        <a:lstStyle/>
        <a:p>
          <a:endParaRPr lang="ru-RU"/>
        </a:p>
      </dgm:t>
    </dgm:pt>
    <dgm:pt modelId="{F4BBC595-9BC1-4B27-AF66-0428EBE527A3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Апрель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AE41963D-A893-4B0A-844C-226FD7908596}" type="parTrans" cxnId="{2E5BF1D6-E02C-42BA-8D0A-DDD484BE6187}">
      <dgm:prSet/>
      <dgm:spPr/>
      <dgm:t>
        <a:bodyPr/>
        <a:lstStyle/>
        <a:p>
          <a:endParaRPr lang="ru-RU"/>
        </a:p>
      </dgm:t>
    </dgm:pt>
    <dgm:pt modelId="{8611726C-5687-4777-8B1A-A3F962EC277B}" type="sibTrans" cxnId="{2E5BF1D6-E02C-42BA-8D0A-DDD484BE6187}">
      <dgm:prSet/>
      <dgm:spPr/>
      <dgm:t>
        <a:bodyPr/>
        <a:lstStyle/>
        <a:p>
          <a:endParaRPr lang="ru-RU"/>
        </a:p>
      </dgm:t>
    </dgm:pt>
    <dgm:pt modelId="{F30F651E-8D1A-4C4E-A36F-FE39A45378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Городской конкурс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«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Математический турнир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» (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Стенищина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Е.Н. педагоги школ №№ 1, 3, 69, 72)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4A16B4DB-27A2-4E22-B169-8FD54351BD12}" type="parTrans" cxnId="{078F89E8-5526-4165-9845-805D8949F0E2}">
      <dgm:prSet/>
      <dgm:spPr/>
      <dgm:t>
        <a:bodyPr/>
        <a:lstStyle/>
        <a:p>
          <a:endParaRPr lang="ru-RU"/>
        </a:p>
      </dgm:t>
    </dgm:pt>
    <dgm:pt modelId="{FE024D8F-7E61-42CC-90C3-6277F63F2011}" type="sibTrans" cxnId="{078F89E8-5526-4165-9845-805D8949F0E2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4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75A36-CEE3-4540-98D9-99D55CF6934A}" type="pres">
      <dgm:prSet presAssocID="{F4BBC595-9BC1-4B27-AF66-0428EBE527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3301-305D-450B-BA41-C81441C5063D}" type="pres">
      <dgm:prSet presAssocID="{F4BBC595-9BC1-4B27-AF66-0428EBE527A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F89E8-5526-4165-9845-805D8949F0E2}" srcId="{F4BBC595-9BC1-4B27-AF66-0428EBE527A3}" destId="{F30F651E-8D1A-4C4E-A36F-FE39A453782A}" srcOrd="0" destOrd="0" parTransId="{4A16B4DB-27A2-4E22-B169-8FD54351BD12}" sibTransId="{FE024D8F-7E61-42CC-90C3-6277F63F2011}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75BD3D1C-1EA1-459B-919D-77DF6223A709}" type="presOf" srcId="{F30F651E-8D1A-4C4E-A36F-FE39A453782A}" destId="{3BE63301-305D-450B-BA41-C81441C5063D}" srcOrd="0" destOrd="0" presId="urn:microsoft.com/office/officeart/2005/8/layout/vList2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F5476AEE-F569-40C4-8D29-D3885A8F48E0}" srcId="{402BB63D-E31D-4CD9-A01D-07C83D953D38}" destId="{C31557F5-5465-4FDF-B2BC-063B46400B3A}" srcOrd="2" destOrd="0" parTransId="{472F3ECB-2780-4042-B81C-BA968F248516}" sibTransId="{7FF13C34-6665-426E-B54B-3FA3021F22D8}"/>
    <dgm:cxn modelId="{2E5BF1D6-E02C-42BA-8D0A-DDD484BE6187}" srcId="{402BB63D-E31D-4CD9-A01D-07C83D953D38}" destId="{F4BBC595-9BC1-4B27-AF66-0428EBE527A3}" srcOrd="3" destOrd="0" parTransId="{AE41963D-A893-4B0A-844C-226FD7908596}" sibTransId="{8611726C-5687-4777-8B1A-A3F962EC277B}"/>
    <dgm:cxn modelId="{DCA382EC-D262-4F3B-B574-A6DDDEFA6537}" type="presOf" srcId="{F4BBC595-9BC1-4B27-AF66-0428EBE527A3}" destId="{B7A75A36-CEE3-4540-98D9-99D55CF6934A}" srcOrd="0" destOrd="0" presId="urn:microsoft.com/office/officeart/2005/8/layout/vList2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D5937B1A-D978-4E2C-9875-88C0C265EE49}" type="presOf" srcId="{612BD383-EC2A-4D8E-810D-0F8913F25B2C}" destId="{ECE96263-4A4F-49F3-B3DA-E271A53266DE}" srcOrd="0" destOrd="0" presId="urn:microsoft.com/office/officeart/2005/8/layout/vList2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025AB842-21C8-4315-9F22-5E63B822577B}" srcId="{C31557F5-5465-4FDF-B2BC-063B46400B3A}" destId="{612BD383-EC2A-4D8E-810D-0F8913F25B2C}" srcOrd="0" destOrd="0" parTransId="{17034B80-B8E6-4D16-9491-4C709F56133E}" sibTransId="{986AC42A-2EEE-488E-8121-A83B146DA07E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5DFBD446-565A-46E5-8E52-298584405C62}" type="presParOf" srcId="{74E96960-08ED-4956-9F24-6CB463F27D12}" destId="{2D0E217B-BC9A-437D-A84C-50603C84CB6F}" srcOrd="4" destOrd="0" presId="urn:microsoft.com/office/officeart/2005/8/layout/vList2"/>
    <dgm:cxn modelId="{0AA6A315-2EE7-4ADA-A3EC-0C5FC65AD832}" type="presParOf" srcId="{74E96960-08ED-4956-9F24-6CB463F27D12}" destId="{ECE96263-4A4F-49F3-B3DA-E271A53266DE}" srcOrd="5" destOrd="0" presId="urn:microsoft.com/office/officeart/2005/8/layout/vList2"/>
    <dgm:cxn modelId="{44A5C6C5-04BD-47E1-9D43-20E0398595E2}" type="presParOf" srcId="{74E96960-08ED-4956-9F24-6CB463F27D12}" destId="{B7A75A36-CEE3-4540-98D9-99D55CF6934A}" srcOrd="6" destOrd="0" presId="urn:microsoft.com/office/officeart/2005/8/layout/vList2"/>
    <dgm:cxn modelId="{9284A8BD-F18E-4C6C-A4F2-2BF41D490FAC}" type="presParOf" srcId="{74E96960-08ED-4956-9F24-6CB463F27D12}" destId="{3BE63301-305D-450B-BA41-C81441C5063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Ноябрь</a:t>
          </a:r>
          <a:endParaRPr lang="ru-RU" sz="16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Конкурс по программированию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</a:t>
          </a: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«КЛИК.Р»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для школьников 5-7 классов города Рязани (отв. Антипова О.В.,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Стенищина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Е.Н., педагоги лаборатории ГМО учителей информатики)</a:t>
          </a:r>
          <a:endParaRPr lang="ru-RU" sz="1400" dirty="0">
            <a:latin typeface="Georgia" panose="02040502050405020303" pitchFamily="18" charset="0"/>
          </a:endParaRPr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Декабрь 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(Мероприятия, посвященные 70-летию со Дня Рождения информатики в России)</a:t>
          </a:r>
          <a:endParaRPr lang="ru-RU" sz="1400" b="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Конкурс для школьников 1-11 классов </a:t>
          </a:r>
          <a:r>
            <a:rPr lang="ru-RU" sz="1400" b="1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Поздравление в стихах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«С днем рождения информатика»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Февраль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612BD383-EC2A-4D8E-810D-0F8913F25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Образовательный проект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«Карандашное программирование» для школьников 1-7 классов города Рязани (отв. Антипова О.В.)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17034B80-B8E6-4D16-9491-4C709F56133E}" type="parTrans" cxnId="{025AB842-21C8-4315-9F22-5E63B822577B}">
      <dgm:prSet/>
      <dgm:spPr/>
      <dgm:t>
        <a:bodyPr/>
        <a:lstStyle/>
        <a:p>
          <a:endParaRPr lang="ru-RU"/>
        </a:p>
      </dgm:t>
    </dgm:pt>
    <dgm:pt modelId="{986AC42A-2EEE-488E-8121-A83B146DA07E}" type="sibTrans" cxnId="{025AB842-21C8-4315-9F22-5E63B822577B}">
      <dgm:prSet/>
      <dgm:spPr/>
      <dgm:t>
        <a:bodyPr/>
        <a:lstStyle/>
        <a:p>
          <a:endParaRPr lang="ru-RU"/>
        </a:p>
      </dgm:t>
    </dgm:pt>
    <dgm:pt modelId="{615E7FDA-9190-4DBE-9760-B6FE08451F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Конкурс рисунков и видеороликов </a:t>
          </a:r>
          <a:r>
            <a:rPr lang="en-US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PC</a:t>
          </a: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-</a:t>
          </a:r>
          <a:r>
            <a:rPr lang="en-US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ART</a:t>
          </a: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«Информатика. Перезагрузка»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95E0258A-A812-4C0F-A5FC-CA319F20771F}" type="parTrans" cxnId="{F16EF5F7-3C24-4129-90F1-CF9845B69A57}">
      <dgm:prSet/>
      <dgm:spPr/>
      <dgm:t>
        <a:bodyPr/>
        <a:lstStyle/>
        <a:p>
          <a:endParaRPr lang="ru-RU"/>
        </a:p>
      </dgm:t>
    </dgm:pt>
    <dgm:pt modelId="{38A102C5-6413-42AA-AFBB-4E33C7CC77C4}" type="sibTrans" cxnId="{F16EF5F7-3C24-4129-90F1-CF9845B69A57}">
      <dgm:prSet/>
      <dgm:spPr/>
      <dgm:t>
        <a:bodyPr/>
        <a:lstStyle/>
        <a:p>
          <a:endParaRPr lang="ru-RU"/>
        </a:p>
      </dgm:t>
    </dgm:pt>
    <dgm:pt modelId="{45A89B3E-FE7D-4FFB-B8AB-C394F19B76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Дистанционный </a:t>
          </a:r>
          <a:r>
            <a:rPr lang="ru-RU" sz="1400" b="1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квест</a:t>
          </a: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 для учащихся 7–11 классов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«Вперед к </a:t>
          </a:r>
          <a:r>
            <a:rPr lang="en-US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IT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-технологиям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EC95DFC7-8D17-432A-B6E9-A1A23F7C154A}" type="parTrans" cxnId="{655A2A7C-08F5-476D-A676-79C79AAEE927}">
      <dgm:prSet/>
      <dgm:spPr/>
      <dgm:t>
        <a:bodyPr/>
        <a:lstStyle/>
        <a:p>
          <a:endParaRPr lang="ru-RU"/>
        </a:p>
      </dgm:t>
    </dgm:pt>
    <dgm:pt modelId="{99A74ECC-53DB-4548-837A-A9C0F9AC87B5}" type="sibTrans" cxnId="{655A2A7C-08F5-476D-A676-79C79AAEE927}">
      <dgm:prSet/>
      <dgm:spPr/>
      <dgm:t>
        <a:bodyPr/>
        <a:lstStyle/>
        <a:p>
          <a:endParaRPr lang="ru-RU"/>
        </a:p>
      </dgm:t>
    </dgm:pt>
    <dgm:pt modelId="{364B314B-C493-43FC-9163-ED4C783311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Интеллектуальный турнир для учащихся  7-9 классов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«Бит – квартет»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DBEBED81-28DA-4486-8263-718EDD66F8FF}" type="parTrans" cxnId="{8879AA39-A873-4296-BC45-23FE5AAB751F}">
      <dgm:prSet/>
      <dgm:spPr/>
      <dgm:t>
        <a:bodyPr/>
        <a:lstStyle/>
        <a:p>
          <a:endParaRPr lang="ru-RU"/>
        </a:p>
      </dgm:t>
    </dgm:pt>
    <dgm:pt modelId="{32791535-466B-4F68-9238-45646F4E3650}" type="sibTrans" cxnId="{8879AA39-A873-4296-BC45-23FE5AAB751F}">
      <dgm:prSet/>
      <dgm:spPr/>
      <dgm:t>
        <a:bodyPr/>
        <a:lstStyle/>
        <a:p>
          <a:endParaRPr lang="ru-RU"/>
        </a:p>
      </dgm:t>
    </dgm:pt>
    <dgm:pt modelId="{E064C8C6-17AE-470E-8181-2CC73C21FE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Информационный КВН для учащихся 5-7 классов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(отв. Антипова О.В.)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00AF86FA-4890-4D07-8C9C-8642E5A9347C}" type="parTrans" cxnId="{A22A99AE-BA04-4014-BE4C-16C5DA6CD98F}">
      <dgm:prSet/>
      <dgm:spPr/>
      <dgm:t>
        <a:bodyPr/>
        <a:lstStyle/>
        <a:p>
          <a:endParaRPr lang="ru-RU"/>
        </a:p>
      </dgm:t>
    </dgm:pt>
    <dgm:pt modelId="{CBAB59FD-3083-4BF9-8726-757DBD62B95F}" type="sibTrans" cxnId="{A22A99AE-BA04-4014-BE4C-16C5DA6CD98F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3" custScaleY="70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3" custScaleY="80983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2" presStyleCnt="3" custScaleY="75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79AA39-A873-4296-BC45-23FE5AAB751F}" srcId="{827A06C4-C1F3-4E33-8F3E-C70056660D0F}" destId="{364B314B-C493-43FC-9163-ED4C783311B4}" srcOrd="3" destOrd="0" parTransId="{DBEBED81-28DA-4486-8263-718EDD66F8FF}" sibTransId="{32791535-466B-4F68-9238-45646F4E3650}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4857D41B-DD51-4C4B-AE3E-924661B10E4D}" type="presOf" srcId="{45A89B3E-FE7D-4FFB-B8AB-C394F19B7675}" destId="{436EB675-2558-41F6-A0A7-DA59EB3AFAE3}" srcOrd="0" destOrd="2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655A2A7C-08F5-476D-A676-79C79AAEE927}" srcId="{827A06C4-C1F3-4E33-8F3E-C70056660D0F}" destId="{45A89B3E-FE7D-4FFB-B8AB-C394F19B7675}" srcOrd="2" destOrd="0" parTransId="{EC95DFC7-8D17-432A-B6E9-A1A23F7C154A}" sibTransId="{99A74ECC-53DB-4548-837A-A9C0F9AC87B5}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006D0720-D772-4C7C-8E9C-763820D7E320}" type="presOf" srcId="{E064C8C6-17AE-470E-8181-2CC73C21FEE6}" destId="{436EB675-2558-41F6-A0A7-DA59EB3AFAE3}" srcOrd="0" destOrd="4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F5476AEE-F569-40C4-8D29-D3885A8F48E0}" srcId="{402BB63D-E31D-4CD9-A01D-07C83D953D38}" destId="{C31557F5-5465-4FDF-B2BC-063B46400B3A}" srcOrd="2" destOrd="0" parTransId="{472F3ECB-2780-4042-B81C-BA968F248516}" sibTransId="{7FF13C34-6665-426E-B54B-3FA3021F22D8}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379F29D9-9EB7-4D9F-BBB9-4F37622B84D8}" type="presOf" srcId="{615E7FDA-9190-4DBE-9760-B6FE08451FAC}" destId="{436EB675-2558-41F6-A0A7-DA59EB3AFAE3}" srcOrd="0" destOrd="1" presId="urn:microsoft.com/office/officeart/2005/8/layout/vList2"/>
    <dgm:cxn modelId="{A22A99AE-BA04-4014-BE4C-16C5DA6CD98F}" srcId="{827A06C4-C1F3-4E33-8F3E-C70056660D0F}" destId="{E064C8C6-17AE-470E-8181-2CC73C21FEE6}" srcOrd="4" destOrd="0" parTransId="{00AF86FA-4890-4D07-8C9C-8642E5A9347C}" sibTransId="{CBAB59FD-3083-4BF9-8726-757DBD62B95F}"/>
    <dgm:cxn modelId="{B66FBF5C-3829-462B-BD18-77E49F390985}" type="presOf" srcId="{364B314B-C493-43FC-9163-ED4C783311B4}" destId="{436EB675-2558-41F6-A0A7-DA59EB3AFAE3}" srcOrd="0" destOrd="3" presId="urn:microsoft.com/office/officeart/2005/8/layout/vList2"/>
    <dgm:cxn modelId="{F16EF5F7-3C24-4129-90F1-CF9845B69A57}" srcId="{827A06C4-C1F3-4E33-8F3E-C70056660D0F}" destId="{615E7FDA-9190-4DBE-9760-B6FE08451FAC}" srcOrd="1" destOrd="0" parTransId="{95E0258A-A812-4C0F-A5FC-CA319F20771F}" sibTransId="{38A102C5-6413-42AA-AFBB-4E33C7CC77C4}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D5937B1A-D978-4E2C-9875-88C0C265EE49}" type="presOf" srcId="{612BD383-EC2A-4D8E-810D-0F8913F25B2C}" destId="{ECE96263-4A4F-49F3-B3DA-E271A53266DE}" srcOrd="0" destOrd="0" presId="urn:microsoft.com/office/officeart/2005/8/layout/vList2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025AB842-21C8-4315-9F22-5E63B822577B}" srcId="{C31557F5-5465-4FDF-B2BC-063B46400B3A}" destId="{612BD383-EC2A-4D8E-810D-0F8913F25B2C}" srcOrd="0" destOrd="0" parTransId="{17034B80-B8E6-4D16-9491-4C709F56133E}" sibTransId="{986AC42A-2EEE-488E-8121-A83B146DA07E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5DFBD446-565A-46E5-8E52-298584405C62}" type="presParOf" srcId="{74E96960-08ED-4956-9F24-6CB463F27D12}" destId="{2D0E217B-BC9A-437D-A84C-50603C84CB6F}" srcOrd="4" destOrd="0" presId="urn:microsoft.com/office/officeart/2005/8/layout/vList2"/>
    <dgm:cxn modelId="{0AA6A315-2EE7-4ADA-A3EC-0C5FC65AD832}" type="presParOf" srcId="{74E96960-08ED-4956-9F24-6CB463F27D12}" destId="{ECE96263-4A4F-49F3-B3DA-E271A53266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Декабрь 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(Мероприятия, посвященные 70-летию со Дня Рождения информатики в России)</a:t>
          </a:r>
          <a:endParaRPr lang="ru-RU" sz="1400" b="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Методическая олимпиада для учителя информатики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«Современный учитель новой ИНФОРМАТИКИ. Перезагрузка»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(отв. Антипова О.В.,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Е.В.)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C31557F5-5465-4FDF-B2BC-063B46400B3A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Январь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472F3ECB-2780-4042-B81C-BA968F248516}" type="parTrans" cxnId="{F5476AEE-F569-40C4-8D29-D3885A8F48E0}">
      <dgm:prSet/>
      <dgm:spPr/>
      <dgm:t>
        <a:bodyPr/>
        <a:lstStyle/>
        <a:p>
          <a:endParaRPr lang="ru-RU"/>
        </a:p>
      </dgm:t>
    </dgm:pt>
    <dgm:pt modelId="{7FF13C34-6665-426E-B54B-3FA3021F22D8}" type="sibTrans" cxnId="{F5476AEE-F569-40C4-8D29-D3885A8F48E0}">
      <dgm:prSet/>
      <dgm:spPr/>
      <dgm:t>
        <a:bodyPr/>
        <a:lstStyle/>
        <a:p>
          <a:endParaRPr lang="ru-RU"/>
        </a:p>
      </dgm:t>
    </dgm:pt>
    <dgm:pt modelId="{CDD2E0F6-418D-4E3F-8A90-9277A63774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Методический ринг для учителей информатики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«Уроки информатики: вчера, сегодня, навсегда»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(отв. Антипова О.В.,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63760A6A-5A61-4D72-A02B-AD7030EC69F9}" type="parTrans" cxnId="{705A0B15-7C1D-439A-8B77-E3245CD40D94}">
      <dgm:prSet/>
      <dgm:spPr/>
      <dgm:t>
        <a:bodyPr/>
        <a:lstStyle/>
        <a:p>
          <a:endParaRPr lang="ru-RU"/>
        </a:p>
      </dgm:t>
    </dgm:pt>
    <dgm:pt modelId="{E38BB43D-4A4F-4166-AA54-BBB757DFE26F}" type="sibTrans" cxnId="{705A0B15-7C1D-439A-8B77-E3245CD40D94}">
      <dgm:prSet/>
      <dgm:spPr/>
      <dgm:t>
        <a:bodyPr/>
        <a:lstStyle/>
        <a:p>
          <a:endParaRPr lang="ru-RU"/>
        </a:p>
      </dgm:t>
    </dgm:pt>
    <dgm:pt modelId="{537C9178-5994-404C-87F6-CCDE2F2C01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Методический интенсив для педагогов города Рязани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«Современные интерактивные сервисы в помощь творческому педагогу»,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обмен идеями, практическим опытом учителей информатики по применению технологии Веб 2.0 на уроке и внеурочной деятельности педагога (отв.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Е.В., Антипова О.В.)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EBD54D0A-2E2F-4F20-B8E5-8C7D9F130392}" type="parTrans" cxnId="{0A07583B-C3C4-4E7F-AAA5-2701B55E1F3C}">
      <dgm:prSet/>
      <dgm:spPr/>
      <dgm:t>
        <a:bodyPr/>
        <a:lstStyle/>
        <a:p>
          <a:endParaRPr lang="ru-RU"/>
        </a:p>
      </dgm:t>
    </dgm:pt>
    <dgm:pt modelId="{24DA0DD0-36F0-4ABE-A4A3-AA4A8E12799C}" type="sibTrans" cxnId="{0A07583B-C3C4-4E7F-AAA5-2701B55E1F3C}">
      <dgm:prSet/>
      <dgm:spPr/>
      <dgm:t>
        <a:bodyPr/>
        <a:lstStyle/>
        <a:p>
          <a:endParaRPr lang="ru-RU"/>
        </a:p>
      </dgm:t>
    </dgm:pt>
    <dgm:pt modelId="{95847899-75A6-4145-BF67-8334363FEC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Онлайн курс для учителей предметников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«Вперед к </a:t>
          </a:r>
          <a:r>
            <a:rPr lang="en-US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IT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-технологиям»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(отв.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Е.В., Антипова О.В.)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38C924E8-4F2D-4AAA-882B-11ABEABBA498}" type="parTrans" cxnId="{592CA48C-64D8-4F02-99C1-9F15098D60A2}">
      <dgm:prSet/>
      <dgm:spPr/>
      <dgm:t>
        <a:bodyPr/>
        <a:lstStyle/>
        <a:p>
          <a:endParaRPr lang="ru-RU"/>
        </a:p>
      </dgm:t>
    </dgm:pt>
    <dgm:pt modelId="{200D1694-355D-4162-8398-0A899CFC9E0E}" type="sibTrans" cxnId="{592CA48C-64D8-4F02-99C1-9F15098D60A2}">
      <dgm:prSet/>
      <dgm:spPr/>
      <dgm:t>
        <a:bodyPr/>
        <a:lstStyle/>
        <a:p>
          <a:endParaRPr lang="ru-RU"/>
        </a:p>
      </dgm:t>
    </dgm:pt>
    <dgm:pt modelId="{09157DE8-8835-4F6D-B01D-5651BF79E226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Март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E3899A40-07E7-48F1-B7C6-5BFAEF1D64AD}" type="parTrans" cxnId="{DC9DEB50-F06E-4BA4-8067-9380BE811969}">
      <dgm:prSet/>
      <dgm:spPr/>
      <dgm:t>
        <a:bodyPr/>
        <a:lstStyle/>
        <a:p>
          <a:endParaRPr lang="ru-RU"/>
        </a:p>
      </dgm:t>
    </dgm:pt>
    <dgm:pt modelId="{87A850C3-9FC1-4C77-81ED-22D8968E18AE}" type="sibTrans" cxnId="{DC9DEB50-F06E-4BA4-8067-9380BE811969}">
      <dgm:prSet/>
      <dgm:spPr/>
      <dgm:t>
        <a:bodyPr/>
        <a:lstStyle/>
        <a:p>
          <a:endParaRPr lang="ru-RU"/>
        </a:p>
      </dgm:t>
    </dgm:pt>
    <dgm:pt modelId="{35883998-94D7-4A91-9BF0-F8AF9AF671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Методический диктант для учителей информатики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«Современные технологии в области обучения программированию»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35054CC8-8529-4A44-9A3C-D5E204BBB2B9}" type="parTrans" cxnId="{B82EDD0D-333F-4030-A659-32E6522823FD}">
      <dgm:prSet/>
      <dgm:spPr/>
      <dgm:t>
        <a:bodyPr/>
        <a:lstStyle/>
        <a:p>
          <a:endParaRPr lang="ru-RU"/>
        </a:p>
      </dgm:t>
    </dgm:pt>
    <dgm:pt modelId="{515A6D5A-02A6-4C44-B91C-00794DB34CB2}" type="sibTrans" cxnId="{B82EDD0D-333F-4030-A659-32E6522823FD}">
      <dgm:prSet/>
      <dgm:spPr/>
      <dgm:t>
        <a:bodyPr/>
        <a:lstStyle/>
        <a:p>
          <a:endParaRPr lang="ru-RU"/>
        </a:p>
      </dgm:t>
    </dgm:pt>
    <dgm:pt modelId="{63253FC2-D374-4DC2-BAA7-D58CD4716F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Конкурс для учителей информатики 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«Лучший ЭОР на языке программирования»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(отв. Антипова О.В.)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2DC9A079-0780-4A68-A4D3-662C173B6CF0}" type="parTrans" cxnId="{A1FD91F4-84B8-4F5F-8492-ACD8D57C52BE}">
      <dgm:prSet/>
      <dgm:spPr/>
      <dgm:t>
        <a:bodyPr/>
        <a:lstStyle/>
        <a:p>
          <a:endParaRPr lang="ru-RU"/>
        </a:p>
      </dgm:t>
    </dgm:pt>
    <dgm:pt modelId="{EED0821A-6872-461B-B3BF-52F67425D5A9}" type="sibTrans" cxnId="{A1FD91F4-84B8-4F5F-8492-ACD8D57C52BE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0" presStyleCnt="3" custScaleY="80983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E217B-BC9A-437D-A84C-50603C84CB6F}" type="pres">
      <dgm:prSet presAssocID="{C31557F5-5465-4FDF-B2BC-063B46400B3A}" presName="parentText" presStyleLbl="node1" presStyleIdx="1" presStyleCnt="3" custScaleY="75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6263-4A4F-49F3-B3DA-E271A53266DE}" type="pres">
      <dgm:prSet presAssocID="{C31557F5-5465-4FDF-B2BC-063B46400B3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DE7ED-A496-401B-A8D3-18DE991EC0B8}" type="pres">
      <dgm:prSet presAssocID="{09157DE8-8835-4F6D-B01D-5651BF79E226}" presName="parentText" presStyleLbl="node1" presStyleIdx="2" presStyleCnt="3" custScaleY="82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E3973-854E-46AA-96E4-F14CA77B8448}" type="pres">
      <dgm:prSet presAssocID="{09157DE8-8835-4F6D-B01D-5651BF79E226}" presName="childText" presStyleLbl="revTx" presStyleIdx="2" presStyleCnt="3" custScaleY="13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76AEE-F569-40C4-8D29-D3885A8F48E0}" srcId="{402BB63D-E31D-4CD9-A01D-07C83D953D38}" destId="{C31557F5-5465-4FDF-B2BC-063B46400B3A}" srcOrd="1" destOrd="0" parTransId="{472F3ECB-2780-4042-B81C-BA968F248516}" sibTransId="{7FF13C34-6665-426E-B54B-3FA3021F22D8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DC9DEB50-F06E-4BA4-8067-9380BE811969}" srcId="{402BB63D-E31D-4CD9-A01D-07C83D953D38}" destId="{09157DE8-8835-4F6D-B01D-5651BF79E226}" srcOrd="2" destOrd="0" parTransId="{E3899A40-07E7-48F1-B7C6-5BFAEF1D64AD}" sibTransId="{87A850C3-9FC1-4C77-81ED-22D8968E18AE}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A1FD91F4-84B8-4F5F-8492-ACD8D57C52BE}" srcId="{09157DE8-8835-4F6D-B01D-5651BF79E226}" destId="{63253FC2-D374-4DC2-BAA7-D58CD4716F05}" srcOrd="1" destOrd="0" parTransId="{2DC9A079-0780-4A68-A4D3-662C173B6CF0}" sibTransId="{EED0821A-6872-461B-B3BF-52F67425D5A9}"/>
    <dgm:cxn modelId="{219CE4C0-7C7D-4A39-A0C3-A214F18B42BF}" type="presOf" srcId="{09157DE8-8835-4F6D-B01D-5651BF79E226}" destId="{AB4DE7ED-A496-401B-A8D3-18DE991EC0B8}" srcOrd="0" destOrd="0" presId="urn:microsoft.com/office/officeart/2005/8/layout/vList2"/>
    <dgm:cxn modelId="{705A0B15-7C1D-439A-8B77-E3245CD40D94}" srcId="{827A06C4-C1F3-4E33-8F3E-C70056660D0F}" destId="{CDD2E0F6-418D-4E3F-8A90-9277A6377478}" srcOrd="1" destOrd="0" parTransId="{63760A6A-5A61-4D72-A02B-AD7030EC69F9}" sibTransId="{E38BB43D-4A4F-4166-AA54-BBB757DFE26F}"/>
    <dgm:cxn modelId="{5A2A1CD4-1469-4CBD-ABDE-E2CA55BD0979}" type="presOf" srcId="{95847899-75A6-4145-BF67-8334363FECDA}" destId="{ECE96263-4A4F-49F3-B3DA-E271A53266DE}" srcOrd="0" destOrd="1" presId="urn:microsoft.com/office/officeart/2005/8/layout/vList2"/>
    <dgm:cxn modelId="{0A07583B-C3C4-4E7F-AAA5-2701B55E1F3C}" srcId="{C31557F5-5465-4FDF-B2BC-063B46400B3A}" destId="{537C9178-5994-404C-87F6-CCDE2F2C0143}" srcOrd="0" destOrd="0" parTransId="{EBD54D0A-2E2F-4F20-B8E5-8C7D9F130392}" sibTransId="{24DA0DD0-36F0-4ABE-A4A3-AA4A8E12799C}"/>
    <dgm:cxn modelId="{2D71F78F-63CE-401F-9462-34D85CDDA53D}" type="presOf" srcId="{35883998-94D7-4A91-9BF0-F8AF9AF6719E}" destId="{7C5E3973-854E-46AA-96E4-F14CA77B8448}" srcOrd="0" destOrd="0" presId="urn:microsoft.com/office/officeart/2005/8/layout/vList2"/>
    <dgm:cxn modelId="{592CA48C-64D8-4F02-99C1-9F15098D60A2}" srcId="{C31557F5-5465-4FDF-B2BC-063B46400B3A}" destId="{95847899-75A6-4145-BF67-8334363FECDA}" srcOrd="1" destOrd="0" parTransId="{38C924E8-4F2D-4AAA-882B-11ABEABBA498}" sibTransId="{200D1694-355D-4162-8398-0A899CFC9E0E}"/>
    <dgm:cxn modelId="{16CB761E-7DC7-4D0E-B6F0-FEF263016F2D}" type="presOf" srcId="{537C9178-5994-404C-87F6-CCDE2F2C0143}" destId="{ECE96263-4A4F-49F3-B3DA-E271A53266DE}" srcOrd="0" destOrd="0" presId="urn:microsoft.com/office/officeart/2005/8/layout/vList2"/>
    <dgm:cxn modelId="{B82EDD0D-333F-4030-A659-32E6522823FD}" srcId="{09157DE8-8835-4F6D-B01D-5651BF79E226}" destId="{35883998-94D7-4A91-9BF0-F8AF9AF6719E}" srcOrd="0" destOrd="0" parTransId="{35054CC8-8529-4A44-9A3C-D5E204BBB2B9}" sibTransId="{515A6D5A-02A6-4C44-B91C-00794DB34CB2}"/>
    <dgm:cxn modelId="{EE7531B8-8C2A-40FD-BA5B-2CDE24772EA8}" type="presOf" srcId="{C31557F5-5465-4FDF-B2BC-063B46400B3A}" destId="{2D0E217B-BC9A-437D-A84C-50603C84CB6F}" srcOrd="0" destOrd="0" presId="urn:microsoft.com/office/officeart/2005/8/layout/vList2"/>
    <dgm:cxn modelId="{4CBFAE19-7F7C-4773-95A2-A6E6E7D78D6B}" type="presOf" srcId="{CDD2E0F6-418D-4E3F-8A90-9277A6377478}" destId="{436EB675-2558-41F6-A0A7-DA59EB3AFAE3}" srcOrd="0" destOrd="1" presId="urn:microsoft.com/office/officeart/2005/8/layout/vList2"/>
    <dgm:cxn modelId="{8E18AED4-5AE1-4F88-A8F9-1EC3DA79C779}" type="presOf" srcId="{63253FC2-D374-4DC2-BAA7-D58CD4716F05}" destId="{7C5E3973-854E-46AA-96E4-F14CA77B8448}" srcOrd="0" destOrd="1" presId="urn:microsoft.com/office/officeart/2005/8/layout/vList2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DFE2A551-9AC0-40E8-A5EE-588E4FF85AC8}" srcId="{402BB63D-E31D-4CD9-A01D-07C83D953D38}" destId="{827A06C4-C1F3-4E33-8F3E-C70056660D0F}" srcOrd="0" destOrd="0" parTransId="{D6658EFC-A861-47B9-95FA-FA4659B6519A}" sibTransId="{44275D25-7C09-4330-BBF5-C3957646F521}"/>
    <dgm:cxn modelId="{DE5BF384-903F-4D8E-88F3-7833554140B3}" type="presParOf" srcId="{74E96960-08ED-4956-9F24-6CB463F27D12}" destId="{4DE57849-39E7-4766-A868-7945C1AC6C4E}" srcOrd="0" destOrd="0" presId="urn:microsoft.com/office/officeart/2005/8/layout/vList2"/>
    <dgm:cxn modelId="{C088F4F6-788A-4FA3-92DD-D560B0C7B490}" type="presParOf" srcId="{74E96960-08ED-4956-9F24-6CB463F27D12}" destId="{436EB675-2558-41F6-A0A7-DA59EB3AFAE3}" srcOrd="1" destOrd="0" presId="urn:microsoft.com/office/officeart/2005/8/layout/vList2"/>
    <dgm:cxn modelId="{5DFBD446-565A-46E5-8E52-298584405C62}" type="presParOf" srcId="{74E96960-08ED-4956-9F24-6CB463F27D12}" destId="{2D0E217B-BC9A-437D-A84C-50603C84CB6F}" srcOrd="2" destOrd="0" presId="urn:microsoft.com/office/officeart/2005/8/layout/vList2"/>
    <dgm:cxn modelId="{907305AF-4B3F-4FF4-8838-C1A80441603D}" type="presParOf" srcId="{74E96960-08ED-4956-9F24-6CB463F27D12}" destId="{ECE96263-4A4F-49F3-B3DA-E271A53266DE}" srcOrd="3" destOrd="0" presId="urn:microsoft.com/office/officeart/2005/8/layout/vList2"/>
    <dgm:cxn modelId="{AF442275-6A70-4325-860E-2CE3548E7EDD}" type="presParOf" srcId="{74E96960-08ED-4956-9F24-6CB463F27D12}" destId="{AB4DE7ED-A496-401B-A8D3-18DE991EC0B8}" srcOrd="4" destOrd="0" presId="urn:microsoft.com/office/officeart/2005/8/layout/vList2"/>
    <dgm:cxn modelId="{BAABAC2F-D7BA-4A12-8013-26F22EF9F326}" type="presParOf" srcId="{74E96960-08ED-4956-9F24-6CB463F27D12}" destId="{7C5E3973-854E-46AA-96E4-F14CA77B84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2BB63D-E31D-4CD9-A01D-07C83D953D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30B2-9B4E-4D0A-8ED7-A1AE64F70DB2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</a:rPr>
            <a:t>Февраль</a:t>
          </a:r>
          <a:endParaRPr lang="ru-RU" sz="1600" dirty="0">
            <a:latin typeface="Georgia" panose="02040502050405020303" pitchFamily="18" charset="0"/>
          </a:endParaRPr>
        </a:p>
      </dgm:t>
    </dgm:pt>
    <dgm:pt modelId="{B317FC27-34CF-4953-B4CE-754756EBE95F}" type="parTrans" cxnId="{0A1E8D40-D418-4AE6-9E4F-6CCF9F2079F2}">
      <dgm:prSet/>
      <dgm:spPr/>
      <dgm:t>
        <a:bodyPr/>
        <a:lstStyle/>
        <a:p>
          <a:endParaRPr lang="ru-RU"/>
        </a:p>
      </dgm:t>
    </dgm:pt>
    <dgm:pt modelId="{6913BEA1-98D0-427E-A853-8E020693B2A0}" type="sibTrans" cxnId="{0A1E8D40-D418-4AE6-9E4F-6CCF9F2079F2}">
      <dgm:prSet/>
      <dgm:spPr/>
      <dgm:t>
        <a:bodyPr/>
        <a:lstStyle/>
        <a:p>
          <a:endParaRPr lang="ru-RU"/>
        </a:p>
      </dgm:t>
    </dgm:pt>
    <dgm:pt modelId="{827A06C4-C1F3-4E33-8F3E-C70056660D0F}">
      <dgm:prSet phldrT="[Текст]"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Март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D6658EFC-A861-47B9-95FA-FA4659B6519A}" type="parTrans" cxnId="{DFE2A551-9AC0-40E8-A5EE-588E4FF85AC8}">
      <dgm:prSet/>
      <dgm:spPr/>
      <dgm:t>
        <a:bodyPr/>
        <a:lstStyle/>
        <a:p>
          <a:endParaRPr lang="ru-RU"/>
        </a:p>
      </dgm:t>
    </dgm:pt>
    <dgm:pt modelId="{44275D25-7C09-4330-BBF5-C3957646F521}" type="sibTrans" cxnId="{DFE2A551-9AC0-40E8-A5EE-588E4FF85AC8}">
      <dgm:prSet/>
      <dgm:spPr/>
      <dgm:t>
        <a:bodyPr/>
        <a:lstStyle/>
        <a:p>
          <a:endParaRPr lang="ru-RU"/>
        </a:p>
      </dgm:t>
    </dgm:pt>
    <dgm:pt modelId="{A6EA3735-24C6-455F-B3B2-C881C62F775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Интеллектуальная игра 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«</a:t>
          </a:r>
          <a:r>
            <a:rPr lang="ru-RU" sz="14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Калейдоскоп знаний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» для учащихся школ Железнодорожного округа (МБОУ «Школа №39» Центр физико-математического образования») (Отв.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Е.В., Козлова Л.В.) 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CF61E4F9-3A85-4810-90C4-E755D37366FB}" type="parTrans" cxnId="{B0467F77-FA98-4EA9-B285-C07E8F10D961}">
      <dgm:prSet/>
      <dgm:spPr/>
      <dgm:t>
        <a:bodyPr/>
        <a:lstStyle/>
        <a:p>
          <a:endParaRPr lang="ru-RU"/>
        </a:p>
      </dgm:t>
    </dgm:pt>
    <dgm:pt modelId="{FB4C6843-5A57-4595-B769-0FBDAEFC0F96}" type="sibTrans" cxnId="{B0467F77-FA98-4EA9-B285-C07E8F10D961}">
      <dgm:prSet/>
      <dgm:spPr/>
      <dgm:t>
        <a:bodyPr/>
        <a:lstStyle/>
        <a:p>
          <a:endParaRPr lang="ru-RU"/>
        </a:p>
      </dgm:t>
    </dgm:pt>
    <dgm:pt modelId="{F4BBC595-9BC1-4B27-AF66-0428EBE527A3}">
      <dgm:prSet custT="1"/>
      <dgm:spPr/>
      <dgm:t>
        <a:bodyPr/>
        <a:lstStyle/>
        <a:p>
          <a:r>
            <a:rPr lang="ru-RU" sz="1600" dirty="0" smtClean="0">
              <a:latin typeface="Georgia" panose="02040502050405020303" pitchFamily="18" charset="0"/>
              <a:ea typeface="Times New Roman" panose="02020603050405020304" pitchFamily="18" charset="0"/>
            </a:rPr>
            <a:t>Апрель</a:t>
          </a:r>
          <a:endParaRPr lang="ru-RU" sz="16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AE41963D-A893-4B0A-844C-226FD7908596}" type="parTrans" cxnId="{2E5BF1D6-E02C-42BA-8D0A-DDD484BE6187}">
      <dgm:prSet/>
      <dgm:spPr/>
      <dgm:t>
        <a:bodyPr/>
        <a:lstStyle/>
        <a:p>
          <a:endParaRPr lang="ru-RU"/>
        </a:p>
      </dgm:t>
    </dgm:pt>
    <dgm:pt modelId="{8611726C-5687-4777-8B1A-A3F962EC277B}" type="sibTrans" cxnId="{2E5BF1D6-E02C-42BA-8D0A-DDD484BE6187}">
      <dgm:prSet/>
      <dgm:spPr/>
      <dgm:t>
        <a:bodyPr/>
        <a:lstStyle/>
        <a:p>
          <a:endParaRPr lang="ru-RU"/>
        </a:p>
      </dgm:t>
    </dgm:pt>
    <dgm:pt modelId="{F30F651E-8D1A-4C4E-A36F-FE39A45378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Игра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«</a:t>
          </a:r>
          <a:r>
            <a:rPr lang="ru-RU" sz="1400" b="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Путешествие по </a:t>
          </a:r>
          <a:r>
            <a:rPr lang="ru-RU" sz="1400" b="0" i="1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Приборограду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» для школ Московского округа (МБОУ «Школа № 53») (Отв. </a:t>
          </a:r>
          <a:r>
            <a:rPr lang="ru-RU" sz="140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Е.В., Козлова Л.В.)</a:t>
          </a:r>
          <a:endParaRPr lang="ru-RU" sz="140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4A16B4DB-27A2-4E22-B169-8FD54351BD12}" type="parTrans" cxnId="{078F89E8-5526-4165-9845-805D8949F0E2}">
      <dgm:prSet/>
      <dgm:spPr/>
      <dgm:t>
        <a:bodyPr/>
        <a:lstStyle/>
        <a:p>
          <a:endParaRPr lang="ru-RU"/>
        </a:p>
      </dgm:t>
    </dgm:pt>
    <dgm:pt modelId="{FE024D8F-7E61-42CC-90C3-6277F63F2011}" type="sibTrans" cxnId="{078F89E8-5526-4165-9845-805D8949F0E2}">
      <dgm:prSet/>
      <dgm:spPr/>
      <dgm:t>
        <a:bodyPr/>
        <a:lstStyle/>
        <a:p>
          <a:endParaRPr lang="ru-RU"/>
        </a:p>
      </dgm:t>
    </dgm:pt>
    <dgm:pt modelId="{7F7B6B96-C964-4FA1-AA9C-C484F804589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Физический турнир 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для учащихся 9-х классов школ Октябрьского округа  (МБОУ «Школа № 59») (Отв. </a:t>
          </a:r>
          <a:r>
            <a:rPr lang="ru-RU" sz="1400" b="0" dirty="0" err="1" smtClean="0">
              <a:latin typeface="Georgia" panose="02040502050405020303" pitchFamily="18" charset="0"/>
              <a:ea typeface="Times New Roman" panose="02020603050405020304" pitchFamily="18" charset="0"/>
            </a:rPr>
            <a:t>Котыхова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 Е.В., Козлова Л.В.) </a:t>
          </a:r>
          <a:endParaRPr lang="ru-RU" sz="1400" b="0" dirty="0">
            <a:latin typeface="Georgia" panose="02040502050405020303" pitchFamily="18" charset="0"/>
            <a:ea typeface="Times New Roman" panose="02020603050405020304" pitchFamily="18" charset="0"/>
          </a:endParaRPr>
        </a:p>
      </dgm:t>
    </dgm:pt>
    <dgm:pt modelId="{3438D3BE-D33F-41BB-89B3-BFD9C5A4122F}" type="parTrans" cxnId="{1D7EACE8-4E79-409B-A795-554E4A79259A}">
      <dgm:prSet/>
      <dgm:spPr/>
      <dgm:t>
        <a:bodyPr/>
        <a:lstStyle/>
        <a:p>
          <a:endParaRPr lang="ru-RU"/>
        </a:p>
      </dgm:t>
    </dgm:pt>
    <dgm:pt modelId="{27124E65-A98E-4A90-9821-976FDF525930}" type="sibTrans" cxnId="{1D7EACE8-4E79-409B-A795-554E4A79259A}">
      <dgm:prSet/>
      <dgm:spPr/>
      <dgm:t>
        <a:bodyPr/>
        <a:lstStyle/>
        <a:p>
          <a:endParaRPr lang="ru-RU"/>
        </a:p>
      </dgm:t>
    </dgm:pt>
    <dgm:pt modelId="{9B576C10-168E-42EC-B5D2-B422197F17E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Georgia" panose="02040502050405020303" pitchFamily="18" charset="0"/>
              <a:ea typeface="Times New Roman" panose="02020603050405020304" pitchFamily="18" charset="0"/>
            </a:rPr>
            <a:t>Фестиваль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 «</a:t>
          </a:r>
          <a:r>
            <a:rPr lang="ru-RU" sz="1400" b="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Забавная физика</a:t>
          </a:r>
          <a:r>
            <a:rPr lang="ru-RU" sz="1400" b="0" dirty="0" smtClean="0">
              <a:latin typeface="Georgia" panose="02040502050405020303" pitchFamily="18" charset="0"/>
              <a:ea typeface="Times New Roman" panose="02020603050405020304" pitchFamily="18" charset="0"/>
            </a:rPr>
            <a:t>» (МБОУ «Школа № 51»)</a:t>
          </a:r>
          <a:endParaRPr lang="ru-RU" sz="1400" b="0" dirty="0">
            <a:latin typeface="Georgia" panose="02040502050405020303" pitchFamily="18" charset="0"/>
          </a:endParaRPr>
        </a:p>
      </dgm:t>
    </dgm:pt>
    <dgm:pt modelId="{A6012457-AA36-4013-878C-685FED397E08}" type="sibTrans" cxnId="{41925613-EDC3-4837-A51D-BDA88364010A}">
      <dgm:prSet/>
      <dgm:spPr/>
      <dgm:t>
        <a:bodyPr/>
        <a:lstStyle/>
        <a:p>
          <a:endParaRPr lang="ru-RU"/>
        </a:p>
      </dgm:t>
    </dgm:pt>
    <dgm:pt modelId="{624C0E86-08AD-4885-98E4-B38BE37DA213}" type="parTrans" cxnId="{41925613-EDC3-4837-A51D-BDA88364010A}">
      <dgm:prSet/>
      <dgm:spPr/>
      <dgm:t>
        <a:bodyPr/>
        <a:lstStyle/>
        <a:p>
          <a:endParaRPr lang="ru-RU"/>
        </a:p>
      </dgm:t>
    </dgm:pt>
    <dgm:pt modelId="{74E96960-08ED-4956-9F24-6CB463F27D12}" type="pres">
      <dgm:prSet presAssocID="{402BB63D-E31D-4CD9-A01D-07C83D953D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0EF2C-444B-4AB7-A16F-8D2B8EA28225}" type="pres">
      <dgm:prSet presAssocID="{EDBD30B2-9B4E-4D0A-8ED7-A1AE64F70DB2}" presName="parentText" presStyleLbl="node1" presStyleIdx="0" presStyleCnt="3" custScaleY="50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1D605-8F83-487E-9B53-D6C802C3C8B2}" type="pres">
      <dgm:prSet presAssocID="{EDBD30B2-9B4E-4D0A-8ED7-A1AE64F70DB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57849-39E7-4766-A868-7945C1AC6C4E}" type="pres">
      <dgm:prSet presAssocID="{827A06C4-C1F3-4E33-8F3E-C70056660D0F}" presName="parentText" presStyleLbl="node1" presStyleIdx="1" presStyleCnt="3" custScaleY="58659" custLinFactNeighborX="-2809" custLinFactNeighborY="-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675-2558-41F6-A0A7-DA59EB3AFAE3}" type="pres">
      <dgm:prSet presAssocID="{827A06C4-C1F3-4E33-8F3E-C70056660D0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75A36-CEE3-4540-98D9-99D55CF6934A}" type="pres">
      <dgm:prSet presAssocID="{F4BBC595-9BC1-4B27-AF66-0428EBE527A3}" presName="parentText" presStyleLbl="node1" presStyleIdx="2" presStyleCnt="3" custScaleY="53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3301-305D-450B-BA41-C81441C5063D}" type="pres">
      <dgm:prSet presAssocID="{F4BBC595-9BC1-4B27-AF66-0428EBE527A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F89E8-5526-4165-9845-805D8949F0E2}" srcId="{F4BBC595-9BC1-4B27-AF66-0428EBE527A3}" destId="{F30F651E-8D1A-4C4E-A36F-FE39A453782A}" srcOrd="0" destOrd="0" parTransId="{4A16B4DB-27A2-4E22-B169-8FD54351BD12}" sibTransId="{FE024D8F-7E61-42CC-90C3-6277F63F2011}"/>
    <dgm:cxn modelId="{0FBBD64B-15F0-4497-8160-020CB838362A}" type="presOf" srcId="{EDBD30B2-9B4E-4D0A-8ED7-A1AE64F70DB2}" destId="{4D70EF2C-444B-4AB7-A16F-8D2B8EA28225}" srcOrd="0" destOrd="0" presId="urn:microsoft.com/office/officeart/2005/8/layout/vList2"/>
    <dgm:cxn modelId="{BC12187D-A26C-4002-A3C6-F076917D7DC7}" type="presOf" srcId="{402BB63D-E31D-4CD9-A01D-07C83D953D38}" destId="{74E96960-08ED-4956-9F24-6CB463F27D12}" srcOrd="0" destOrd="0" presId="urn:microsoft.com/office/officeart/2005/8/layout/vList2"/>
    <dgm:cxn modelId="{9A23F0B0-5042-4916-83DF-8882105D3CC1}" type="presOf" srcId="{9B576C10-168E-42EC-B5D2-B422197F17EC}" destId="{2D41D605-8F83-487E-9B53-D6C802C3C8B2}" srcOrd="0" destOrd="0" presId="urn:microsoft.com/office/officeart/2005/8/layout/vList2"/>
    <dgm:cxn modelId="{A0309D08-EE61-415A-8AFC-0A6FB379A78D}" type="presOf" srcId="{7F7B6B96-C964-4FA1-AA9C-C484F8045893}" destId="{2D41D605-8F83-487E-9B53-D6C802C3C8B2}" srcOrd="0" destOrd="1" presId="urn:microsoft.com/office/officeart/2005/8/layout/vList2"/>
    <dgm:cxn modelId="{65226F11-32FE-4822-85D8-93D64DC5B816}" type="presOf" srcId="{A6EA3735-24C6-455F-B3B2-C881C62F7752}" destId="{436EB675-2558-41F6-A0A7-DA59EB3AFAE3}" srcOrd="0" destOrd="0" presId="urn:microsoft.com/office/officeart/2005/8/layout/vList2"/>
    <dgm:cxn modelId="{75BD3D1C-1EA1-459B-919D-77DF6223A709}" type="presOf" srcId="{F30F651E-8D1A-4C4E-A36F-FE39A453782A}" destId="{3BE63301-305D-450B-BA41-C81441C5063D}" srcOrd="0" destOrd="0" presId="urn:microsoft.com/office/officeart/2005/8/layout/vList2"/>
    <dgm:cxn modelId="{B0467F77-FA98-4EA9-B285-C07E8F10D961}" srcId="{827A06C4-C1F3-4E33-8F3E-C70056660D0F}" destId="{A6EA3735-24C6-455F-B3B2-C881C62F7752}" srcOrd="0" destOrd="0" parTransId="{CF61E4F9-3A85-4810-90C4-E755D37366FB}" sibTransId="{FB4C6843-5A57-4595-B769-0FBDAEFC0F96}"/>
    <dgm:cxn modelId="{88C9C592-5160-4A34-8689-228D52679695}" type="presOf" srcId="{827A06C4-C1F3-4E33-8F3E-C70056660D0F}" destId="{4DE57849-39E7-4766-A868-7945C1AC6C4E}" srcOrd="0" destOrd="0" presId="urn:microsoft.com/office/officeart/2005/8/layout/vList2"/>
    <dgm:cxn modelId="{2E5BF1D6-E02C-42BA-8D0A-DDD484BE6187}" srcId="{402BB63D-E31D-4CD9-A01D-07C83D953D38}" destId="{F4BBC595-9BC1-4B27-AF66-0428EBE527A3}" srcOrd="2" destOrd="0" parTransId="{AE41963D-A893-4B0A-844C-226FD7908596}" sibTransId="{8611726C-5687-4777-8B1A-A3F962EC277B}"/>
    <dgm:cxn modelId="{DCA382EC-D262-4F3B-B574-A6DDDEFA6537}" type="presOf" srcId="{F4BBC595-9BC1-4B27-AF66-0428EBE527A3}" destId="{B7A75A36-CEE3-4540-98D9-99D55CF6934A}" srcOrd="0" destOrd="0" presId="urn:microsoft.com/office/officeart/2005/8/layout/vList2"/>
    <dgm:cxn modelId="{1D7EACE8-4E79-409B-A795-554E4A79259A}" srcId="{EDBD30B2-9B4E-4D0A-8ED7-A1AE64F70DB2}" destId="{7F7B6B96-C964-4FA1-AA9C-C484F8045893}" srcOrd="1" destOrd="0" parTransId="{3438D3BE-D33F-41BB-89B3-BFD9C5A4122F}" sibTransId="{27124E65-A98E-4A90-9821-976FDF525930}"/>
    <dgm:cxn modelId="{DFE2A551-9AC0-40E8-A5EE-588E4FF85AC8}" srcId="{402BB63D-E31D-4CD9-A01D-07C83D953D38}" destId="{827A06C4-C1F3-4E33-8F3E-C70056660D0F}" srcOrd="1" destOrd="0" parTransId="{D6658EFC-A861-47B9-95FA-FA4659B6519A}" sibTransId="{44275D25-7C09-4330-BBF5-C3957646F521}"/>
    <dgm:cxn modelId="{0A1E8D40-D418-4AE6-9E4F-6CCF9F2079F2}" srcId="{402BB63D-E31D-4CD9-A01D-07C83D953D38}" destId="{EDBD30B2-9B4E-4D0A-8ED7-A1AE64F70DB2}" srcOrd="0" destOrd="0" parTransId="{B317FC27-34CF-4953-B4CE-754756EBE95F}" sibTransId="{6913BEA1-98D0-427E-A853-8E020693B2A0}"/>
    <dgm:cxn modelId="{41925613-EDC3-4837-A51D-BDA88364010A}" srcId="{EDBD30B2-9B4E-4D0A-8ED7-A1AE64F70DB2}" destId="{9B576C10-168E-42EC-B5D2-B422197F17EC}" srcOrd="0" destOrd="0" parTransId="{624C0E86-08AD-4885-98E4-B38BE37DA213}" sibTransId="{A6012457-AA36-4013-878C-685FED397E08}"/>
    <dgm:cxn modelId="{2DD5F77B-BCDA-4F7A-BEF2-7F2A1C440496}" type="presParOf" srcId="{74E96960-08ED-4956-9F24-6CB463F27D12}" destId="{4D70EF2C-444B-4AB7-A16F-8D2B8EA28225}" srcOrd="0" destOrd="0" presId="urn:microsoft.com/office/officeart/2005/8/layout/vList2"/>
    <dgm:cxn modelId="{F1C382C0-20EB-4813-BB5A-29898B0AEDCF}" type="presParOf" srcId="{74E96960-08ED-4956-9F24-6CB463F27D12}" destId="{2D41D605-8F83-487E-9B53-D6C802C3C8B2}" srcOrd="1" destOrd="0" presId="urn:microsoft.com/office/officeart/2005/8/layout/vList2"/>
    <dgm:cxn modelId="{DE5BF384-903F-4D8E-88F3-7833554140B3}" type="presParOf" srcId="{74E96960-08ED-4956-9F24-6CB463F27D12}" destId="{4DE57849-39E7-4766-A868-7945C1AC6C4E}" srcOrd="2" destOrd="0" presId="urn:microsoft.com/office/officeart/2005/8/layout/vList2"/>
    <dgm:cxn modelId="{C088F4F6-788A-4FA3-92DD-D560B0C7B490}" type="presParOf" srcId="{74E96960-08ED-4956-9F24-6CB463F27D12}" destId="{436EB675-2558-41F6-A0A7-DA59EB3AFAE3}" srcOrd="3" destOrd="0" presId="urn:microsoft.com/office/officeart/2005/8/layout/vList2"/>
    <dgm:cxn modelId="{44A5C6C5-04BD-47E1-9D43-20E0398595E2}" type="presParOf" srcId="{74E96960-08ED-4956-9F24-6CB463F27D12}" destId="{B7A75A36-CEE3-4540-98D9-99D55CF6934A}" srcOrd="4" destOrd="0" presId="urn:microsoft.com/office/officeart/2005/8/layout/vList2"/>
    <dgm:cxn modelId="{9284A8BD-F18E-4C6C-A4F2-2BF41D490FAC}" type="presParOf" srcId="{74E96960-08ED-4956-9F24-6CB463F27D12}" destId="{3BE63301-305D-450B-BA41-C81441C5063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AA7CC1-825A-4DAC-B86E-4AB0463AF0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210A77-7A04-4E9C-BD82-50189A782D62}">
      <dgm:prSet phldrT="[Текст]" custT="1"/>
      <dgm:spPr/>
      <dgm:t>
        <a:bodyPr/>
        <a:lstStyle/>
        <a:p>
          <a:r>
            <a:rPr lang="ru-RU" sz="2000" dirty="0" smtClean="0">
              <a:latin typeface="Georgia" panose="02040502050405020303" pitchFamily="18" charset="0"/>
              <a:ea typeface="Times New Roman" panose="02020603050405020304" pitchFamily="18" charset="0"/>
              <a:cs typeface="Gautami" panose="020B0502040204020203" pitchFamily="34" charset="0"/>
            </a:rPr>
            <a:t>Лаборатория ГМО учителей математики </a:t>
          </a:r>
          <a:endParaRPr lang="ru-RU" sz="2000" dirty="0">
            <a:latin typeface="Georgia" panose="02040502050405020303" pitchFamily="18" charset="0"/>
            <a:cs typeface="Gautami" panose="020B0502040204020203" pitchFamily="34" charset="0"/>
          </a:endParaRPr>
        </a:p>
      </dgm:t>
    </dgm:pt>
    <dgm:pt modelId="{5B4B6445-0B3F-4996-B23A-A6E7FBE7AFA1}" type="parTrans" cxnId="{12BF3762-9490-4EAB-B9D3-ACC68D29DDD9}">
      <dgm:prSet/>
      <dgm:spPr/>
      <dgm:t>
        <a:bodyPr/>
        <a:lstStyle/>
        <a:p>
          <a:endParaRPr lang="ru-RU"/>
        </a:p>
      </dgm:t>
    </dgm:pt>
    <dgm:pt modelId="{9A3D3726-14C8-44AC-9B7A-9BAA7F69883D}" type="sibTrans" cxnId="{12BF3762-9490-4EAB-B9D3-ACC68D29DDD9}">
      <dgm:prSet/>
      <dgm:spPr/>
      <dgm:t>
        <a:bodyPr/>
        <a:lstStyle/>
        <a:p>
          <a:endParaRPr lang="ru-RU"/>
        </a:p>
      </dgm:t>
    </dgm:pt>
    <dgm:pt modelId="{4F2C1E7C-7F6C-4169-B5D6-80D3009499D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«Эффективные технологии формирования практических навыков на уроках математики по ФГОС ООО» 2017–2019 гг.</a:t>
          </a:r>
          <a:endParaRPr lang="ru-RU" sz="1600" dirty="0"/>
        </a:p>
      </dgm:t>
    </dgm:pt>
    <dgm:pt modelId="{5862F5B1-BA17-4015-A835-ACD26773ED8F}" type="parTrans" cxnId="{182B1E4C-0846-45F0-8FED-7337EC4052DB}">
      <dgm:prSet/>
      <dgm:spPr/>
      <dgm:t>
        <a:bodyPr/>
        <a:lstStyle/>
        <a:p>
          <a:endParaRPr lang="ru-RU"/>
        </a:p>
      </dgm:t>
    </dgm:pt>
    <dgm:pt modelId="{65DE6B24-324F-4325-B2E5-C4D58D67DB49}" type="sibTrans" cxnId="{182B1E4C-0846-45F0-8FED-7337EC4052DB}">
      <dgm:prSet/>
      <dgm:spPr/>
      <dgm:t>
        <a:bodyPr/>
        <a:lstStyle/>
        <a:p>
          <a:endParaRPr lang="ru-RU"/>
        </a:p>
      </dgm:t>
    </dgm:pt>
    <dgm:pt modelId="{B46F8B80-BD0A-44C6-B039-7C2469579CC7}">
      <dgm:prSet phldrT="[Текст]" custT="1"/>
      <dgm:spPr/>
      <dgm:t>
        <a:bodyPr/>
        <a:lstStyle/>
        <a:p>
          <a:r>
            <a:rPr lang="ru-RU" sz="2000" dirty="0" smtClean="0">
              <a:latin typeface="Georgia" panose="02040502050405020303" pitchFamily="18" charset="0"/>
              <a:ea typeface="Times New Roman" panose="02020603050405020304" pitchFamily="18" charset="0"/>
            </a:rPr>
            <a:t>Лаборатория</a:t>
          </a:r>
          <a:r>
            <a:rPr lang="ru-RU" sz="20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 </a:t>
          </a:r>
          <a:r>
            <a:rPr lang="ru-RU" sz="2000" dirty="0" smtClean="0">
              <a:latin typeface="Georgia" panose="02040502050405020303" pitchFamily="18" charset="0"/>
              <a:ea typeface="Times New Roman" panose="02020603050405020304" pitchFamily="18" charset="0"/>
            </a:rPr>
            <a:t>ГМО учителей информатики</a:t>
          </a:r>
          <a:r>
            <a:rPr lang="ru-RU" sz="2000" i="1" dirty="0" smtClean="0">
              <a:latin typeface="Georgia" panose="02040502050405020303" pitchFamily="18" charset="0"/>
              <a:ea typeface="Times New Roman" panose="02020603050405020304" pitchFamily="18" charset="0"/>
            </a:rPr>
            <a:t> </a:t>
          </a:r>
          <a:endParaRPr lang="ru-RU" sz="2000" dirty="0">
            <a:latin typeface="Georgia" panose="02040502050405020303" pitchFamily="18" charset="0"/>
          </a:endParaRPr>
        </a:p>
      </dgm:t>
    </dgm:pt>
    <dgm:pt modelId="{59EDC6D0-101A-443A-9FD0-DC26AE257318}" type="parTrans" cxnId="{90982284-D26F-4DD9-908B-65F3E1D1C619}">
      <dgm:prSet/>
      <dgm:spPr/>
      <dgm:t>
        <a:bodyPr/>
        <a:lstStyle/>
        <a:p>
          <a:endParaRPr lang="ru-RU"/>
        </a:p>
      </dgm:t>
    </dgm:pt>
    <dgm:pt modelId="{A5D5F9F3-4313-4423-A85E-CF30802F2A2B}" type="sibTrans" cxnId="{90982284-D26F-4DD9-908B-65F3E1D1C619}">
      <dgm:prSet/>
      <dgm:spPr/>
      <dgm:t>
        <a:bodyPr/>
        <a:lstStyle/>
        <a:p>
          <a:endParaRPr lang="ru-RU"/>
        </a:p>
      </dgm:t>
    </dgm:pt>
    <dgm:pt modelId="{4F94DC48-665A-4872-83D9-6D0A38E3BF3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«Эффективные формы мотивации к изучению алгоритмизации и программирования в школьном курсе информатики» 2017–2019 гг.</a:t>
          </a:r>
          <a:endParaRPr lang="ru-RU" sz="1600" dirty="0"/>
        </a:p>
      </dgm:t>
    </dgm:pt>
    <dgm:pt modelId="{2CE46C18-A487-4EE1-A688-31E8DCE84D94}" type="parTrans" cxnId="{C4192C72-3DEF-4E53-BE74-91CDDE01C4DD}">
      <dgm:prSet/>
      <dgm:spPr/>
      <dgm:t>
        <a:bodyPr/>
        <a:lstStyle/>
        <a:p>
          <a:endParaRPr lang="ru-RU"/>
        </a:p>
      </dgm:t>
    </dgm:pt>
    <dgm:pt modelId="{68625FB2-9973-4219-BA08-3623F9BA8865}" type="sibTrans" cxnId="{C4192C72-3DEF-4E53-BE74-91CDDE01C4DD}">
      <dgm:prSet/>
      <dgm:spPr/>
      <dgm:t>
        <a:bodyPr/>
        <a:lstStyle/>
        <a:p>
          <a:endParaRPr lang="ru-RU"/>
        </a:p>
      </dgm:t>
    </dgm:pt>
    <dgm:pt modelId="{BC990DA2-7FD3-4F22-9631-4B61EB770123}">
      <dgm:prSet phldrT="[Текст]" custT="1"/>
      <dgm:spPr/>
      <dgm:t>
        <a:bodyPr/>
        <a:lstStyle/>
        <a:p>
          <a:r>
            <a:rPr lang="ru-RU" sz="2000" dirty="0" smtClean="0">
              <a:latin typeface="Georgia" panose="02040502050405020303" pitchFamily="18" charset="0"/>
              <a:ea typeface="Times New Roman" panose="02020603050405020304" pitchFamily="18" charset="0"/>
            </a:rPr>
            <a:t>Лаборатория ГМО учителей физики </a:t>
          </a:r>
          <a:endParaRPr lang="ru-RU" sz="2000" dirty="0">
            <a:latin typeface="Georgia" panose="02040502050405020303" pitchFamily="18" charset="0"/>
          </a:endParaRPr>
        </a:p>
      </dgm:t>
    </dgm:pt>
    <dgm:pt modelId="{E71A1847-6959-41C5-9B44-22F239118A4C}" type="parTrans" cxnId="{164F3BA7-153A-4936-90E4-700C166B8D8C}">
      <dgm:prSet/>
      <dgm:spPr/>
      <dgm:t>
        <a:bodyPr/>
        <a:lstStyle/>
        <a:p>
          <a:endParaRPr lang="ru-RU"/>
        </a:p>
      </dgm:t>
    </dgm:pt>
    <dgm:pt modelId="{ECF52530-454C-4FFE-99B4-79FD8A0A8072}" type="sibTrans" cxnId="{164F3BA7-153A-4936-90E4-700C166B8D8C}">
      <dgm:prSet/>
      <dgm:spPr/>
      <dgm:t>
        <a:bodyPr/>
        <a:lstStyle/>
        <a:p>
          <a:endParaRPr lang="ru-RU"/>
        </a:p>
      </dgm:t>
    </dgm:pt>
    <dgm:pt modelId="{5702E618-85AC-43F7-9327-A8222F96686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«Использование </a:t>
          </a:r>
          <a:r>
            <a:rPr lang="ru-RU" sz="16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интернет-ресурсов</a:t>
          </a: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при организации учебно-воспитательного процесса в школьном курсе физики»</a:t>
          </a:r>
          <a:endParaRPr lang="ru-RU" sz="1600" dirty="0"/>
        </a:p>
      </dgm:t>
    </dgm:pt>
    <dgm:pt modelId="{655220E4-BF1C-454A-96A1-AD66B8D213CE}" type="parTrans" cxnId="{0405EDC2-9CFB-48EF-927E-A011E7E03D86}">
      <dgm:prSet/>
      <dgm:spPr/>
      <dgm:t>
        <a:bodyPr/>
        <a:lstStyle/>
        <a:p>
          <a:endParaRPr lang="ru-RU"/>
        </a:p>
      </dgm:t>
    </dgm:pt>
    <dgm:pt modelId="{51F94653-3794-4112-A6B3-E9377FB44308}" type="sibTrans" cxnId="{0405EDC2-9CFB-48EF-927E-A011E7E03D86}">
      <dgm:prSet/>
      <dgm:spPr/>
      <dgm:t>
        <a:bodyPr/>
        <a:lstStyle/>
        <a:p>
          <a:endParaRPr lang="ru-RU"/>
        </a:p>
      </dgm:t>
    </dgm:pt>
    <dgm:pt modelId="{2C3D99C4-F463-4A7E-BF9F-9FE364848099}" type="pres">
      <dgm:prSet presAssocID="{15AA7CC1-825A-4DAC-B86E-4AB0463AF0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87682-610F-40FB-A666-DFA1172CA664}" type="pres">
      <dgm:prSet presAssocID="{21210A77-7A04-4E9C-BD82-50189A782D62}" presName="parentText" presStyleLbl="node1" presStyleIdx="0" presStyleCnt="3" custScaleY="76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6F1EC-2416-4D45-9526-A9E7F12F5934}" type="pres">
      <dgm:prSet presAssocID="{21210A77-7A04-4E9C-BD82-50189A782D6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10758-5183-4528-95E6-7CF3214EB806}" type="pres">
      <dgm:prSet presAssocID="{B46F8B80-BD0A-44C6-B039-7C2469579CC7}" presName="parentText" presStyleLbl="node1" presStyleIdx="1" presStyleCnt="3" custScaleY="69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B91C-C6C4-4108-8DFB-BE534D14D109}" type="pres">
      <dgm:prSet presAssocID="{B46F8B80-BD0A-44C6-B039-7C2469579CC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CCFA7-4F42-4CAD-AACE-89CC9C1240EA}" type="pres">
      <dgm:prSet presAssocID="{BC990DA2-7FD3-4F22-9631-4B61EB770123}" presName="parentText" presStyleLbl="node1" presStyleIdx="2" presStyleCnt="3" custScaleY="73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C2C58-7C19-4520-B4B7-C7CDAAC45094}" type="pres">
      <dgm:prSet presAssocID="{BC990DA2-7FD3-4F22-9631-4B61EB77012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EF74FE-C5B4-4C2C-A1FE-8E6DFF6149E5}" type="presOf" srcId="{21210A77-7A04-4E9C-BD82-50189A782D62}" destId="{B3287682-610F-40FB-A666-DFA1172CA664}" srcOrd="0" destOrd="0" presId="urn:microsoft.com/office/officeart/2005/8/layout/vList2"/>
    <dgm:cxn modelId="{12BF3762-9490-4EAB-B9D3-ACC68D29DDD9}" srcId="{15AA7CC1-825A-4DAC-B86E-4AB0463AF053}" destId="{21210A77-7A04-4E9C-BD82-50189A782D62}" srcOrd="0" destOrd="0" parTransId="{5B4B6445-0B3F-4996-B23A-A6E7FBE7AFA1}" sibTransId="{9A3D3726-14C8-44AC-9B7A-9BAA7F69883D}"/>
    <dgm:cxn modelId="{37E848DF-7D12-4A5C-82D4-AD0E2FA010E7}" type="presOf" srcId="{4F2C1E7C-7F6C-4169-B5D6-80D3009499D6}" destId="{6F56F1EC-2416-4D45-9526-A9E7F12F5934}" srcOrd="0" destOrd="0" presId="urn:microsoft.com/office/officeart/2005/8/layout/vList2"/>
    <dgm:cxn modelId="{0405EDC2-9CFB-48EF-927E-A011E7E03D86}" srcId="{BC990DA2-7FD3-4F22-9631-4B61EB770123}" destId="{5702E618-85AC-43F7-9327-A8222F966863}" srcOrd="0" destOrd="0" parTransId="{655220E4-BF1C-454A-96A1-AD66B8D213CE}" sibTransId="{51F94653-3794-4112-A6B3-E9377FB44308}"/>
    <dgm:cxn modelId="{164F3BA7-153A-4936-90E4-700C166B8D8C}" srcId="{15AA7CC1-825A-4DAC-B86E-4AB0463AF053}" destId="{BC990DA2-7FD3-4F22-9631-4B61EB770123}" srcOrd="2" destOrd="0" parTransId="{E71A1847-6959-41C5-9B44-22F239118A4C}" sibTransId="{ECF52530-454C-4FFE-99B4-79FD8A0A8072}"/>
    <dgm:cxn modelId="{C4192C72-3DEF-4E53-BE74-91CDDE01C4DD}" srcId="{B46F8B80-BD0A-44C6-B039-7C2469579CC7}" destId="{4F94DC48-665A-4872-83D9-6D0A38E3BF30}" srcOrd="0" destOrd="0" parTransId="{2CE46C18-A487-4EE1-A688-31E8DCE84D94}" sibTransId="{68625FB2-9973-4219-BA08-3623F9BA8865}"/>
    <dgm:cxn modelId="{8C39F5F1-3B21-4D71-AE50-2EC8A7EEB7E4}" type="presOf" srcId="{B46F8B80-BD0A-44C6-B039-7C2469579CC7}" destId="{3F310758-5183-4528-95E6-7CF3214EB806}" srcOrd="0" destOrd="0" presId="urn:microsoft.com/office/officeart/2005/8/layout/vList2"/>
    <dgm:cxn modelId="{DD41A866-0C4A-4F5C-ABD2-0ED8D8647F68}" type="presOf" srcId="{BC990DA2-7FD3-4F22-9631-4B61EB770123}" destId="{0C3CCFA7-4F42-4CAD-AACE-89CC9C1240EA}" srcOrd="0" destOrd="0" presId="urn:microsoft.com/office/officeart/2005/8/layout/vList2"/>
    <dgm:cxn modelId="{90982284-D26F-4DD9-908B-65F3E1D1C619}" srcId="{15AA7CC1-825A-4DAC-B86E-4AB0463AF053}" destId="{B46F8B80-BD0A-44C6-B039-7C2469579CC7}" srcOrd="1" destOrd="0" parTransId="{59EDC6D0-101A-443A-9FD0-DC26AE257318}" sibTransId="{A5D5F9F3-4313-4423-A85E-CF30802F2A2B}"/>
    <dgm:cxn modelId="{BE034B3E-805A-4E69-BA7A-BBE8C7685B49}" type="presOf" srcId="{15AA7CC1-825A-4DAC-B86E-4AB0463AF053}" destId="{2C3D99C4-F463-4A7E-BF9F-9FE364848099}" srcOrd="0" destOrd="0" presId="urn:microsoft.com/office/officeart/2005/8/layout/vList2"/>
    <dgm:cxn modelId="{182B1E4C-0846-45F0-8FED-7337EC4052DB}" srcId="{21210A77-7A04-4E9C-BD82-50189A782D62}" destId="{4F2C1E7C-7F6C-4169-B5D6-80D3009499D6}" srcOrd="0" destOrd="0" parTransId="{5862F5B1-BA17-4015-A835-ACD26773ED8F}" sibTransId="{65DE6B24-324F-4325-B2E5-C4D58D67DB49}"/>
    <dgm:cxn modelId="{59FB1A39-E262-4266-A5BD-C458979CBD68}" type="presOf" srcId="{5702E618-85AC-43F7-9327-A8222F966863}" destId="{15CC2C58-7C19-4520-B4B7-C7CDAAC45094}" srcOrd="0" destOrd="0" presId="urn:microsoft.com/office/officeart/2005/8/layout/vList2"/>
    <dgm:cxn modelId="{3689F419-D98C-4E51-BEA9-6DDF3D76165A}" type="presOf" srcId="{4F94DC48-665A-4872-83D9-6D0A38E3BF30}" destId="{45C0B91C-C6C4-4108-8DFB-BE534D14D109}" srcOrd="0" destOrd="0" presId="urn:microsoft.com/office/officeart/2005/8/layout/vList2"/>
    <dgm:cxn modelId="{7AC7B16F-2986-44BD-955E-4A4162B559D3}" type="presParOf" srcId="{2C3D99C4-F463-4A7E-BF9F-9FE364848099}" destId="{B3287682-610F-40FB-A666-DFA1172CA664}" srcOrd="0" destOrd="0" presId="urn:microsoft.com/office/officeart/2005/8/layout/vList2"/>
    <dgm:cxn modelId="{FBC77BDD-0D9E-4B2B-A29A-D2887A591EDF}" type="presParOf" srcId="{2C3D99C4-F463-4A7E-BF9F-9FE364848099}" destId="{6F56F1EC-2416-4D45-9526-A9E7F12F5934}" srcOrd="1" destOrd="0" presId="urn:microsoft.com/office/officeart/2005/8/layout/vList2"/>
    <dgm:cxn modelId="{E57B2F0D-CFA9-4CB1-9A94-12BDED3C549C}" type="presParOf" srcId="{2C3D99C4-F463-4A7E-BF9F-9FE364848099}" destId="{3F310758-5183-4528-95E6-7CF3214EB806}" srcOrd="2" destOrd="0" presId="urn:microsoft.com/office/officeart/2005/8/layout/vList2"/>
    <dgm:cxn modelId="{9DBA8488-38A0-4DE6-9C46-C76AEE0FBDC2}" type="presParOf" srcId="{2C3D99C4-F463-4A7E-BF9F-9FE364848099}" destId="{45C0B91C-C6C4-4108-8DFB-BE534D14D109}" srcOrd="3" destOrd="0" presId="urn:microsoft.com/office/officeart/2005/8/layout/vList2"/>
    <dgm:cxn modelId="{B3C6E125-9EC7-49DD-8E4C-A2EF397577DA}" type="presParOf" srcId="{2C3D99C4-F463-4A7E-BF9F-9FE364848099}" destId="{0C3CCFA7-4F42-4CAD-AACE-89CC9C1240EA}" srcOrd="4" destOrd="0" presId="urn:microsoft.com/office/officeart/2005/8/layout/vList2"/>
    <dgm:cxn modelId="{BD97B827-A9FB-4A36-9C42-73509351ED9B}" type="presParOf" srcId="{2C3D99C4-F463-4A7E-BF9F-9FE364848099}" destId="{15CC2C58-7C19-4520-B4B7-C7CDAAC4509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0EF2C-444B-4AB7-A16F-8D2B8EA28225}">
      <dsp:nvSpPr>
        <dsp:cNvPr id="0" name=""/>
        <dsp:cNvSpPr/>
      </dsp:nvSpPr>
      <dsp:spPr>
        <a:xfrm>
          <a:off x="0" y="30871"/>
          <a:ext cx="828092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Учителя физики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19191" y="50062"/>
        <a:ext cx="8242538" cy="354738"/>
      </dsp:txXfrm>
    </dsp:sp>
    <dsp:sp modelId="{2D41D605-8F83-487E-9B53-D6C802C3C8B2}">
      <dsp:nvSpPr>
        <dsp:cNvPr id="0" name=""/>
        <dsp:cNvSpPr/>
      </dsp:nvSpPr>
      <dsp:spPr>
        <a:xfrm>
          <a:off x="0" y="423991"/>
          <a:ext cx="8280920" cy="43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>
              <a:latin typeface="Georgia" panose="02040502050405020303" pitchFamily="18" charset="0"/>
            </a:rPr>
            <a:t>«</a:t>
          </a:r>
          <a:r>
            <a:rPr lang="ru-RU" sz="1500" kern="1200" dirty="0" smtClean="0">
              <a:latin typeface="Georgia" panose="02040502050405020303" pitchFamily="18" charset="0"/>
            </a:rPr>
            <a:t>Методика изучения «трудных вопросов» в школьном курсе физики согласно ФГОС ООО»</a:t>
          </a:r>
          <a:endParaRPr lang="ru-RU" sz="1500" kern="1200" dirty="0">
            <a:latin typeface="Georgia" panose="02040502050405020303" pitchFamily="18" charset="0"/>
          </a:endParaRPr>
        </a:p>
      </dsp:txBody>
      <dsp:txXfrm>
        <a:off x="0" y="423991"/>
        <a:ext cx="8280920" cy="434700"/>
      </dsp:txXfrm>
    </dsp:sp>
    <dsp:sp modelId="{4DE57849-39E7-4766-A868-7945C1AC6C4E}">
      <dsp:nvSpPr>
        <dsp:cNvPr id="0" name=""/>
        <dsp:cNvSpPr/>
      </dsp:nvSpPr>
      <dsp:spPr>
        <a:xfrm>
          <a:off x="0" y="846935"/>
          <a:ext cx="828092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Состав участников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19191" y="866126"/>
        <a:ext cx="8242538" cy="354738"/>
      </dsp:txXfrm>
    </dsp:sp>
    <dsp:sp modelId="{436EB675-2558-41F6-A0A7-DA59EB3AFAE3}">
      <dsp:nvSpPr>
        <dsp:cNvPr id="0" name=""/>
        <dsp:cNvSpPr/>
      </dsp:nvSpPr>
      <dsp:spPr>
        <a:xfrm>
          <a:off x="0" y="1251811"/>
          <a:ext cx="8280920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1. «Проведение лабораторных работ при дефиците учебного времени и недостаточной комплектации лабораторного оборудования»: Козлова Л.В., Орешкина Е.А., Ефремова Т.В. </a:t>
          </a:r>
          <a:endParaRPr lang="ru-RU" sz="1500" kern="1200" dirty="0"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2. «Смешанное обучение на уроках физики»: </a:t>
          </a:r>
          <a:r>
            <a:rPr lang="ru-RU" sz="1500" kern="1200" dirty="0" err="1" smtClean="0">
              <a:latin typeface="Georgia" panose="02040502050405020303" pitchFamily="18" charset="0"/>
            </a:rPr>
            <a:t>Еремеева</a:t>
          </a:r>
          <a:r>
            <a:rPr lang="ru-RU" sz="1500" kern="1200" dirty="0" smtClean="0">
              <a:latin typeface="Georgia" panose="02040502050405020303" pitchFamily="18" charset="0"/>
            </a:rPr>
            <a:t> К.В., Голикова Л.В., </a:t>
          </a:r>
          <a:r>
            <a:rPr lang="ru-RU" sz="1500" kern="1200" dirty="0" err="1" smtClean="0">
              <a:latin typeface="Georgia" panose="02040502050405020303" pitchFamily="18" charset="0"/>
            </a:rPr>
            <a:t>Тулюпа</a:t>
          </a:r>
          <a:r>
            <a:rPr lang="ru-RU" sz="1500" kern="1200" dirty="0" smtClean="0">
              <a:latin typeface="Georgia" panose="02040502050405020303" pitchFamily="18" charset="0"/>
            </a:rPr>
            <a:t> И.Б. </a:t>
          </a:r>
          <a:endParaRPr lang="ru-RU" sz="1500" kern="1200" dirty="0"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3. «Проектная деятельность в школьном курсе физики согласно ФГОС»: Малахов К.В., Вовк Е.В., Яскина Л.В. </a:t>
          </a:r>
          <a:endParaRPr lang="ru-RU" sz="1500" kern="1200" dirty="0"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4. «Исследовательская деятельность в школьном курсе физики согласно ФГОС»: Конова Е.Ю., Калинина Е.А., Горячева А.А.</a:t>
          </a:r>
          <a:endParaRPr lang="ru-RU" sz="1500" kern="1200" dirty="0">
            <a:latin typeface="Georgia" panose="02040502050405020303" pitchFamily="18" charset="0"/>
          </a:endParaRPr>
        </a:p>
      </dsp:txBody>
      <dsp:txXfrm>
        <a:off x="0" y="1251811"/>
        <a:ext cx="8280920" cy="1956149"/>
      </dsp:txXfrm>
    </dsp:sp>
    <dsp:sp modelId="{2D0E217B-BC9A-437D-A84C-50603C84CB6F}">
      <dsp:nvSpPr>
        <dsp:cNvPr id="0" name=""/>
        <dsp:cNvSpPr/>
      </dsp:nvSpPr>
      <dsp:spPr>
        <a:xfrm>
          <a:off x="0" y="3207961"/>
          <a:ext cx="8280920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Итоги работы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19191" y="3227152"/>
        <a:ext cx="8242538" cy="354738"/>
      </dsp:txXfrm>
    </dsp:sp>
    <dsp:sp modelId="{ECE96263-4A4F-49F3-B3DA-E271A53266DE}">
      <dsp:nvSpPr>
        <dsp:cNvPr id="0" name=""/>
        <dsp:cNvSpPr/>
      </dsp:nvSpPr>
      <dsp:spPr>
        <a:xfrm>
          <a:off x="0" y="3601081"/>
          <a:ext cx="828092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Методическое пособие (Рабочая тетрадь для фронтальных экспериментов для учащихся 7 классов, конспекты уроков);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Методическое пособие «Проектная деятельность».</a:t>
          </a:r>
        </a:p>
      </dsp:txBody>
      <dsp:txXfrm>
        <a:off x="0" y="3601081"/>
        <a:ext cx="8280920" cy="684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0EF2C-444B-4AB7-A16F-8D2B8EA28225}">
      <dsp:nvSpPr>
        <dsp:cNvPr id="0" name=""/>
        <dsp:cNvSpPr/>
      </dsp:nvSpPr>
      <dsp:spPr>
        <a:xfrm>
          <a:off x="0" y="11784"/>
          <a:ext cx="835292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Учителя информатики и ИКТ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26501" y="38285"/>
        <a:ext cx="8299926" cy="489878"/>
      </dsp:txXfrm>
    </dsp:sp>
    <dsp:sp modelId="{2D41D605-8F83-487E-9B53-D6C802C3C8B2}">
      <dsp:nvSpPr>
        <dsp:cNvPr id="0" name=""/>
        <dsp:cNvSpPr/>
      </dsp:nvSpPr>
      <dsp:spPr>
        <a:xfrm>
          <a:off x="0" y="554664"/>
          <a:ext cx="835292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«Эффективные формы мотивации к изучению алгоритмизации и программирования в школьном курсе информатики» </a:t>
          </a:r>
          <a:endParaRPr lang="ru-RU" sz="1500" kern="1200" dirty="0"/>
        </a:p>
      </dsp:txBody>
      <dsp:txXfrm>
        <a:off x="0" y="554664"/>
        <a:ext cx="8352928" cy="480240"/>
      </dsp:txXfrm>
    </dsp:sp>
    <dsp:sp modelId="{4DE57849-39E7-4766-A868-7945C1AC6C4E}">
      <dsp:nvSpPr>
        <dsp:cNvPr id="0" name=""/>
        <dsp:cNvSpPr/>
      </dsp:nvSpPr>
      <dsp:spPr>
        <a:xfrm>
          <a:off x="0" y="1029402"/>
          <a:ext cx="835292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Состав участников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26501" y="1055903"/>
        <a:ext cx="8299926" cy="489878"/>
      </dsp:txXfrm>
    </dsp:sp>
    <dsp:sp modelId="{436EB675-2558-41F6-A0A7-DA59EB3AFAE3}">
      <dsp:nvSpPr>
        <dsp:cNvPr id="0" name=""/>
        <dsp:cNvSpPr/>
      </dsp:nvSpPr>
      <dsp:spPr>
        <a:xfrm>
          <a:off x="0" y="1577784"/>
          <a:ext cx="8352928" cy="915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«Организация»: Антипова О.В., Толстова И.В., Марцинкевич Е.Е. </a:t>
          </a:r>
          <a:endParaRPr lang="ru-RU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Группа «Мотивация»: </a:t>
          </a:r>
          <a:r>
            <a:rPr lang="ru-RU" sz="1500" kern="1200" dirty="0" err="1" smtClean="0">
              <a:latin typeface="Georgia" panose="02040502050405020303" pitchFamily="18" charset="0"/>
            </a:rPr>
            <a:t>Журина</a:t>
          </a:r>
          <a:r>
            <a:rPr lang="ru-RU" sz="1500" kern="1200" dirty="0" smtClean="0">
              <a:latin typeface="Georgia" panose="02040502050405020303" pitchFamily="18" charset="0"/>
            </a:rPr>
            <a:t> С.А., </a:t>
          </a:r>
          <a:r>
            <a:rPr lang="ru-RU" sz="1500" kern="1200" dirty="0" err="1" smtClean="0">
              <a:latin typeface="Georgia" panose="02040502050405020303" pitchFamily="18" charset="0"/>
            </a:rPr>
            <a:t>Краюшкина</a:t>
          </a:r>
          <a:r>
            <a:rPr lang="ru-RU" sz="1500" kern="1200" dirty="0" smtClean="0">
              <a:latin typeface="Georgia" panose="02040502050405020303" pitchFamily="18" charset="0"/>
            </a:rPr>
            <a:t> М.А., </a:t>
          </a:r>
          <a:r>
            <a:rPr lang="ru-RU" sz="1500" kern="1200" dirty="0" err="1" smtClean="0">
              <a:latin typeface="Georgia" panose="02040502050405020303" pitchFamily="18" charset="0"/>
            </a:rPr>
            <a:t>Мирохина</a:t>
          </a:r>
          <a:r>
            <a:rPr lang="ru-RU" sz="1500" kern="1200" dirty="0" smtClean="0">
              <a:latin typeface="Georgia" panose="02040502050405020303" pitchFamily="18" charset="0"/>
            </a:rPr>
            <a:t> О.И., </a:t>
          </a:r>
          <a:r>
            <a:rPr lang="ru-RU" sz="1500" kern="1200" dirty="0" err="1" smtClean="0">
              <a:latin typeface="Georgia" panose="02040502050405020303" pitchFamily="18" charset="0"/>
            </a:rPr>
            <a:t>Шарая</a:t>
          </a:r>
          <a:r>
            <a:rPr lang="ru-RU" sz="1500" kern="1200" dirty="0" smtClean="0">
              <a:latin typeface="Georgia" panose="02040502050405020303" pitchFamily="18" charset="0"/>
            </a:rPr>
            <a:t> Е.М., </a:t>
          </a:r>
          <a:r>
            <a:rPr lang="ru-RU" sz="1500" kern="1200" dirty="0" err="1" smtClean="0">
              <a:latin typeface="Georgia" panose="02040502050405020303" pitchFamily="18" charset="0"/>
            </a:rPr>
            <a:t>Ярмаркова</a:t>
          </a:r>
          <a:r>
            <a:rPr lang="ru-RU" sz="1500" kern="1200" dirty="0" smtClean="0">
              <a:latin typeface="Georgia" panose="02040502050405020303" pitchFamily="18" charset="0"/>
            </a:rPr>
            <a:t> М.Н., Гаврилова А.Ю., Федорова И.Н., Деева О.В., </a:t>
          </a:r>
          <a:r>
            <a:rPr lang="ru-RU" sz="1500" kern="1200" dirty="0" err="1" smtClean="0">
              <a:latin typeface="Georgia" panose="02040502050405020303" pitchFamily="18" charset="0"/>
            </a:rPr>
            <a:t>Тинькова</a:t>
          </a:r>
          <a:r>
            <a:rPr lang="ru-RU" sz="1500" kern="1200" dirty="0" smtClean="0">
              <a:latin typeface="Georgia" panose="02040502050405020303" pitchFamily="18" charset="0"/>
            </a:rPr>
            <a:t> Е.Н., </a:t>
          </a:r>
          <a:r>
            <a:rPr lang="ru-RU" sz="1500" kern="1200" dirty="0" err="1" smtClean="0">
              <a:latin typeface="Georgia" panose="02040502050405020303" pitchFamily="18" charset="0"/>
            </a:rPr>
            <a:t>Зазнобина</a:t>
          </a:r>
          <a:r>
            <a:rPr lang="ru-RU" sz="1500" kern="1200" dirty="0" smtClean="0">
              <a:latin typeface="Georgia" panose="02040502050405020303" pitchFamily="18" charset="0"/>
            </a:rPr>
            <a:t> Ю.Ю., Васильева А.В., </a:t>
          </a:r>
          <a:r>
            <a:rPr lang="ru-RU" sz="1500" kern="1200" dirty="0" err="1" smtClean="0">
              <a:latin typeface="Georgia" panose="02040502050405020303" pitchFamily="18" charset="0"/>
            </a:rPr>
            <a:t>Генералова</a:t>
          </a:r>
          <a:r>
            <a:rPr lang="ru-RU" sz="1500" kern="1200" dirty="0" smtClean="0">
              <a:latin typeface="Georgia" panose="02040502050405020303" pitchFamily="18" charset="0"/>
            </a:rPr>
            <a:t> Е.А., Егорова А.В., </a:t>
          </a:r>
          <a:r>
            <a:rPr lang="ru-RU" sz="1500" kern="1200" dirty="0" err="1" smtClean="0">
              <a:latin typeface="Georgia" panose="02040502050405020303" pitchFamily="18" charset="0"/>
            </a:rPr>
            <a:t>Сырятова</a:t>
          </a:r>
          <a:r>
            <a:rPr lang="ru-RU" sz="1500" kern="1200" dirty="0" smtClean="0">
              <a:latin typeface="Georgia" panose="02040502050405020303" pitchFamily="18" charset="0"/>
            </a:rPr>
            <a:t> Л.В., Панченко О.Е</a:t>
          </a:r>
          <a:r>
            <a:rPr lang="ru-RU" sz="1600" kern="1200" dirty="0" smtClean="0">
              <a:latin typeface="Georgia" panose="02040502050405020303" pitchFamily="18" charset="0"/>
            </a:rPr>
            <a:t>.</a:t>
          </a:r>
          <a:endParaRPr lang="ru-RU" sz="1600" kern="1200" dirty="0"/>
        </a:p>
      </dsp:txBody>
      <dsp:txXfrm>
        <a:off x="0" y="1577784"/>
        <a:ext cx="8352928" cy="915457"/>
      </dsp:txXfrm>
    </dsp:sp>
    <dsp:sp modelId="{2D0E217B-BC9A-437D-A84C-50603C84CB6F}">
      <dsp:nvSpPr>
        <dsp:cNvPr id="0" name=""/>
        <dsp:cNvSpPr/>
      </dsp:nvSpPr>
      <dsp:spPr>
        <a:xfrm>
          <a:off x="0" y="2493242"/>
          <a:ext cx="835292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eorgia" panose="02040502050405020303" pitchFamily="18" charset="0"/>
            </a:rPr>
            <a:t>Итоги работы</a:t>
          </a:r>
          <a:endParaRPr lang="ru-RU" sz="1600" kern="1200" dirty="0">
            <a:latin typeface="Georgia" panose="02040502050405020303" pitchFamily="18" charset="0"/>
          </a:endParaRPr>
        </a:p>
      </dsp:txBody>
      <dsp:txXfrm>
        <a:off x="26501" y="2519743"/>
        <a:ext cx="8299926" cy="489878"/>
      </dsp:txXfrm>
    </dsp:sp>
    <dsp:sp modelId="{ECE96263-4A4F-49F3-B3DA-E271A53266DE}">
      <dsp:nvSpPr>
        <dsp:cNvPr id="0" name=""/>
        <dsp:cNvSpPr/>
      </dsp:nvSpPr>
      <dsp:spPr>
        <a:xfrm>
          <a:off x="0" y="3036122"/>
          <a:ext cx="8352928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Создание видеотеки по решению задач повышенной сложности из состава ЕГЭ по информатике</a:t>
          </a:r>
          <a:endParaRPr lang="ru-RU" sz="1500" kern="1200" dirty="0"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Прохождение курсов по «Робототехнике» в 2018/2019 учебном году</a:t>
          </a:r>
          <a:endParaRPr lang="ru-RU" sz="1500" kern="1200" dirty="0">
            <a:latin typeface="Georgia" panose="02040502050405020303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latin typeface="Georgia" panose="02040502050405020303" pitchFamily="18" charset="0"/>
            </a:rPr>
            <a:t>Разработка и проведение городских конкурсов «КЛИК.Р» и «Карандашное программирование»</a:t>
          </a:r>
          <a:endParaRPr lang="ru-RU" sz="1500" kern="1200" dirty="0">
            <a:latin typeface="Georgia" panose="02040502050405020303" pitchFamily="18" charset="0"/>
          </a:endParaRPr>
        </a:p>
      </dsp:txBody>
      <dsp:txXfrm>
        <a:off x="0" y="3036122"/>
        <a:ext cx="8352928" cy="1110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65DB5-7B6F-4992-8B06-A1268B136311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E6D9-4435-42E7-B9A3-5179E3214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5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0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2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53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E6D9-4435-42E7-B9A3-5179E3214E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3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8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7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7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5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5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25A2003-64F5-4E0B-A63A-E3DD473F10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5DCB516-E08A-437F-97CE-2E68693269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&#1056;&#1103;&#1079;&#1072;&#1085;&#1100;%20&#1095;&#1080;&#1089;&#1090;&#1086;&#1074;&#1080;&#1082;.wmv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639" y="2139704"/>
            <a:ext cx="6872808" cy="165618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Городской августовский педагогический форум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0791" y="4443958"/>
            <a:ext cx="6400800" cy="48605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Рязань, 2018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195487"/>
            <a:ext cx="5616624" cy="11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Управление образования и молодежной политики</a:t>
            </a:r>
          </a:p>
          <a:p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администрации города Рязани</a:t>
            </a:r>
          </a:p>
          <a:p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МБУ «Центр мониторинга и сопровождения образования</a:t>
            </a:r>
          </a:p>
          <a:p>
            <a:endParaRPr lang="ru-RU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7475"/>
            <a:ext cx="2952328" cy="24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8EBCE1B-1F5C-40CB-8C4D-146447D03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2" t="20586" r="24013" b="9381"/>
          <a:stretch/>
        </p:blipFill>
        <p:spPr>
          <a:xfrm>
            <a:off x="899592" y="47027"/>
            <a:ext cx="7344816" cy="49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8E1050-EBA5-41A7-8176-D043FA7CEB8D}"/>
              </a:ext>
            </a:extLst>
          </p:cNvPr>
          <p:cNvSpPr txBox="1"/>
          <p:nvPr/>
        </p:nvSpPr>
        <p:spPr>
          <a:xfrm>
            <a:off x="3761911" y="195487"/>
            <a:ext cx="16332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Georgia" panose="02040502050405020303" pitchFamily="18" charset="0"/>
              </a:rPr>
              <a:t>ВПР 6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Математика</a:t>
            </a:r>
          </a:p>
          <a:p>
            <a:endParaRPr lang="ru-RU" sz="1500" dirty="0">
              <a:latin typeface="Georgia" panose="02040502050405020303" pitchFamily="18" charset="0"/>
            </a:endParaRP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Средняя оценка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по городу 3,65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FD92020-03F3-47D2-88EF-144B192E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65570"/>
              </p:ext>
            </p:extLst>
          </p:nvPr>
        </p:nvGraphicFramePr>
        <p:xfrm>
          <a:off x="197514" y="171797"/>
          <a:ext cx="1579222" cy="45602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6970">
                  <a:extLst>
                    <a:ext uri="{9D8B030D-6E8A-4147-A177-3AD203B41FA5}">
                      <a16:colId xmlns="" xmlns:a16="http://schemas.microsoft.com/office/drawing/2014/main" val="3324939183"/>
                    </a:ext>
                  </a:extLst>
                </a:gridCol>
                <a:gridCol w="842252">
                  <a:extLst>
                    <a:ext uri="{9D8B030D-6E8A-4147-A177-3AD203B41FA5}">
                      <a16:colId xmlns="" xmlns:a16="http://schemas.microsoft.com/office/drawing/2014/main" val="2590579960"/>
                    </a:ext>
                  </a:extLst>
                </a:gridCol>
              </a:tblGrid>
              <a:tr h="52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651609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0315316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273458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3903383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8979188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897569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4443965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6274625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1498940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3555920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404357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5982555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171756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9726917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3110255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2829827"/>
                  </a:ext>
                </a:extLst>
              </a:tr>
              <a:tr h="25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67579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F9BF3EA-8AE5-475C-A67A-AC1C0C016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11738"/>
              </p:ext>
            </p:extLst>
          </p:nvPr>
        </p:nvGraphicFramePr>
        <p:xfrm>
          <a:off x="5395137" y="83871"/>
          <a:ext cx="1715146" cy="46835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84067">
                  <a:extLst>
                    <a:ext uri="{9D8B030D-6E8A-4147-A177-3AD203B41FA5}">
                      <a16:colId xmlns="" xmlns:a16="http://schemas.microsoft.com/office/drawing/2014/main" val="2835965031"/>
                    </a:ext>
                  </a:extLst>
                </a:gridCol>
                <a:gridCol w="931079">
                  <a:extLst>
                    <a:ext uri="{9D8B030D-6E8A-4147-A177-3AD203B41FA5}">
                      <a16:colId xmlns="" xmlns:a16="http://schemas.microsoft.com/office/drawing/2014/main" val="821474664"/>
                    </a:ext>
                  </a:extLst>
                </a:gridCol>
              </a:tblGrid>
              <a:tr h="57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148112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7338758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4370805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2365623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6445888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2089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3041739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4411810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0913148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8462579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174919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0192268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9476880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3270197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9055904"/>
                  </a:ext>
                </a:extLst>
              </a:tr>
              <a:tr h="27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011265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FD92020-03F3-47D2-88EF-144B192E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47861"/>
              </p:ext>
            </p:extLst>
          </p:nvPr>
        </p:nvGraphicFramePr>
        <p:xfrm>
          <a:off x="1959233" y="171796"/>
          <a:ext cx="1694665" cy="4595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0844">
                  <a:extLst>
                    <a:ext uri="{9D8B030D-6E8A-4147-A177-3AD203B41FA5}">
                      <a16:colId xmlns="" xmlns:a16="http://schemas.microsoft.com/office/drawing/2014/main" val="3324939183"/>
                    </a:ext>
                  </a:extLst>
                </a:gridCol>
                <a:gridCol w="903821">
                  <a:extLst>
                    <a:ext uri="{9D8B030D-6E8A-4147-A177-3AD203B41FA5}">
                      <a16:colId xmlns="" xmlns:a16="http://schemas.microsoft.com/office/drawing/2014/main" val="2590579960"/>
                    </a:ext>
                  </a:extLst>
                </a:gridCol>
              </a:tblGrid>
              <a:tr h="509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651609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4056270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7679870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0116174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7996535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7817176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745343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9262227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6434583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2795248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7912711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5656090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1168032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1947143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7983140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401302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737212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0560212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3454507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EF9BF3EA-8AE5-475C-A67A-AC1C0C016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14246"/>
              </p:ext>
            </p:extLst>
          </p:nvPr>
        </p:nvGraphicFramePr>
        <p:xfrm>
          <a:off x="7313015" y="83873"/>
          <a:ext cx="1538507" cy="46835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03317">
                  <a:extLst>
                    <a:ext uri="{9D8B030D-6E8A-4147-A177-3AD203B41FA5}">
                      <a16:colId xmlns="" xmlns:a16="http://schemas.microsoft.com/office/drawing/2014/main" val="2835965031"/>
                    </a:ext>
                  </a:extLst>
                </a:gridCol>
                <a:gridCol w="835190">
                  <a:extLst>
                    <a:ext uri="{9D8B030D-6E8A-4147-A177-3AD203B41FA5}">
                      <a16:colId xmlns="" xmlns:a16="http://schemas.microsoft.com/office/drawing/2014/main" val="821474664"/>
                    </a:ext>
                  </a:extLst>
                </a:gridCol>
              </a:tblGrid>
              <a:tr h="513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148112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608869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19(25)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7982575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8336813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8806226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4278408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801991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1395903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520423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9648828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7184752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9633676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3960720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0779514"/>
                  </a:ext>
                </a:extLst>
              </a:tr>
              <a:tr h="23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7789355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520322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3,08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9350518"/>
                  </a:ext>
                </a:extLst>
              </a:tr>
              <a:tr h="245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932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9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74B14F1-D90C-4725-828B-8E796FAFD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6" t="16383" r="38187" b="65110"/>
          <a:stretch/>
        </p:blipFill>
        <p:spPr>
          <a:xfrm>
            <a:off x="179512" y="339502"/>
            <a:ext cx="8572253" cy="1856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907704" y="1009059"/>
            <a:ext cx="144016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96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8E1050-EBA5-41A7-8176-D043FA7CEB8D}"/>
              </a:ext>
            </a:extLst>
          </p:cNvPr>
          <p:cNvSpPr txBox="1"/>
          <p:nvPr/>
        </p:nvSpPr>
        <p:spPr>
          <a:xfrm>
            <a:off x="14776" y="293154"/>
            <a:ext cx="1633226" cy="14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Georgia" panose="02040502050405020303" pitchFamily="18" charset="0"/>
              </a:rPr>
              <a:t>ВПР 11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Физика</a:t>
            </a:r>
          </a:p>
          <a:p>
            <a:endParaRPr lang="ru-RU" sz="1500" dirty="0">
              <a:latin typeface="Georgia" panose="02040502050405020303" pitchFamily="18" charset="0"/>
            </a:endParaRP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Средний балл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по городу 17,35</a:t>
            </a:r>
          </a:p>
          <a:p>
            <a:pPr algn="ctr"/>
            <a:endParaRPr lang="ru-RU" sz="1013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06405"/>
              </p:ext>
            </p:extLst>
          </p:nvPr>
        </p:nvGraphicFramePr>
        <p:xfrm>
          <a:off x="1800490" y="282816"/>
          <a:ext cx="1544620" cy="4377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9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21,64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20,63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20,30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20,17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19,96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19,67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19,22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18,90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18,83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18,64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74831"/>
              </p:ext>
            </p:extLst>
          </p:nvPr>
        </p:nvGraphicFramePr>
        <p:xfrm>
          <a:off x="5328084" y="282816"/>
          <a:ext cx="1683462" cy="4377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0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2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16,85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16,83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16,36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15,69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15,67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281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15,63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973"/>
              </p:ext>
            </p:extLst>
          </p:nvPr>
        </p:nvGraphicFramePr>
        <p:xfrm>
          <a:off x="3555160" y="293154"/>
          <a:ext cx="1566174" cy="4367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18,58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18,34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18,09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18,07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18,05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17,74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19(25)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17,13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62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17,09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65908"/>
              </p:ext>
            </p:extLst>
          </p:nvPr>
        </p:nvGraphicFramePr>
        <p:xfrm>
          <a:off x="7218295" y="282816"/>
          <a:ext cx="1671183" cy="438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0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1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2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3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4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5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13,61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6"/>
                  </a:ext>
                </a:extLst>
              </a:tr>
              <a:tr h="2638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13,15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870" marR="2870" marT="287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73ECE4-475D-4108-A39A-2EBCC720B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4788" r="22438" b="14983"/>
          <a:stretch/>
        </p:blipFill>
        <p:spPr>
          <a:xfrm>
            <a:off x="359532" y="195486"/>
            <a:ext cx="8424936" cy="48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6310" r="5404" b="8972"/>
          <a:stretch/>
        </p:blipFill>
        <p:spPr bwMode="auto">
          <a:xfrm>
            <a:off x="107504" y="123479"/>
            <a:ext cx="89360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2213" y="1"/>
            <a:ext cx="8539279" cy="5122815"/>
            <a:chOff x="272212" y="0"/>
            <a:chExt cx="8539279" cy="51228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" t="18825" r="2364" b="12575"/>
            <a:stretch/>
          </p:blipFill>
          <p:spPr bwMode="auto">
            <a:xfrm>
              <a:off x="272212" y="0"/>
              <a:ext cx="8539279" cy="5122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67544" y="267494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1194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D7462A-77DA-41C2-B55A-F92C06508EE0}"/>
              </a:ext>
            </a:extLst>
          </p:cNvPr>
          <p:cNvSpPr txBox="1"/>
          <p:nvPr/>
        </p:nvSpPr>
        <p:spPr>
          <a:xfrm>
            <a:off x="2339752" y="211669"/>
            <a:ext cx="11267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РПР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6758" y="211669"/>
            <a:ext cx="15648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Математика - 8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214" t="19543" r="22040" b="37434"/>
          <a:stretch/>
        </p:blipFill>
        <p:spPr>
          <a:xfrm>
            <a:off x="1187624" y="627534"/>
            <a:ext cx="6530949" cy="4019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3719" y="89756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 dirty="0"/>
          </a:p>
        </p:txBody>
      </p:sp>
    </p:spTree>
    <p:extLst>
      <p:ext uri="{BB962C8B-B14F-4D97-AF65-F5344CB8AC3E}">
        <p14:creationId xmlns:p14="http://schemas.microsoft.com/office/powerpoint/2010/main" val="2582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680" y="267494"/>
            <a:ext cx="2110194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anose="02040502050405020303" pitchFamily="18" charset="0"/>
              </a:rPr>
              <a:t>ОГЭ</a:t>
            </a:r>
            <a:r>
              <a:rPr lang="ru-RU" sz="1500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математика</a:t>
            </a:r>
            <a:endParaRPr lang="ru-RU" sz="15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67607"/>
              </p:ext>
            </p:extLst>
          </p:nvPr>
        </p:nvGraphicFramePr>
        <p:xfrm>
          <a:off x="337086" y="897564"/>
          <a:ext cx="8447383" cy="369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2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97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89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 РО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 РО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ОГЭ РО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Качество знаний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(%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«4» и «5»)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62,4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54,8%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57,97%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53,1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72,5%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63,4%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Двойки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4,7%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3,1%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6,29%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3,9%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3,8%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2,2%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Средняя отметка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3,72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3,6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3,9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3,8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16,17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16,21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18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Самый низкий балл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2 (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№№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8,11,17.19(25),</a:t>
                      </a:r>
                      <a:b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47,53,58,66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1(4 чел. №№ 33,34,инт.1,2)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1(2 чел. в №№ 40,59 по 1 чел.)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0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Макс. балл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en-US" sz="1400" dirty="0" smtClean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ФИПИ – 32 б.)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5 чел.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(№№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, 4, 44, 51, 67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4 чел.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(№№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, 7,</a:t>
                      </a:r>
                      <a:r>
                        <a:rPr lang="ru-RU" sz="14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19(25), 72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26 чел., макс. в 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(№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3 по 4 чел.,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№ 47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– 6 чел.)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9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0538"/>
            <a:ext cx="351282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Рейтинг ОУ по средней отметке на ОГЭ по </a:t>
            </a:r>
            <a:r>
              <a:rPr lang="ru-RU" sz="900" b="1" dirty="0" smtClean="0">
                <a:latin typeface="Georgia" panose="02040502050405020303" pitchFamily="18" charset="0"/>
                <a:ea typeface="Times New Roman" pitchFamily="18" charset="0"/>
                <a:cs typeface="Arial" pitchFamily="34" charset="0"/>
              </a:rPr>
              <a:t>математике</a:t>
            </a:r>
            <a:endParaRPr lang="ru-RU" sz="1013" dirty="0"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15051"/>
              </p:ext>
            </p:extLst>
          </p:nvPr>
        </p:nvGraphicFramePr>
        <p:xfrm>
          <a:off x="251520" y="181813"/>
          <a:ext cx="8560160" cy="4794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339848402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621999071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3897463075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1131434308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793525996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473107118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4099357605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102181173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1351805476"/>
                    </a:ext>
                  </a:extLst>
                </a:gridCol>
                <a:gridCol w="428008">
                  <a:extLst>
                    <a:ext uri="{9D8B030D-6E8A-4147-A177-3AD203B41FA5}">
                      <a16:colId xmlns="" xmlns:a16="http://schemas.microsoft.com/office/drawing/2014/main" val="485641839"/>
                    </a:ext>
                  </a:extLst>
                </a:gridCol>
              </a:tblGrid>
              <a:tr h="219407"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Рейтинг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vert="vert27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Рейтинг</a:t>
                      </a:r>
                      <a:endParaRPr lang="ru-RU" sz="1100" dirty="0" smtClean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 smtClean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/>
                </a:tc>
                <a:tc rowSpan="2"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Рейтинг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Рейтинг</a:t>
                      </a:r>
                      <a:endParaRPr lang="ru-RU" sz="1100" dirty="0" smtClean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 smtClean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100" dirty="0" smtClean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 г.</a:t>
                      </a:r>
                      <a:endParaRPr lang="ru-RU" sz="1100" dirty="0" smtClean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Georgia" panose="02040502050405020303" pitchFamily="18" charset="0"/>
                        </a:rPr>
                        <a:t>Ср.отметка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Ср. 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Georgia" panose="02040502050405020303" pitchFamily="18" charset="0"/>
                        </a:rPr>
                        <a:t>Ср.отметка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Ср. 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Ср.  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Ср.  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Georgia" panose="02040502050405020303" pitchFamily="18" charset="0"/>
                        </a:rPr>
                        <a:t>Ср.отметка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Georgia" panose="02040502050405020303" pitchFamily="18" charset="0"/>
                        </a:rPr>
                        <a:t>Ср. 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отметка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4,46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8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4,44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8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4,35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4,39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4,31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4,27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3,40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4,27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4,23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4,20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4,19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3,37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4,12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3,35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4,05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26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3,31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8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3,70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Georgia" panose="02040502050405020303" pitchFamily="18" charset="0"/>
                        </a:rPr>
                        <a:t>инт</a:t>
                      </a: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3,18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3,50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3,14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77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Georgia" panose="02040502050405020303" pitchFamily="18" charset="0"/>
                        </a:rPr>
                        <a:t>19(25)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3,13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инт.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3,21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2,96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3,09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2,81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94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3,91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3,65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2,25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74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2,11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3,82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3,63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3,65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60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3,40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3,73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3,72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35227" marR="35227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D51066-1B06-4C3C-BCA0-8713EFB5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05" t="75833" r="11413" b="4754"/>
          <a:stretch/>
        </p:blipFill>
        <p:spPr>
          <a:xfrm>
            <a:off x="1280073" y="3406899"/>
            <a:ext cx="6413871" cy="16851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2D51066-1B06-4C3C-BCA0-8713EFB5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6" t="16758" r="11693" b="61197"/>
          <a:stretch/>
        </p:blipFill>
        <p:spPr>
          <a:xfrm>
            <a:off x="179512" y="195486"/>
            <a:ext cx="8694966" cy="13570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987574"/>
            <a:ext cx="26642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D51066-1B06-4C3C-BCA0-8713EFB5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6" t="75944" r="51927" b="4754"/>
          <a:stretch/>
        </p:blipFill>
        <p:spPr>
          <a:xfrm>
            <a:off x="1300323" y="1549107"/>
            <a:ext cx="6379054" cy="18147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D51066-1B06-4C3C-BCA0-8713EFB5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2" t="68926" r="40305" b="24055"/>
          <a:stretch/>
        </p:blipFill>
        <p:spPr>
          <a:xfrm>
            <a:off x="3095836" y="987574"/>
            <a:ext cx="244827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18458"/>
              </p:ext>
            </p:extLst>
          </p:nvPr>
        </p:nvGraphicFramePr>
        <p:xfrm>
          <a:off x="1277634" y="789553"/>
          <a:ext cx="6534728" cy="1389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26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0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0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1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4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4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Предмет 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Количество участников-выпускников 9 классов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% от общего кол-ва выпускников 9 классов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2016г.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2018г.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2016г.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</a:t>
                      </a:r>
                      <a:r>
                        <a:rPr lang="en-US" sz="14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2018г.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Физика 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775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793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651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20,5%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18,8%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15,3%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Информатика и ИКТ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559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967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1277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14,8%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22,9%</a:t>
                      </a:r>
                      <a:endParaRPr lang="ru-RU" sz="9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30,0%</a:t>
                      </a:r>
                      <a:endParaRPr lang="ru-RU" sz="9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107" y="95314"/>
            <a:ext cx="869496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Georgia" panose="02040502050405020303" pitchFamily="18" charset="0"/>
              </a:rPr>
              <a:t>Участие выпускников </a:t>
            </a:r>
            <a:r>
              <a:rPr lang="en-US" sz="1800" dirty="0">
                <a:latin typeface="Georgia" panose="02040502050405020303" pitchFamily="18" charset="0"/>
              </a:rPr>
              <a:t>IX</a:t>
            </a:r>
            <a:r>
              <a:rPr lang="ru-RU" sz="1800" dirty="0">
                <a:latin typeface="Georgia" panose="02040502050405020303" pitchFamily="18" charset="0"/>
              </a:rPr>
              <a:t> классов в ГИА на ОГЭ по предметам по выбору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Georgia" panose="02040502050405020303" pitchFamily="18" charset="0"/>
              </a:rPr>
              <a:t>(данные за три года)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8564"/>
              </p:ext>
            </p:extLst>
          </p:nvPr>
        </p:nvGraphicFramePr>
        <p:xfrm>
          <a:off x="629562" y="2841781"/>
          <a:ext cx="7884873" cy="21034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95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33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0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03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16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6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96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960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960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960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580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0905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Предмет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«5»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«4»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«3»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«2»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2018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Математика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20,1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15</a:t>
                      </a: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,2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51,5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37,9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47,2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23,7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35,7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32,9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3,8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6,3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4,7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Физика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13,2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15,5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17,7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41,3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49,8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47,6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39,7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34,6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34,1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5,8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0,1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0,6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Информатика и ИКТ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32,6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35,7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23,6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34,3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41,2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44,5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26,3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22,8</a:t>
                      </a:r>
                      <a:endParaRPr lang="ru-RU" sz="14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30,6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6,8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0,3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effectLst/>
                          <a:latin typeface="Georgia" panose="02040502050405020303" pitchFamily="18" charset="0"/>
                        </a:rPr>
                        <a:t>1,3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9562" y="2376697"/>
            <a:ext cx="7614846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6947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Georgia" panose="02040502050405020303" pitchFamily="18" charset="0"/>
              </a:rPr>
              <a:t>Результаты ГИА-9 (отметки) в форме ОГЭ (данные за три года)</a:t>
            </a:r>
          </a:p>
        </p:txBody>
      </p:sp>
    </p:spTree>
    <p:extLst>
      <p:ext uri="{BB962C8B-B14F-4D97-AF65-F5344CB8AC3E}">
        <p14:creationId xmlns:p14="http://schemas.microsoft.com/office/powerpoint/2010/main" val="5384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81450"/>
              </p:ext>
            </p:extLst>
          </p:nvPr>
        </p:nvGraphicFramePr>
        <p:xfrm>
          <a:off x="202357" y="1275629"/>
          <a:ext cx="2047386" cy="37105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2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Ср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. оценка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Ср. балл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31,17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30,82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29,23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32,00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27,67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28,20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27,60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27,14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25,06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48977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4924" y="141481"/>
            <a:ext cx="2656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Физика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Средняя оценка – 3,82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Макс. балл (40) – 1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«2» – 4 человека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6746" y="123478"/>
            <a:ext cx="2874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ИКТ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Средняя оценка – 3,90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Макс. балл (22) – 44 человека</a:t>
            </a:r>
          </a:p>
          <a:p>
            <a:r>
              <a:rPr lang="ru-RU" sz="1500" dirty="0">
                <a:latin typeface="Georgia" panose="02040502050405020303" pitchFamily="18" charset="0"/>
              </a:rPr>
              <a:t>«2» - 17 человек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39043"/>
              </p:ext>
            </p:extLst>
          </p:nvPr>
        </p:nvGraphicFramePr>
        <p:xfrm>
          <a:off x="4680012" y="1203598"/>
          <a:ext cx="2046160" cy="3860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3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Средняя </a:t>
                      </a:r>
                      <a:r>
                        <a:rPr lang="ru-RU" sz="1300" u="none" strike="noStrike" dirty="0" smtClean="0">
                          <a:effectLst/>
                          <a:latin typeface="Georgia" panose="02040502050405020303" pitchFamily="18" charset="0"/>
                        </a:rPr>
                        <a:t>оценка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Средний </a:t>
                      </a:r>
                      <a:r>
                        <a:rPr lang="ru-RU" sz="1300" u="none" strike="noStrike" dirty="0" err="1" smtClean="0">
                          <a:effectLst/>
                          <a:latin typeface="Georgia" panose="02040502050405020303" pitchFamily="18" charset="0"/>
                        </a:rPr>
                        <a:t>первич-ный</a:t>
                      </a:r>
                      <a:r>
                        <a:rPr lang="ru-RU" sz="1300" u="none" strike="noStrike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балл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5,00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19,33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4,73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19,07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17,42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4,33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15,67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4,33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14,67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4,33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16,44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4,31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16,57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4,30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15,93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4,26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16,16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49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4,25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16,50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4,18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15,29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4,17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15,17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4,14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15,14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4,13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15,23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4,12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15,76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4,11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14,68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10540"/>
              </p:ext>
            </p:extLst>
          </p:nvPr>
        </p:nvGraphicFramePr>
        <p:xfrm>
          <a:off x="6894258" y="1203598"/>
          <a:ext cx="2077077" cy="3860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Средняя </a:t>
                      </a:r>
                      <a:r>
                        <a:rPr lang="ru-RU" sz="1300" u="none" strike="noStrike" dirty="0" smtClean="0">
                          <a:effectLst/>
                          <a:latin typeface="Georgia" panose="02040502050405020303" pitchFamily="18" charset="0"/>
                        </a:rPr>
                        <a:t>оценка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Средний </a:t>
                      </a:r>
                      <a:r>
                        <a:rPr lang="ru-RU" sz="1300" u="none" strike="noStrike" dirty="0" err="1" smtClean="0">
                          <a:effectLst/>
                          <a:latin typeface="Georgia" panose="02040502050405020303" pitchFamily="18" charset="0"/>
                        </a:rPr>
                        <a:t>первич-ный</a:t>
                      </a:r>
                      <a:r>
                        <a:rPr lang="ru-RU" sz="1300" u="none" strike="noStrike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балл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4,09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15,04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4,08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14,92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14,26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28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13,00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13,00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14,65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14,19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13,00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54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14,33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15,00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14,08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14,61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3,96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14,33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91129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Georgia" panose="02040502050405020303" pitchFamily="18" charset="0"/>
                        </a:rPr>
                        <a:t>3,94</a:t>
                      </a:r>
                      <a:endParaRPr lang="ru-RU" sz="13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Georgia" panose="02040502050405020303" pitchFamily="18" charset="0"/>
                        </a:rPr>
                        <a:t>13,97</a:t>
                      </a:r>
                      <a:endParaRPr lang="ru-RU" sz="13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648" marR="5648" marT="564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34502"/>
              </p:ext>
            </p:extLst>
          </p:nvPr>
        </p:nvGraphicFramePr>
        <p:xfrm>
          <a:off x="2420147" y="1275606"/>
          <a:ext cx="2091779" cy="37105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6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6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72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№ОУ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Ср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. оценка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Ср. балл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23,75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23,50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3,96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25,20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22,29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22,17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22,92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1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22,92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214" marR="5214" marT="52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485" y="120682"/>
            <a:ext cx="3480440" cy="1402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ЕГЭ (базовый уровень)  1751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Средняя оценка – 4, 34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 балл (20) – 134 человека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Кол-во «2» – 14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Это 0,80% по городу</a:t>
            </a:r>
          </a:p>
          <a:p>
            <a:endParaRPr lang="ru-RU" sz="1013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78693"/>
              </p:ext>
            </p:extLst>
          </p:nvPr>
        </p:nvGraphicFramePr>
        <p:xfrm>
          <a:off x="544058" y="1398532"/>
          <a:ext cx="1674186" cy="3664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1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4,75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4,72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4,66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4,63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8024" y="120682"/>
            <a:ext cx="3902030" cy="1402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ЕГЭ (профильный уровень)  1517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Средний балл – 51,78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 балл (98) – 1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Кол-во «2» - 80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Это 5,27% по городу</a:t>
            </a:r>
          </a:p>
          <a:p>
            <a:endParaRPr lang="ru-RU" sz="1013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31182"/>
              </p:ext>
            </p:extLst>
          </p:nvPr>
        </p:nvGraphicFramePr>
        <p:xfrm>
          <a:off x="5085101" y="1398532"/>
          <a:ext cx="1476914" cy="3377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2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Ср.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7429678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68,47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63,28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62,91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62,63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60,93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60,50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59,43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57,39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57,26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56,96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56,74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86963"/>
              </p:ext>
            </p:extLst>
          </p:nvPr>
        </p:nvGraphicFramePr>
        <p:xfrm>
          <a:off x="2432816" y="1164348"/>
          <a:ext cx="1674186" cy="385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7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Оценка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4,41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4,39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4,38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4,36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19(25)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4,35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98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4,35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29" marR="4829" marT="482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9643"/>
              </p:ext>
            </p:extLst>
          </p:nvPr>
        </p:nvGraphicFramePr>
        <p:xfrm>
          <a:off x="6767492" y="1398532"/>
          <a:ext cx="1564674" cy="3384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3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Ср.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7429678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56,20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56,16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55,19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55,19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54,89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54,36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54,35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54,03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52,21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26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51,89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28" marR="6528" marT="652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4" y="108361"/>
            <a:ext cx="3090911" cy="1402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ЕГЭ (информатика)   78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Средний балл – 61,74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 балл (97) – 2 человека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Кол-во «2» – 6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Это 7,69% по городу</a:t>
            </a:r>
          </a:p>
          <a:p>
            <a:endParaRPr lang="ru-RU" sz="1013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85631"/>
              </p:ext>
            </p:extLst>
          </p:nvPr>
        </p:nvGraphicFramePr>
        <p:xfrm>
          <a:off x="683568" y="1372552"/>
          <a:ext cx="2232248" cy="364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№ 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ОУ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90,00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83,00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75,57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72,67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71,00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62,17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0042" y="108361"/>
            <a:ext cx="2722220" cy="1402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</a:rPr>
              <a:t>ЕГЭ (физика)   697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Средний балл – 55,42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Макс балл (98) – 2 человека</a:t>
            </a:r>
          </a:p>
          <a:p>
            <a:r>
              <a:rPr lang="ru-RU" sz="1500" dirty="0">
                <a:latin typeface="Georgia" panose="02040502050405020303" pitchFamily="18" charset="0"/>
              </a:rPr>
              <a:t>Кол-во «2» – 10 человек</a:t>
            </a:r>
          </a:p>
          <a:p>
            <a:r>
              <a:rPr lang="ru-RU" sz="1500" dirty="0">
                <a:latin typeface="Georgia" panose="02040502050405020303" pitchFamily="18" charset="0"/>
              </a:rPr>
              <a:t>Это 1,43% по городу</a:t>
            </a:r>
          </a:p>
          <a:p>
            <a:endParaRPr lang="ru-RU" sz="1013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4532"/>
              </p:ext>
            </p:extLst>
          </p:nvPr>
        </p:nvGraphicFramePr>
        <p:xfrm>
          <a:off x="5111466" y="1599644"/>
          <a:ext cx="1544734" cy="3132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23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67,54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67,40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66,61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62,75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61,50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61,00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58,80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21006"/>
              </p:ext>
            </p:extLst>
          </p:nvPr>
        </p:nvGraphicFramePr>
        <p:xfrm>
          <a:off x="6917822" y="1599643"/>
          <a:ext cx="1398594" cy="313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1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№ ОУ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57,36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57,11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55,75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4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55,71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789" marR="6789" marT="678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3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16482" r="1753" b="14101"/>
          <a:stretch/>
        </p:blipFill>
        <p:spPr bwMode="auto">
          <a:xfrm>
            <a:off x="279220" y="123479"/>
            <a:ext cx="861326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7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895786"/>
            <a:ext cx="3240360" cy="145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grpSp>
        <p:nvGrpSpPr>
          <p:cNvPr id="4" name="Группа 3"/>
          <p:cNvGrpSpPr/>
          <p:nvPr/>
        </p:nvGrpSpPr>
        <p:grpSpPr>
          <a:xfrm>
            <a:off x="35497" y="123479"/>
            <a:ext cx="9052790" cy="4896544"/>
            <a:chOff x="91210" y="104444"/>
            <a:chExt cx="9052790" cy="455553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" t="13750" r="3135" b="26517"/>
            <a:stretch/>
          </p:blipFill>
          <p:spPr bwMode="auto">
            <a:xfrm>
              <a:off x="91210" y="104444"/>
              <a:ext cx="9052790" cy="455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453934" y="2981510"/>
              <a:ext cx="3636732" cy="167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0132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22988" r="5108" b="16526"/>
          <a:stretch/>
        </p:blipFill>
        <p:spPr bwMode="auto">
          <a:xfrm>
            <a:off x="0" y="15780"/>
            <a:ext cx="9144000" cy="492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24092" r="3672" b="11829"/>
          <a:stretch/>
        </p:blipFill>
        <p:spPr bwMode="auto">
          <a:xfrm>
            <a:off x="8206" y="0"/>
            <a:ext cx="9135794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2379" r="4641" b="15712"/>
          <a:stretch/>
        </p:blipFill>
        <p:spPr bwMode="auto">
          <a:xfrm>
            <a:off x="251520" y="0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31590"/>
            <a:ext cx="78335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44 учащихся проходили государственную итоговую аттестацию по учебному предмету, по которому стали победителями или призерами олимпиады  и получили отличный результат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математика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9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человек,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физика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– 7 чел.,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информатика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ИКТ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2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чел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.)</a:t>
            </a:r>
            <a:endParaRPr lang="ru-RU" sz="1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Среди вышеуказанных 44 учащихся максимальный балл на ОГЭ получили </a:t>
            </a:r>
            <a:r>
              <a:rPr lang="ru-RU" sz="1600" dirty="0" smtClean="0">
                <a:latin typeface="Georgia" panose="02040502050405020303" pitchFamily="18" charset="0"/>
              </a:rPr>
              <a:t>12 </a:t>
            </a:r>
            <a:r>
              <a:rPr lang="ru-RU" sz="1600" dirty="0">
                <a:latin typeface="Georgia" panose="02040502050405020303" pitchFamily="18" charset="0"/>
              </a:rPr>
              <a:t>человек: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математике (32) </a:t>
            </a:r>
            <a:r>
              <a:rPr lang="ru-RU" sz="1600" dirty="0">
                <a:latin typeface="Georgia" panose="02040502050405020303" pitchFamily="18" charset="0"/>
              </a:rPr>
              <a:t>- 2 человека (призёры олимпиады по математике, физике, русскому языку и астрономии);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Georgia" panose="02040502050405020303" pitchFamily="18" charset="0"/>
              </a:rPr>
              <a:t>информатике и </a:t>
            </a: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ИКТ</a:t>
            </a:r>
            <a:r>
              <a:rPr lang="ru-RU" sz="1600" dirty="0" smtClean="0">
                <a:latin typeface="Georgia" panose="02040502050405020303" pitchFamily="18" charset="0"/>
              </a:rPr>
              <a:t> - 2 </a:t>
            </a:r>
            <a:r>
              <a:rPr lang="ru-RU" sz="1600" dirty="0">
                <a:latin typeface="Georgia" panose="02040502050405020303" pitchFamily="18" charset="0"/>
              </a:rPr>
              <a:t>человека (победитель и призер по информатике и ИКТ</a:t>
            </a:r>
            <a:r>
              <a:rPr lang="ru-RU" sz="1600" dirty="0" smtClean="0">
                <a:latin typeface="Georgia" panose="02040502050405020303" pitchFamily="18" charset="0"/>
              </a:rPr>
              <a:t>)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67494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ГИА и результаты олимпиад</a:t>
            </a:r>
          </a:p>
        </p:txBody>
      </p:sp>
    </p:spTree>
    <p:extLst>
      <p:ext uri="{BB962C8B-B14F-4D97-AF65-F5344CB8AC3E}">
        <p14:creationId xmlns:p14="http://schemas.microsoft.com/office/powerpoint/2010/main" val="29391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9CAAEF4-9983-4EB8-BAF3-708D235F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6384" r="11413" b="11954"/>
          <a:stretch/>
        </p:blipFill>
        <p:spPr>
          <a:xfrm>
            <a:off x="143508" y="249492"/>
            <a:ext cx="8882637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85173"/>
              </p:ext>
            </p:extLst>
          </p:nvPr>
        </p:nvGraphicFramePr>
        <p:xfrm>
          <a:off x="179513" y="906099"/>
          <a:ext cx="1944215" cy="3795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 smtClean="0">
                          <a:effectLst/>
                          <a:latin typeface="Georgia" panose="02040502050405020303" pitchFamily="18" charset="0"/>
                        </a:rPr>
                        <a:t>Матем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Лицей 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Лицей 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Гимназия 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Гимназия 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19 (25)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72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80494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70478"/>
              </p:ext>
            </p:extLst>
          </p:nvPr>
        </p:nvGraphicFramePr>
        <p:xfrm>
          <a:off x="4716016" y="906099"/>
          <a:ext cx="2043511" cy="272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1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Ф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Лицей 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Гимназия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Лицей 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19 (25)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123478"/>
            <a:ext cx="553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Количество учеников-призеров муниципального этапа </a:t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>всероссийской олимпиады школьников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50262"/>
              </p:ext>
            </p:extLst>
          </p:nvPr>
        </p:nvGraphicFramePr>
        <p:xfrm>
          <a:off x="2296632" y="906099"/>
          <a:ext cx="1768302" cy="3820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err="1" smtClean="0">
                          <a:effectLst/>
                          <a:latin typeface="Georgia" panose="02040502050405020303" pitchFamily="18" charset="0"/>
                        </a:rPr>
                        <a:t>Матем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2247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877" marR="4877" marT="48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3317"/>
              </p:ext>
            </p:extLst>
          </p:nvPr>
        </p:nvGraphicFramePr>
        <p:xfrm>
          <a:off x="6983760" y="906099"/>
          <a:ext cx="1980728" cy="2900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Ф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изика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Школа 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1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Гимназия 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40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77473"/>
              </p:ext>
            </p:extLst>
          </p:nvPr>
        </p:nvGraphicFramePr>
        <p:xfrm>
          <a:off x="1403648" y="1011412"/>
          <a:ext cx="2232248" cy="3864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7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6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А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строномия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Лицей 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Лицей 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Гимназия 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51235"/>
              </p:ext>
            </p:extLst>
          </p:nvPr>
        </p:nvGraphicFramePr>
        <p:xfrm>
          <a:off x="5004048" y="1011412"/>
          <a:ext cx="2597836" cy="3648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0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Название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И</a:t>
                      </a:r>
                      <a:r>
                        <a:rPr lang="ru-RU" sz="1400" u="none" strike="noStrike" dirty="0" smtClean="0">
                          <a:effectLst/>
                          <a:latin typeface="Georgia" panose="02040502050405020303" pitchFamily="18" charset="0"/>
                        </a:rPr>
                        <a:t>нформатика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Лицей 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Лицей 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Гимназия 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19 (25)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Школа 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3678" y="195487"/>
            <a:ext cx="5195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Georgia" panose="02040502050405020303" pitchFamily="18" charset="0"/>
              </a:rPr>
              <a:t>Количество учеников-призеров муниципального этапа </a:t>
            </a:r>
            <a:br>
              <a:rPr lang="ru-RU" sz="1500" dirty="0">
                <a:latin typeface="Georgia" panose="02040502050405020303" pitchFamily="18" charset="0"/>
              </a:rPr>
            </a:br>
            <a:r>
              <a:rPr lang="ru-RU" sz="1500" dirty="0">
                <a:latin typeface="Georgia" panose="02040502050405020303" pitchFamily="18" charset="0"/>
              </a:rPr>
              <a:t>всероссийской олимпиады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6233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68932"/>
              </p:ext>
            </p:extLst>
          </p:nvPr>
        </p:nvGraphicFramePr>
        <p:xfrm>
          <a:off x="683568" y="1203598"/>
          <a:ext cx="7910698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818">
                  <a:extLst>
                    <a:ext uri="{9D8B030D-6E8A-4147-A177-3AD203B41FA5}">
                      <a16:colId xmlns="" xmlns:a16="http://schemas.microsoft.com/office/drawing/2014/main" val="3618242381"/>
                    </a:ext>
                  </a:extLst>
                </a:gridCol>
                <a:gridCol w="1943891">
                  <a:extLst>
                    <a:ext uri="{9D8B030D-6E8A-4147-A177-3AD203B41FA5}">
                      <a16:colId xmlns="" xmlns:a16="http://schemas.microsoft.com/office/drawing/2014/main" val="1595192659"/>
                    </a:ext>
                  </a:extLst>
                </a:gridCol>
                <a:gridCol w="2396491">
                  <a:extLst>
                    <a:ext uri="{9D8B030D-6E8A-4147-A177-3AD203B41FA5}">
                      <a16:colId xmlns="" xmlns:a16="http://schemas.microsoft.com/office/drawing/2014/main" val="815490089"/>
                    </a:ext>
                  </a:extLst>
                </a:gridCol>
                <a:gridCol w="3000498">
                  <a:extLst>
                    <a:ext uri="{9D8B030D-6E8A-4147-A177-3AD203B41FA5}">
                      <a16:colId xmlns="" xmlns:a16="http://schemas.microsoft.com/office/drawing/2014/main" val="3362727945"/>
                    </a:ext>
                  </a:extLst>
                </a:gridCol>
              </a:tblGrid>
              <a:tr h="165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п/п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% победителей и призеров от участников школ города Рязани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% победителей и призеров участников города Рязани от общего числа победителей и призеров региональной олимпиады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1542332"/>
                  </a:ext>
                </a:extLst>
              </a:tr>
              <a:tr h="37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Астрономия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50,0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5047191"/>
                  </a:ext>
                </a:extLst>
              </a:tr>
              <a:tr h="37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Физика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65,5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86,4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588954"/>
                  </a:ext>
                </a:extLst>
              </a:tr>
              <a:tr h="37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Математика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66,7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90,3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8433955"/>
                  </a:ext>
                </a:extLst>
              </a:tr>
              <a:tr h="377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Информатика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35,3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66,7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7396" marR="17396" marT="17396" marB="17396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462868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411510"/>
            <a:ext cx="74786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Georgia" panose="02040502050405020303" pitchFamily="18" charset="0"/>
              </a:rPr>
              <a:t>Результативность участия школьников города Рязани в региональном этапе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3744" y="-3020405"/>
            <a:ext cx="4814780" cy="103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2018/2019 учебном году продолжили работать следующие направления:</a:t>
            </a:r>
            <a:endParaRPr lang="ru-RU" altLang="ru-RU" sz="600"/>
          </a:p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общественно-историческое (на базе лицея № 4);</a:t>
            </a:r>
            <a:endParaRPr lang="ru-RU" altLang="ru-RU" sz="600"/>
          </a:p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математическое (на базе лицея № 52);</a:t>
            </a:r>
            <a:endParaRPr lang="ru-RU" altLang="ru-RU" sz="600"/>
          </a:p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юного астронома (на базе ЦМиСО).</a:t>
            </a:r>
            <a:endParaRPr lang="ru-RU" altLang="ru-RU" sz="600"/>
          </a:p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4</a:t>
            </a:r>
            <a:r>
              <a:rPr lang="ru-RU" altLang="ru-RU" sz="105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5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Качественный и качественный анализ состава учащихся ЦРОД</a:t>
            </a:r>
            <a:endParaRPr lang="ru-RU" altLang="ru-RU" sz="600"/>
          </a:p>
          <a:p>
            <a:pPr indent="33813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13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563" y="533837"/>
            <a:ext cx="6966774" cy="1062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2018/2019 учебном году продолжили работать следующие направления: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общественно-историческое (на базе лицея № 4);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математическое (на базе лицея № 52);</a:t>
            </a: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юного астронома (на базе </a:t>
            </a:r>
            <a:r>
              <a:rPr lang="ru-RU" sz="1400" dirty="0" err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ЦМиСО</a:t>
            </a:r>
            <a:r>
              <a:rPr 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052915"/>
              </p:ext>
            </p:extLst>
          </p:nvPr>
        </p:nvGraphicFramePr>
        <p:xfrm>
          <a:off x="258822" y="2059511"/>
          <a:ext cx="8654307" cy="20330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="" xmlns:a16="http://schemas.microsoft.com/office/drawing/2014/main" val="140494822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1090879766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611062905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339101919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4029216294"/>
                    </a:ext>
                  </a:extLst>
                </a:gridCol>
                <a:gridCol w="1525515">
                  <a:extLst>
                    <a:ext uri="{9D8B030D-6E8A-4147-A177-3AD203B41FA5}">
                      <a16:colId xmlns="" xmlns:a16="http://schemas.microsoft.com/office/drawing/2014/main" val="3359100835"/>
                    </a:ext>
                  </a:extLst>
                </a:gridCol>
              </a:tblGrid>
              <a:tr h="72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Победители и призеры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муниципального этапа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Победители и призеры регионального этапа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Участники заключительного этапа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Победители и призеры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заключительного этапа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6265505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Астрономия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7628102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6800603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Право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0049293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История 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-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215926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Обществознание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5975449"/>
                  </a:ext>
                </a:extLst>
              </a:tr>
              <a:tr h="193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Итого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758424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0869" y="1675415"/>
            <a:ext cx="8196796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Количественная и качественная характеристика учащихся ЦРОД 2017/2018 учебного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8327" y="141480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Центр развития одаренных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03" y="4191930"/>
            <a:ext cx="809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latin typeface="Georgia" panose="02040502050405020303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Поступление в Центр для победителей и призеров городских олимпиад – вне конкурса, остальным желающим – по результатам вступительных экзаменов. 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95536" y="708571"/>
          <a:ext cx="8280920" cy="366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5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3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9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4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</a:rPr>
                        <a:t>Конкурс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Количество участников </a:t>
                      </a:r>
                      <a:r>
                        <a:rPr lang="ru-RU" sz="1400" b="0" spc="-40">
                          <a:effectLst/>
                          <a:latin typeface="Georgia" panose="02040502050405020303" pitchFamily="18" charset="0"/>
                        </a:rPr>
                        <a:t>заочного тура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Количество участников </a:t>
                      </a:r>
                      <a:r>
                        <a:rPr lang="ru-RU" sz="1400" b="0" spc="-30">
                          <a:effectLst/>
                          <a:latin typeface="Georgia" panose="02040502050405020303" pitchFamily="18" charset="0"/>
                        </a:rPr>
                        <a:t>очного тура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Количество победителей и призеров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«Учитель года России – 2018»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«Воспитатель года России – 2018»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32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«Сердце отдаю детям – 2018»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ПНПО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7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«Педагогический дебют»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50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16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«Есенинские уроки»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168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25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«Учитель здоровья – 2018»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46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 b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57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Муниципальный методический конкурс аналитических статей по вопросам профессионального взаимодействия педагогов «Аналитик-ПРОФИ»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43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3" y="123478"/>
            <a:ext cx="6567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anose="02040502050405020303" pitchFamily="18" charset="0"/>
              </a:rPr>
              <a:t>Проведение профессиональных конкурсов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4179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81381"/>
              </p:ext>
            </p:extLst>
          </p:nvPr>
        </p:nvGraphicFramePr>
        <p:xfrm>
          <a:off x="467544" y="574945"/>
          <a:ext cx="8208912" cy="2286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2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1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Конференция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участников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Количество</a:t>
                      </a:r>
                      <a:endParaRPr lang="ru-RU" sz="11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посетителей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Межрегиональный Методический Интенсив «Технологии успеха»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14+6+11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Более 300+112+68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C000"/>
                          </a:solidFill>
                          <a:effectLst/>
                          <a:latin typeface="Georgia" panose="02040502050405020303" pitchFamily="18" charset="0"/>
                        </a:rPr>
                        <a:t>«Вектор успеха»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44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Более 120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4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Городская заочная методическая конференция «Содержание образования как важнейший фактор повышения качества образовательного процесса»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35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23478"/>
            <a:ext cx="5955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anose="02040502050405020303" pitchFamily="18" charset="0"/>
              </a:rPr>
              <a:t>Проведение конференций для педагогов 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425" y="2839262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Georgia" panose="02040502050405020303" pitchFamily="18" charset="0"/>
                <a:ea typeface="Times New Roman" panose="02020603050405020304" pitchFamily="18" charset="0"/>
              </a:rPr>
              <a:t>27 марта 2018 года на базе школы № 73 состоялся </a:t>
            </a:r>
            <a:r>
              <a:rPr lang="ru-RU" sz="1500" b="1" dirty="0">
                <a:latin typeface="Georgia" panose="02040502050405020303" pitchFamily="18" charset="0"/>
                <a:ea typeface="Times New Roman" panose="02020603050405020304" pitchFamily="18" charset="0"/>
              </a:rPr>
              <a:t>Межрегиональный </a:t>
            </a:r>
            <a:br>
              <a:rPr lang="ru-RU" sz="1500" b="1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500" b="1" dirty="0">
                <a:latin typeface="Georgia" panose="02040502050405020303" pitchFamily="18" charset="0"/>
                <a:ea typeface="Times New Roman" panose="02020603050405020304" pitchFamily="18" charset="0"/>
              </a:rPr>
              <a:t>Методический Интенсив «Технологии успеха»</a:t>
            </a:r>
            <a:endParaRPr lang="ru-RU" sz="15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 descr="\\Server\обмен 17-18\ФОТО\банер на сайт технология успеха-1420х5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3878"/>
            <a:ext cx="2895600" cy="90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miso.ru/wp-content/uploads/2018/03/1-1-1-1024x3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" y="3350592"/>
            <a:ext cx="5152334" cy="1655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9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9" y="411510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Формы работы ГМО учителей 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259632" y="1347614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5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95486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Педагогическая лаборатория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61863685"/>
              </p:ext>
            </p:extLst>
          </p:nvPr>
        </p:nvGraphicFramePr>
        <p:xfrm>
          <a:off x="755576" y="645536"/>
          <a:ext cx="7776864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5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7002036"/>
              </p:ext>
            </p:extLst>
          </p:nvPr>
        </p:nvGraphicFramePr>
        <p:xfrm>
          <a:off x="539552" y="627534"/>
          <a:ext cx="8280920" cy="431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195486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Педагогическая лаборатория</a:t>
            </a:r>
          </a:p>
        </p:txBody>
      </p:sp>
    </p:spTree>
    <p:extLst>
      <p:ext uri="{BB962C8B-B14F-4D97-AF65-F5344CB8AC3E}">
        <p14:creationId xmlns:p14="http://schemas.microsoft.com/office/powerpoint/2010/main" val="3197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291" y="11948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Педагогическая лаборатория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39088099"/>
              </p:ext>
            </p:extLst>
          </p:nvPr>
        </p:nvGraphicFramePr>
        <p:xfrm>
          <a:off x="335530" y="523344"/>
          <a:ext cx="835292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6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255BF6-28EE-4D4C-B420-4236C939A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6" t="16253" r="11684" b="40326"/>
          <a:stretch/>
        </p:blipFill>
        <p:spPr>
          <a:xfrm>
            <a:off x="179512" y="483518"/>
            <a:ext cx="87849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7" y="303498"/>
            <a:ext cx="4940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План работы на 2018-2019 учебный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7574"/>
            <a:ext cx="7245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800" b="1" dirty="0">
                <a:latin typeface="Georgia" panose="02040502050405020303" pitchFamily="18" charset="0"/>
                <a:ea typeface="Times New Roman" panose="02020603050405020304" pitchFamily="18" charset="0"/>
              </a:rPr>
              <a:t>Методическая тема: </a:t>
            </a:r>
            <a:endParaRPr lang="ru-RU" sz="1800" b="1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Единая городская образовательная среда – основной ресурс повышения качества и доступности образования».</a:t>
            </a:r>
            <a:endParaRPr lang="ru-RU" sz="1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65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Конкурсы 2018-2019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5932"/>
              </p:ext>
            </p:extLst>
          </p:nvPr>
        </p:nvGraphicFramePr>
        <p:xfrm>
          <a:off x="179513" y="555526"/>
          <a:ext cx="8784976" cy="453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1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4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6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Конкурс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Заявки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Материалы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Время и место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«Есенинские уроки»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07.09.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17.09.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28.09., школа №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64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Педагогический дебют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21.09. –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заявки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видео на отбор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тур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08.10.– материалы на очный тур.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До 01.10. – итоги 1 тура.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Очный тур 23-25.10.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УЧИТЕЛЬ-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ВОСПИТАТЕЛЬ-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СЕРДЦЕ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02.10.: заявка на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сайте,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личное заявление, анкета.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01.12. (на заочный тур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):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ссылка на электронный ресурс, статья, видеозапись урока (занятия),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фото,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презентация «Методический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семинар», эссе, программа.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Заочный тур: 01.12.– 15.01.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Очный тур: 11 – 15.02.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Конкурс «Память о Холокосте»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аявки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 материалы – до 15.10 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тоги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до 1.11.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  <a:hlinkClick r:id="rId2" action="ppaction://hlinkfile"/>
                        </a:rPr>
                        <a:t>Городской конкурс-фестиваль для педагогов любых учреждений и школьников «Рязань, ты часть моей души!»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аявки –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03.12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Видеоматериалы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– 3.12-10.02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тоги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 награждение - на мартовском мероприятии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65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Конкурсы 2018-2019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3" y="627534"/>
          <a:ext cx="8784976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8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1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Конкурс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Заявки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Материалы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Время и место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Лучший наставник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01.09.17. 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30.03.19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мартовском мероприятии,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до 30.03.2019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Методконкурс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«Просто о сложном»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онлайн-заявка до 03.12.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материалы – до 25.12.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Итоги и награждение – на мартовском мероприятии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Методический диктант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Середина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января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Городской виртуальный фотомарафон «Мгновения конкурса»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дни проведения Учитель-Воспитатель-Сердце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Итоги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– до конца февраля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ПНПО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Учитель Здоровья России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 06.06 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Итоги – до 23.06.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37" marR="13837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59633" y="3825981"/>
          <a:ext cx="6624736" cy="792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23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Мартовские методические встречи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«Наука. Образование. Практика»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27–28 марта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3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23529" y="987574"/>
          <a:ext cx="8496944" cy="37683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99092">
                  <a:extLst>
                    <a:ext uri="{9D8B030D-6E8A-4147-A177-3AD203B41FA5}">
                      <a16:colId xmlns="" xmlns:a16="http://schemas.microsoft.com/office/drawing/2014/main" val="3496189968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547364261"/>
                    </a:ext>
                  </a:extLst>
                </a:gridCol>
                <a:gridCol w="1813676">
                  <a:extLst>
                    <a:ext uri="{9D8B030D-6E8A-4147-A177-3AD203B41FA5}">
                      <a16:colId xmlns="" xmlns:a16="http://schemas.microsoft.com/office/drawing/2014/main" val="389270923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Название мероприятия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Срок проведения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Ответственные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4401616"/>
                  </a:ext>
                </a:extLst>
              </a:tr>
              <a:tr h="1193062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Совещания с кураторами проекта в образовательных учреждениях: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- анализ итогов реализации проекта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- создание рабочих групп по разработке методических рекомендаций по итогам работы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сентябрь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Харькова Т.К.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 panose="02040502050405020303" pitchFamily="18" charset="0"/>
                        </a:rPr>
                        <a:t>Одегова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 Е.А.</a:t>
                      </a: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руководители ГМО, администрация ОУ №№ 15, 24, 31, 44, 46, 61, 66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566492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Выездные семинары, заседания экспертных и рабочих групп по организации аналитической работы по итогам проекта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сентябрь-ноябрь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99062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Трансляция опыта работы проекта (интернет-педсоветы, вебинары, педагогические мастерские)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ноябрь-декабрь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678227"/>
                  </a:ext>
                </a:extLst>
              </a:tr>
              <a:tr h="559092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Подготовка сборника методических материалов по итогам проекта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сентябрь-февраль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44655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4866" y="123479"/>
            <a:ext cx="68772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Georgia" panose="02040502050405020303" pitchFamily="18" charset="0"/>
              </a:rPr>
              <a:t>Организация работы проекта </a:t>
            </a:r>
            <a:br>
              <a:rPr lang="ru-RU" altLang="ru-RU" sz="2000" dirty="0">
                <a:latin typeface="Georgia" panose="02040502050405020303" pitchFamily="18" charset="0"/>
              </a:rPr>
            </a:br>
            <a:r>
              <a:rPr lang="ru-RU" altLang="ru-RU" sz="2000" dirty="0">
                <a:latin typeface="Georgia" panose="02040502050405020303" pitchFamily="18" charset="0"/>
              </a:rPr>
              <a:t>«Методическая школа профессионального мастерства»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73136"/>
              </p:ext>
            </p:extLst>
          </p:nvPr>
        </p:nvGraphicFramePr>
        <p:xfrm>
          <a:off x="1331640" y="123478"/>
          <a:ext cx="6009640" cy="1132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4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5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Проведение школьного этапа всероссийской олимпиады школьников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сентябрь-октябрь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0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Проведение муниципального этапа всероссийской олимпиады школьников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ноябрь-декабрь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08296"/>
              </p:ext>
            </p:extLst>
          </p:nvPr>
        </p:nvGraphicFramePr>
        <p:xfrm>
          <a:off x="1344604" y="1238139"/>
          <a:ext cx="6009640" cy="5760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4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Научно-практические конференции «Ступени» и «Ступеньки»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апрель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1600" y="2084233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  <a:ea typeface="Times New Roman" panose="02020603050405020304" pitchFamily="18" charset="0"/>
              </a:rPr>
              <a:t>Организация городских олимпиад и конкурсов для учащихся</a:t>
            </a:r>
            <a:endParaRPr lang="ru-RU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72252"/>
              </p:ext>
            </p:extLst>
          </p:nvPr>
        </p:nvGraphicFramePr>
        <p:xfrm>
          <a:off x="1344604" y="2601978"/>
          <a:ext cx="6035843" cy="761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1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Городской творческий конкурс «Волонтер – это звучит гордо!», посвященный Году добровольца (волонтера) в России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сентябрь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58509"/>
              </p:ext>
            </p:extLst>
          </p:nvPr>
        </p:nvGraphicFramePr>
        <p:xfrm>
          <a:off x="1344604" y="3363838"/>
          <a:ext cx="6035843" cy="545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1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5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Конкурс сочинений учащихся «Берегите всех зверей внутри природы»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23306"/>
              </p:ext>
            </p:extLst>
          </p:nvPr>
        </p:nvGraphicFramePr>
        <p:xfrm>
          <a:off x="1331640" y="3895079"/>
          <a:ext cx="6062112" cy="548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1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0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Городская олимпиада школьников по геометрии для учащихся 5–11 классов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февраль- март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8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347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Организация межшкольных олимпиад и конкурсов для учащихся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67864673"/>
              </p:ext>
            </p:extLst>
          </p:nvPr>
        </p:nvGraphicFramePr>
        <p:xfrm>
          <a:off x="395536" y="627534"/>
          <a:ext cx="8424936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5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2315177"/>
              </p:ext>
            </p:extLst>
          </p:nvPr>
        </p:nvGraphicFramePr>
        <p:xfrm>
          <a:off x="251520" y="627534"/>
          <a:ext cx="8532440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12347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Организация межшкольных олимпиад и конкурсов для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6743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0251" y="7098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олимпиад </a:t>
            </a: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и конкурсов для </a:t>
            </a: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учителей</a:t>
            </a:r>
            <a:endParaRPr lang="ru-RU" sz="1800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54045308"/>
              </p:ext>
            </p:extLst>
          </p:nvPr>
        </p:nvGraphicFramePr>
        <p:xfrm>
          <a:off x="205490" y="562760"/>
          <a:ext cx="8686990" cy="4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2347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Организация межшкольных олимпиад и конкурсов для учащихся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8349971"/>
              </p:ext>
            </p:extLst>
          </p:nvPr>
        </p:nvGraphicFramePr>
        <p:xfrm>
          <a:off x="539552" y="627534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7894" y="195486"/>
            <a:ext cx="457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ородские предметные лаборатории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4633987"/>
              </p:ext>
            </p:extLst>
          </p:nvPr>
        </p:nvGraphicFramePr>
        <p:xfrm>
          <a:off x="1187624" y="771550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9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0F0350F-D343-4AFD-8572-A39CF232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5" t="17679" r="50303" b="67958"/>
          <a:stretch/>
        </p:blipFill>
        <p:spPr>
          <a:xfrm>
            <a:off x="953598" y="141480"/>
            <a:ext cx="4220308" cy="8640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F0350F-D343-4AFD-8572-A39CF232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3" t="56630" r="12442" b="6966"/>
          <a:stretch/>
        </p:blipFill>
        <p:spPr>
          <a:xfrm>
            <a:off x="1547664" y="1167594"/>
            <a:ext cx="613868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14270"/>
              </p:ext>
            </p:extLst>
          </p:nvPr>
        </p:nvGraphicFramePr>
        <p:xfrm>
          <a:off x="827545" y="1131590"/>
          <a:ext cx="7560879" cy="3240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55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2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2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Лаборатория «Чтение для обучения. Обучение чтению в ДОУ и начальной школе» (детские сады №№ 2 и 34, школы №№ 2 и 54)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в течение года</a:t>
                      </a:r>
                      <a:endParaRPr lang="ru-RU" sz="1400" b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Маргарян Н.В.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Чернышова Т.В.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Шичкина Н.Н.</a:t>
                      </a:r>
                      <a:endParaRPr lang="ru-RU" sz="1400" b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Лаборатория «Смысловое чтение как метапредметное умение на уроках географии, русского языка и литературы»</a:t>
                      </a:r>
                      <a:endParaRPr lang="ru-RU" sz="1400" b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течение года</a:t>
                      </a:r>
                    </a:p>
                  </a:txBody>
                  <a:tcPr marL="51435" marR="51435" marT="0" marB="0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Носарева Л.П.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Дагаргулия А.Ш.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Афонина Ю.В.</a:t>
                      </a:r>
                      <a:endParaRPr lang="ru-RU" sz="1400" b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Georgia" panose="02040502050405020303" pitchFamily="18" charset="0"/>
                        </a:rPr>
                        <a:t>Лаборатория «Обучение педагогов компьютерной грамотности, применению современных информационных технологий и электронных ресурсов в образовательном процессе»</a:t>
                      </a:r>
                      <a:endParaRPr lang="ru-RU" sz="1400" b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в течение года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Georgia" panose="02040502050405020303" pitchFamily="18" charset="0"/>
                        </a:rPr>
                        <a:t>Котыхова</a:t>
                      </a: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 Е.В.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Антипова О.В.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Georgia" panose="02040502050405020303" pitchFamily="18" charset="0"/>
                        </a:rPr>
                        <a:t>Буйнажева</a:t>
                      </a: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 Т.Н.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Козлова Л.В.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Georgia" panose="02040502050405020303" pitchFamily="18" charset="0"/>
                        </a:rPr>
                        <a:t>Горбунова Н.А.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3728" y="339502"/>
            <a:ext cx="5040482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ородские </a:t>
            </a:r>
            <a:r>
              <a:rPr lang="ru-RU" sz="2000" dirty="0" err="1" smtClean="0">
                <a:latin typeface="Georgia" panose="02040502050405020303" pitchFamily="18" charset="0"/>
                <a:ea typeface="Times New Roman" panose="02020603050405020304" pitchFamily="18" charset="0"/>
              </a:rPr>
              <a:t>межпредметные</a:t>
            </a:r>
            <a:r>
              <a:rPr lang="ru-RU" sz="2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 лаборатории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726" y="12347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Школа руководителя школьного методического объединения </a:t>
            </a:r>
          </a:p>
          <a:p>
            <a:pPr algn="ctr"/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педагогов естественнонаучного и физико-математического направлений «Система методического роста в ОУ»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65395"/>
              </p:ext>
            </p:extLst>
          </p:nvPr>
        </p:nvGraphicFramePr>
        <p:xfrm>
          <a:off x="323528" y="1131590"/>
          <a:ext cx="8568952" cy="377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Месяц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Тема занятия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Ответственный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Октябрь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Деятельность ШМО по формированию УМК, выбору программ, внеурочной деятельности, элективных курсов (для всех рук. ШМО)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Ноябрь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Портфолио школьного методического объединения (для всех рук. ШМО)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Е.В., рук. ШМО с лучшим портфолио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Декабрь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Использование </a:t>
                      </a:r>
                      <a:r>
                        <a:rPr lang="ru-RU" sz="1400" dirty="0" err="1">
                          <a:effectLst/>
                          <a:latin typeface="Georgia" panose="02040502050405020303" pitchFamily="18" charset="0"/>
                        </a:rPr>
                        <a:t>межпредметных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 связей на уроках естественнонаучного и физико-математического направлений (для всех рук. ШМО)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Georgia" panose="02040502050405020303" pitchFamily="18" charset="0"/>
                        </a:rPr>
                        <a:t>Котыхова Е.В., Есина А.А., Сапрыкина Л.Н., Попова Н.В.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Современные образовательные ресурсы: Российская электронная школа (для всех рук. ШМО)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40">
                          <a:effectLst/>
                          <a:latin typeface="Georgia" panose="02040502050405020303" pitchFamily="18" charset="0"/>
                        </a:rPr>
                        <a:t>Котыхова Е.В., Васильева И.В., Ромадина С.И., Денисенко И.И., Зуев Н.В.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Февраль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Эффективность работы учителя по обеспечению качественной подготовки учащихся к итоговой аттестации (для всех рук. ШМО)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Е.В., Барнаковский Н.Н., Четверикова О.Н.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Март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Особенности оценки достижений учащихся по ФГОС (для всех рук.ШМО)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 panose="02040502050405020303" pitchFamily="18" charset="0"/>
                        </a:rPr>
                        <a:t>Котыхова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 Е.В.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63583"/>
              </p:ext>
            </p:extLst>
          </p:nvPr>
        </p:nvGraphicFramePr>
        <p:xfrm>
          <a:off x="481475" y="915567"/>
          <a:ext cx="8194981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7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4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Месяц 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Тема занятия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Ответствен-</a:t>
                      </a:r>
                      <a:r>
                        <a:rPr lang="ru-RU" sz="1400" dirty="0" err="1" smtClean="0">
                          <a:effectLst/>
                          <a:latin typeface="Georgia" panose="02040502050405020303" pitchFamily="18" charset="0"/>
                        </a:rPr>
                        <a:t>ный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Сентябрь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Организационная встреча с молодыми педагогами (анкетирование), составление плана работы на год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Октябрь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Практический семинар «Молодой педагог: что надо знать и как действовать»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6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Ноябрь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Практический семинар «Поиск и применение новых образовательных технологий молодыми специалистами в современной школе». Опыт работы педагогов МБОУ «Школа </a:t>
                      </a: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Georgia" panose="02040502050405020303" pitchFamily="18" charset="0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39» Центр физико-математического образования»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Еремеева К.В. 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Декабрь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Методический диалог «Профессиональное саморазвитие молодого педагога»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Ярмарка педагогических идей «Методическая выставка достижений молодых педагогов»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Котыхова Е.В.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Georgia" panose="02040502050405020303" pitchFamily="18" charset="0"/>
                        </a:rPr>
                        <a:t>Февраль</a:t>
                      </a:r>
                      <a:endParaRPr lang="ru-RU" sz="14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Семинар «Диагностика и самоанализ педагогической деятельности»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Georgia" panose="02040502050405020303" pitchFamily="18" charset="0"/>
                        </a:rPr>
                        <a:t>Котыхова</a:t>
                      </a: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 Е.В.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4" marR="4446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730" y="148302"/>
            <a:ext cx="557588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Школа молодого педагога естественнонаучного и </a:t>
            </a: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физико-математического </a:t>
            </a: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</a:rPr>
              <a:t>направлений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2" y="3075806"/>
            <a:ext cx="8136904" cy="102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образования на основе разрабатываемых концепций учебных предметов и детализации требований к результатам освоения образовательных программ»</a:t>
            </a:r>
            <a:endParaRPr lang="ru-RU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994" y="1563638"/>
            <a:ext cx="2241319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Круглый стол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7522" y="411510"/>
            <a:ext cx="8496944" cy="4539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Городской августовский педагогический форум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5" y="1122747"/>
            <a:ext cx="1971408" cy="16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BCCFC23-F3FF-4C4D-AD4E-6CBA6CAE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17785" r="10625" b="26189"/>
          <a:stretch/>
        </p:blipFill>
        <p:spPr>
          <a:xfrm>
            <a:off x="89502" y="1383618"/>
            <a:ext cx="8286750" cy="3132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5" y="465516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ВПР – 5 класс</a:t>
            </a:r>
          </a:p>
        </p:txBody>
      </p:sp>
    </p:spTree>
    <p:extLst>
      <p:ext uri="{BB962C8B-B14F-4D97-AF65-F5344CB8AC3E}">
        <p14:creationId xmlns:p14="http://schemas.microsoft.com/office/powerpoint/2010/main" val="778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F4687B-66CD-4046-9DF3-5C268319E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7" t="23812" r="21672" b="10357"/>
          <a:stretch/>
        </p:blipFill>
        <p:spPr>
          <a:xfrm>
            <a:off x="629563" y="141480"/>
            <a:ext cx="7864244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8E1050-EBA5-41A7-8176-D043FA7CEB8D}"/>
              </a:ext>
            </a:extLst>
          </p:cNvPr>
          <p:cNvSpPr txBox="1"/>
          <p:nvPr/>
        </p:nvSpPr>
        <p:spPr>
          <a:xfrm>
            <a:off x="3668290" y="129085"/>
            <a:ext cx="16332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Georgia" panose="02040502050405020303" pitchFamily="18" charset="0"/>
              </a:rPr>
              <a:t>ВПР 5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Математика</a:t>
            </a:r>
          </a:p>
          <a:p>
            <a:endParaRPr lang="ru-RU" sz="1500" dirty="0">
              <a:latin typeface="Georgia" panose="02040502050405020303" pitchFamily="18" charset="0"/>
            </a:endParaRP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Средняя оценка</a:t>
            </a:r>
          </a:p>
          <a:p>
            <a:pPr algn="ctr"/>
            <a:r>
              <a:rPr lang="ru-RU" sz="1500" dirty="0">
                <a:latin typeface="Georgia" panose="02040502050405020303" pitchFamily="18" charset="0"/>
              </a:rPr>
              <a:t>по городу 3,92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FD92020-03F3-47D2-88EF-144B192E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81949"/>
              </p:ext>
            </p:extLst>
          </p:nvPr>
        </p:nvGraphicFramePr>
        <p:xfrm>
          <a:off x="251520" y="172330"/>
          <a:ext cx="1458162" cy="45812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0475">
                  <a:extLst>
                    <a:ext uri="{9D8B030D-6E8A-4147-A177-3AD203B41FA5}">
                      <a16:colId xmlns="" xmlns:a16="http://schemas.microsoft.com/office/drawing/2014/main" val="3324939183"/>
                    </a:ext>
                  </a:extLst>
                </a:gridCol>
                <a:gridCol w="777687">
                  <a:extLst>
                    <a:ext uri="{9D8B030D-6E8A-4147-A177-3AD203B41FA5}">
                      <a16:colId xmlns="" xmlns:a16="http://schemas.microsoft.com/office/drawing/2014/main" val="2590579960"/>
                    </a:ext>
                  </a:extLst>
                </a:gridCol>
              </a:tblGrid>
              <a:tr h="52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651609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0315316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4,51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9273458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4,47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3903383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4,42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8979188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897569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4443965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6274625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4,27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1498940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3555920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4404357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5982555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171756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9726917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3110255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2829827"/>
                  </a:ext>
                </a:extLst>
              </a:tr>
              <a:tr h="253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67579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F9BF3EA-8AE5-475C-A67A-AC1C0C016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57531"/>
              </p:ext>
            </p:extLst>
          </p:nvPr>
        </p:nvGraphicFramePr>
        <p:xfrm>
          <a:off x="5444154" y="172219"/>
          <a:ext cx="1612122" cy="45813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6970">
                  <a:extLst>
                    <a:ext uri="{9D8B030D-6E8A-4147-A177-3AD203B41FA5}">
                      <a16:colId xmlns="" xmlns:a16="http://schemas.microsoft.com/office/drawing/2014/main" val="2835965031"/>
                    </a:ext>
                  </a:extLst>
                </a:gridCol>
                <a:gridCol w="875152">
                  <a:extLst>
                    <a:ext uri="{9D8B030D-6E8A-4147-A177-3AD203B41FA5}">
                      <a16:colId xmlns="" xmlns:a16="http://schemas.microsoft.com/office/drawing/2014/main" val="821474664"/>
                    </a:ext>
                  </a:extLst>
                </a:gridCol>
              </a:tblGrid>
              <a:tr h="501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148112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7338758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4370805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2365623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6445888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2089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3041739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4411810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0913148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8462579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9174919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0192268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19(25)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9476880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3270197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9055904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0112655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608869"/>
                  </a:ext>
                </a:extLst>
              </a:tr>
              <a:tr h="239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798257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3FD92020-03F3-47D2-88EF-144B192EB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79563"/>
              </p:ext>
            </p:extLst>
          </p:nvPr>
        </p:nvGraphicFramePr>
        <p:xfrm>
          <a:off x="1907361" y="172325"/>
          <a:ext cx="1584520" cy="458123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39442">
                  <a:extLst>
                    <a:ext uri="{9D8B030D-6E8A-4147-A177-3AD203B41FA5}">
                      <a16:colId xmlns="" xmlns:a16="http://schemas.microsoft.com/office/drawing/2014/main" val="3324939183"/>
                    </a:ext>
                  </a:extLst>
                </a:gridCol>
                <a:gridCol w="845078">
                  <a:extLst>
                    <a:ext uri="{9D8B030D-6E8A-4147-A177-3AD203B41FA5}">
                      <a16:colId xmlns="" xmlns:a16="http://schemas.microsoft.com/office/drawing/2014/main" val="2590579960"/>
                    </a:ext>
                  </a:extLst>
                </a:gridCol>
              </a:tblGrid>
              <a:tr h="50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651609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4056270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7679870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0116174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7996535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7817176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745343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9262227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6434583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2795248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7912711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5656090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1168032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3,90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1947143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7983140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401302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1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737212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056021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EF9BF3EA-8AE5-475C-A67A-AC1C0C016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19753"/>
              </p:ext>
            </p:extLst>
          </p:nvPr>
        </p:nvGraphicFramePr>
        <p:xfrm>
          <a:off x="7260124" y="172223"/>
          <a:ext cx="1578351" cy="45813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1531">
                  <a:extLst>
                    <a:ext uri="{9D8B030D-6E8A-4147-A177-3AD203B41FA5}">
                      <a16:colId xmlns="" xmlns:a16="http://schemas.microsoft.com/office/drawing/2014/main" val="2835965031"/>
                    </a:ext>
                  </a:extLst>
                </a:gridCol>
                <a:gridCol w="856820">
                  <a:extLst>
                    <a:ext uri="{9D8B030D-6E8A-4147-A177-3AD203B41FA5}">
                      <a16:colId xmlns="" xmlns:a16="http://schemas.microsoft.com/office/drawing/2014/main" val="821474664"/>
                    </a:ext>
                  </a:extLst>
                </a:gridCol>
              </a:tblGrid>
              <a:tr h="49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Средняя оценка</a:t>
                      </a:r>
                      <a:endParaRPr lang="ru-RU" sz="11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938148112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98336813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18806226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794278408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72801991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21395903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165520423"/>
                  </a:ext>
                </a:extLst>
              </a:tr>
              <a:tr h="28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инт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79648828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87184752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09633676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253960720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60779514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627789355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187520322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09350518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779327433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3,38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68022162"/>
                  </a:ext>
                </a:extLst>
              </a:tr>
              <a:tr h="23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66" marR="3146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78543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6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0C3C0DE-53CF-49F8-A9DA-9CCAA9C31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24788" r="3538" b="12182"/>
          <a:stretch/>
        </p:blipFill>
        <p:spPr>
          <a:xfrm>
            <a:off x="204463" y="1275606"/>
            <a:ext cx="8921789" cy="340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65516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ВПР – 6 класс</a:t>
            </a:r>
          </a:p>
        </p:txBody>
      </p:sp>
    </p:spTree>
    <p:extLst>
      <p:ext uri="{BB962C8B-B14F-4D97-AF65-F5344CB8AC3E}">
        <p14:creationId xmlns:p14="http://schemas.microsoft.com/office/powerpoint/2010/main" val="22529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1641</TotalTime>
  <Words>4295</Words>
  <Application>Microsoft Office PowerPoint</Application>
  <PresentationFormat>Экран (16:9)</PresentationFormat>
  <Paragraphs>1934</Paragraphs>
  <Slides>53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Gautami</vt:lpstr>
      <vt:lpstr>Georgia</vt:lpstr>
      <vt:lpstr>Symbol</vt:lpstr>
      <vt:lpstr>Tahoma</vt:lpstr>
      <vt:lpstr>Times New Roman</vt:lpstr>
      <vt:lpstr>Ретро</vt:lpstr>
      <vt:lpstr>Городской августовский педагогический форум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августовская педагогическая конференция</dc:title>
  <dc:creator>никс</dc:creator>
  <cp:lastModifiedBy>никс</cp:lastModifiedBy>
  <cp:revision>153</cp:revision>
  <dcterms:created xsi:type="dcterms:W3CDTF">2018-07-12T05:13:37Z</dcterms:created>
  <dcterms:modified xsi:type="dcterms:W3CDTF">2018-08-28T06:42:49Z</dcterms:modified>
</cp:coreProperties>
</file>