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76"/>
  </p:notesMasterIdLst>
  <p:sldIdLst>
    <p:sldId id="341" r:id="rId3"/>
    <p:sldId id="365" r:id="rId4"/>
    <p:sldId id="332" r:id="rId5"/>
    <p:sldId id="367" r:id="rId6"/>
    <p:sldId id="368" r:id="rId7"/>
    <p:sldId id="329" r:id="rId8"/>
    <p:sldId id="344" r:id="rId9"/>
    <p:sldId id="373" r:id="rId10"/>
    <p:sldId id="347" r:id="rId11"/>
    <p:sldId id="372" r:id="rId12"/>
    <p:sldId id="348" r:id="rId13"/>
    <p:sldId id="389" r:id="rId14"/>
    <p:sldId id="335" r:id="rId15"/>
    <p:sldId id="349" r:id="rId16"/>
    <p:sldId id="374" r:id="rId17"/>
    <p:sldId id="370" r:id="rId18"/>
    <p:sldId id="288" r:id="rId19"/>
    <p:sldId id="364" r:id="rId20"/>
    <p:sldId id="293" r:id="rId21"/>
    <p:sldId id="274" r:id="rId22"/>
    <p:sldId id="294" r:id="rId23"/>
    <p:sldId id="263" r:id="rId24"/>
    <p:sldId id="268" r:id="rId25"/>
    <p:sldId id="352" r:id="rId26"/>
    <p:sldId id="271" r:id="rId27"/>
    <p:sldId id="353" r:id="rId28"/>
    <p:sldId id="272" r:id="rId29"/>
    <p:sldId id="354" r:id="rId30"/>
    <p:sldId id="355" r:id="rId31"/>
    <p:sldId id="290" r:id="rId32"/>
    <p:sldId id="356" r:id="rId33"/>
    <p:sldId id="292" r:id="rId34"/>
    <p:sldId id="267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58" r:id="rId46"/>
    <p:sldId id="385" r:id="rId47"/>
    <p:sldId id="357" r:id="rId48"/>
    <p:sldId id="296" r:id="rId49"/>
    <p:sldId id="306" r:id="rId50"/>
    <p:sldId id="333" r:id="rId51"/>
    <p:sldId id="308" r:id="rId52"/>
    <p:sldId id="311" r:id="rId53"/>
    <p:sldId id="309" r:id="rId54"/>
    <p:sldId id="386" r:id="rId55"/>
    <p:sldId id="387" r:id="rId56"/>
    <p:sldId id="310" r:id="rId57"/>
    <p:sldId id="316" r:id="rId58"/>
    <p:sldId id="317" r:id="rId59"/>
    <p:sldId id="318" r:id="rId60"/>
    <p:sldId id="319" r:id="rId61"/>
    <p:sldId id="361" r:id="rId62"/>
    <p:sldId id="362" r:id="rId63"/>
    <p:sldId id="388" r:id="rId64"/>
    <p:sldId id="322" r:id="rId65"/>
    <p:sldId id="302" r:id="rId66"/>
    <p:sldId id="323" r:id="rId67"/>
    <p:sldId id="324" r:id="rId68"/>
    <p:sldId id="325" r:id="rId69"/>
    <p:sldId id="360" r:id="rId70"/>
    <p:sldId id="303" r:id="rId71"/>
    <p:sldId id="371" r:id="rId72"/>
    <p:sldId id="369" r:id="rId73"/>
    <p:sldId id="366" r:id="rId74"/>
    <p:sldId id="343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7" autoAdjust="0"/>
    <p:restoredTop sz="94660"/>
  </p:normalViewPr>
  <p:slideViewPr>
    <p:cSldViewPr>
      <p:cViewPr varScale="1">
        <p:scale>
          <a:sx n="87" d="100"/>
          <a:sy n="87" d="100"/>
        </p:scale>
        <p:origin x="-13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6038144"/>
        <c:axId val="186039680"/>
      </c:barChart>
      <c:catAx>
        <c:axId val="186038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6039680"/>
        <c:crosses val="autoZero"/>
        <c:auto val="1"/>
        <c:lblAlgn val="ctr"/>
        <c:lblOffset val="100"/>
        <c:noMultiLvlLbl val="0"/>
      </c:catAx>
      <c:valAx>
        <c:axId val="186039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0381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6453376"/>
        <c:axId val="186467456"/>
      </c:barChart>
      <c:catAx>
        <c:axId val="186453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6467456"/>
        <c:crosses val="autoZero"/>
        <c:auto val="1"/>
        <c:lblAlgn val="ctr"/>
        <c:lblOffset val="100"/>
        <c:noMultiLvlLbl val="0"/>
      </c:catAx>
      <c:valAx>
        <c:axId val="186467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4533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B3AD7-EDA0-4200-85D5-E1FEBCA9FEDB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B0C1-F54E-45FC-AC92-9B72A85CE9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80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FC09-D3F4-419D-BC65-B14D308E848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186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125D2-7D15-495D-97FF-34FE18B6410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28675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pPr eaLnBrk="1"/>
            <a:endParaRPr lang="ru-RU" altLang="ru-RU" dirty="0" smtClean="0">
              <a:latin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9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0003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78631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4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3900486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0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28596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57158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7158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57158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57158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250825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4716463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181" y="163036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04819" y="163987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77" y="2285992"/>
            <a:ext cx="7642246" cy="2171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0034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00034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500034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4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3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5"/>
            <a:ext cx="3143272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53" y="2410100"/>
            <a:ext cx="7356494" cy="2090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571" y="1214422"/>
            <a:ext cx="6500858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31F86-B782-4E00-A4B8-25F3741528DA}" type="datetimeFigureOut">
              <a:rPr lang="ru-RU" smtClean="0"/>
              <a:pPr/>
              <a:t>03.10.2018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D948A-B681-40E9-B0DA-605658BD5DB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28596" y="6215082"/>
            <a:ext cx="2976560" cy="45073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709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8EDAD-7666-4EE1-871F-C3B512BC94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97FFF-179D-46E0-86B7-B8C375EA072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jpe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87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5" Type="http://schemas.openxmlformats.org/officeDocument/2006/relationships/image" Target="../media/image57.jpe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" Type="http://schemas.openxmlformats.org/officeDocument/2006/relationships/image" Target="../media/image34.png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29" Type="http://schemas.openxmlformats.org/officeDocument/2006/relationships/image" Target="../media/image61.jpeg"/><Relationship Id="rId41" Type="http://schemas.openxmlformats.org/officeDocument/2006/relationships/image" Target="../media/image73.png"/><Relationship Id="rId54" Type="http://schemas.openxmlformats.org/officeDocument/2006/relationships/image" Target="../media/image8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24" Type="http://schemas.openxmlformats.org/officeDocument/2006/relationships/image" Target="../media/image56.jpe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85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23" Type="http://schemas.openxmlformats.org/officeDocument/2006/relationships/image" Target="../media/image55.jpeg"/><Relationship Id="rId28" Type="http://schemas.openxmlformats.org/officeDocument/2006/relationships/image" Target="../media/image60.jpe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Relationship Id="rId22" Type="http://schemas.openxmlformats.org/officeDocument/2006/relationships/image" Target="../media/image54.jpeg"/><Relationship Id="rId27" Type="http://schemas.openxmlformats.org/officeDocument/2006/relationships/image" Target="../media/image59.jpe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jpeg"/><Relationship Id="rId51" Type="http://schemas.openxmlformats.org/officeDocument/2006/relationships/image" Target="../media/image83.png"/><Relationship Id="rId3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10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ecta.ru/" TargetMode="External"/><Relationship Id="rId7" Type="http://schemas.openxmlformats.org/officeDocument/2006/relationships/image" Target="../media/image201.png"/><Relationship Id="rId2" Type="http://schemas.openxmlformats.org/officeDocument/2006/relationships/hyperlink" Target="https://book24.ru/?partnerId=75&amp;utm_source=drofa-ventana&amp;utm_medium=email&amp;utm_campaign=75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hyperlink" Target="https://mybook.ru/payments/activate_gift/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786058"/>
            <a:ext cx="8643998" cy="193908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ресурсы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подготовки к итоговой аттестации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математике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143512"/>
            <a:ext cx="8643998" cy="171448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200" b="1" i="1" dirty="0" smtClean="0"/>
              <a:t>Павлова Татьяна Николаевна,</a:t>
            </a:r>
          </a:p>
          <a:p>
            <a:pPr algn="r"/>
            <a:r>
              <a:rPr lang="ru-RU" sz="2200" b="1" i="1" dirty="0" smtClean="0"/>
              <a:t>ведущий методист по математике</a:t>
            </a:r>
          </a:p>
          <a:p>
            <a:pPr algn="r"/>
            <a:endParaRPr lang="ru-RU" sz="2200" b="1" i="1" dirty="0" smtClean="0"/>
          </a:p>
          <a:p>
            <a:r>
              <a:rPr lang="ru-RU" sz="1800" b="1" i="1" dirty="0" smtClean="0"/>
              <a:t>2  октября 2018</a:t>
            </a:r>
          </a:p>
          <a:p>
            <a:r>
              <a:rPr lang="ru-RU" sz="1800" b="1" i="1" dirty="0" smtClean="0"/>
              <a:t>РЯЗАНЬ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6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/>
              <a:t>Вебинары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247" y="1443072"/>
            <a:ext cx="7673506" cy="54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1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Подготовка к ЕГЭ по математике. </a:t>
            </a:r>
            <a:r>
              <a:rPr lang="ru-RU" sz="3600" b="1" dirty="0" err="1" smtClean="0"/>
              <a:t>Вебинары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46" y="2204864"/>
            <a:ext cx="9144000" cy="3895292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" y="1462472"/>
            <a:ext cx="9132384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Подготовка к ЕГЭ по математике. </a:t>
            </a:r>
            <a:r>
              <a:rPr lang="ru-RU" sz="3600" b="1" dirty="0" err="1" smtClean="0"/>
              <a:t>Вебинары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46" y="2204864"/>
            <a:ext cx="9144000" cy="38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8608453" cy="400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57158" y="0"/>
            <a:ext cx="8572560" cy="1357290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Вебинар</a:t>
            </a:r>
            <a:r>
              <a:rPr lang="ru-RU" sz="3200" b="1" dirty="0" smtClean="0"/>
              <a:t> «Подготовка к ЕГЭ по математике.                   Базовый уровень. 2018»</a:t>
            </a:r>
            <a:endParaRPr lang="ru-RU" sz="3200" b="1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5984" y="2714620"/>
            <a:ext cx="6723110" cy="3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000132"/>
          </a:xfrm>
        </p:spPr>
        <p:txBody>
          <a:bodyPr>
            <a:noAutofit/>
          </a:bodyPr>
          <a:lstStyle/>
          <a:p>
            <a:r>
              <a:rPr lang="ru-RU" sz="3600" b="1" dirty="0" err="1" smtClean="0"/>
              <a:t>Вебинар</a:t>
            </a:r>
            <a:r>
              <a:rPr lang="ru-RU" sz="3600" b="1" dirty="0" smtClean="0"/>
              <a:t> «Типичные ошибки </a:t>
            </a:r>
            <a:br>
              <a:rPr lang="ru-RU" sz="3600" b="1" dirty="0" smtClean="0"/>
            </a:br>
            <a:r>
              <a:rPr lang="ru-RU" sz="3600" b="1" dirty="0" smtClean="0"/>
              <a:t>в ЕГЭ по математике 2018»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496"/>
            <a:ext cx="3143272" cy="3865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736"/>
            <a:ext cx="8391554" cy="127776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2786058"/>
            <a:ext cx="6077747" cy="3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5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643966" cy="76470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https://rosuchebnik.ru/</a:t>
            </a:r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2" y="2537520"/>
            <a:ext cx="9096948" cy="43204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110" y="764704"/>
            <a:ext cx="9199110" cy="42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558082" name="Picture 2"/>
          <p:cNvPicPr>
            <a:picLocks noChangeAspect="1" noChangeArrowheads="1"/>
          </p:cNvPicPr>
          <p:nvPr/>
        </p:nvPicPr>
        <p:blipFill>
          <a:blip r:embed="rId2" cstate="print"/>
          <a:srcRect l="5020" t="7461" r="4911" b="6530"/>
          <a:stretch>
            <a:fillRect/>
          </a:stretch>
        </p:blipFill>
        <p:spPr bwMode="auto">
          <a:xfrm>
            <a:off x="0" y="1196751"/>
            <a:ext cx="9154429" cy="58306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7504" y="224644"/>
            <a:ext cx="7416824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Cambria Math" pitchFamily="18" charset="0"/>
                <a:cs typeface="+mj-cs"/>
              </a:rPr>
              <a:t>Образовательная платформа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Cambria Math" pitchFamily="18" charset="0"/>
                <a:cs typeface="+mj-cs"/>
              </a:rPr>
              <a:t>LECTA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Cambria Math" pitchFamily="18" charset="0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24457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lecta.rosuchebnik.ru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721319"/>
            <a:ext cx="4392488" cy="12700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9950" y="4473620"/>
            <a:ext cx="2770522" cy="24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6005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/>
              <a:t>Обучение в информационно-образовательной среде</a:t>
            </a:r>
            <a:endParaRPr lang="ru-R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4921" r="58206"/>
          <a:stretch>
            <a:fillRect/>
          </a:stretch>
        </p:blipFill>
        <p:spPr bwMode="auto">
          <a:xfrm>
            <a:off x="0" y="1628749"/>
            <a:ext cx="3905838" cy="33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Shape 334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714488"/>
            <a:ext cx="4554538" cy="4556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5929313" cy="6635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 ЭФУ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7926" t="7260" r="38022" b="15422"/>
          <a:stretch>
            <a:fillRect/>
          </a:stretch>
        </p:blipFill>
        <p:spPr bwMode="auto">
          <a:xfrm>
            <a:off x="0" y="1428736"/>
            <a:ext cx="305983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l="23062" t="25227" r="29855" b="29764"/>
          <a:stretch>
            <a:fillRect/>
          </a:stretch>
        </p:blipFill>
        <p:spPr bwMode="auto">
          <a:xfrm>
            <a:off x="3000364" y="3068960"/>
            <a:ext cx="511256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 l="23218" t="19601" r="48432" b="22443"/>
          <a:stretch>
            <a:fillRect/>
          </a:stretch>
        </p:blipFill>
        <p:spPr bwMode="auto">
          <a:xfrm>
            <a:off x="6072198" y="0"/>
            <a:ext cx="307180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3438" y="3643314"/>
            <a:ext cx="401835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Навигация по учебнику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0041" t="17719" r="57475" b="52012"/>
          <a:stretch>
            <a:fillRect/>
          </a:stretch>
        </p:blipFill>
        <p:spPr bwMode="auto">
          <a:xfrm>
            <a:off x="357158" y="785794"/>
            <a:ext cx="3477073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9874" t="44283" r="21719" b="17967"/>
          <a:stretch>
            <a:fillRect/>
          </a:stretch>
        </p:blipFill>
        <p:spPr bwMode="auto">
          <a:xfrm>
            <a:off x="0" y="3500438"/>
            <a:ext cx="4608512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20456" t="19419" r="20702" b="40249"/>
          <a:stretch>
            <a:fillRect/>
          </a:stretch>
        </p:blipFill>
        <p:spPr bwMode="auto">
          <a:xfrm>
            <a:off x="4500562" y="714356"/>
            <a:ext cx="4283968" cy="285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СОДЕРЖАНИЕ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200" dirty="0" smtClean="0"/>
              <a:t>1. Подготовка к итоговой аттестации. Методическая поддержка учителя.</a:t>
            </a:r>
          </a:p>
          <a:p>
            <a:pPr>
              <a:buNone/>
            </a:pPr>
            <a:r>
              <a:rPr lang="ru-RU" sz="3200" dirty="0" smtClean="0"/>
              <a:t>2. Обучение в </a:t>
            </a:r>
            <a:r>
              <a:rPr lang="ru-RU" sz="3200" dirty="0" smtClean="0"/>
              <a:t>информационно-образовательной </a:t>
            </a:r>
            <a:r>
              <a:rPr lang="ru-RU" sz="3200" dirty="0" smtClean="0"/>
              <a:t>среде. Электронная форма учебника математики. </a:t>
            </a:r>
          </a:p>
          <a:p>
            <a:pPr>
              <a:buNone/>
            </a:pPr>
            <a:r>
              <a:rPr lang="ru-RU" sz="3200" dirty="0" smtClean="0"/>
              <a:t>3. </a:t>
            </a:r>
            <a:r>
              <a:rPr lang="ru-RU" sz="3200" dirty="0"/>
              <a:t>Как обучать без «пробелов» в знаниях? </a:t>
            </a:r>
            <a:r>
              <a:rPr lang="ru-RU" sz="3200" dirty="0" smtClean="0"/>
              <a:t>Технология смешанного обучения.</a:t>
            </a:r>
          </a:p>
          <a:p>
            <a:pPr>
              <a:buNone/>
            </a:pPr>
            <a:r>
              <a:rPr lang="ru-RU" sz="3200" dirty="0" smtClean="0"/>
              <a:t>4. Сервисы образовательной платформы ЛЕКТА          в помощь учителю при подготовке                                     и проведении урока математики.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0"/>
            <a:ext cx="8572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34081"/>
          </a:xfrm>
        </p:spPr>
        <p:txBody>
          <a:bodyPr anchor="t"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cs typeface="Times New Roman" pitchFamily="18" charset="0"/>
              </a:rPr>
              <a:t>Составление мини-конспекта на уроке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8662" y="714356"/>
            <a:ext cx="2340000" cy="36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  <a:cs typeface="Times New Roman" pitchFamily="18" charset="0"/>
              </a:rPr>
              <a:t>Работа с закладками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15008" y="571480"/>
            <a:ext cx="2340000" cy="36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2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  <a:cs typeface="Times New Roman" pitchFamily="18" charset="0"/>
              </a:rPr>
              <a:t>Работа с заметками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3" cstate="print"/>
          <a:srcRect l="19729" t="9982" r="28126" b="36994"/>
          <a:stretch>
            <a:fillRect/>
          </a:stretch>
        </p:blipFill>
        <p:spPr bwMode="auto">
          <a:xfrm>
            <a:off x="5214942" y="1071546"/>
            <a:ext cx="328614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4" cstate="print"/>
          <a:srcRect l="27603" t="36661" r="25900" b="19945"/>
          <a:stretch>
            <a:fillRect/>
          </a:stretch>
        </p:blipFill>
        <p:spPr bwMode="auto">
          <a:xfrm>
            <a:off x="5214942" y="3786190"/>
            <a:ext cx="357190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5" cstate="print"/>
          <a:srcRect l="18131" t="44283" r="16510" b="4356"/>
          <a:stretch>
            <a:fillRect/>
          </a:stretch>
        </p:blipFill>
        <p:spPr bwMode="auto">
          <a:xfrm>
            <a:off x="285720" y="1142984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6" cstate="print"/>
          <a:srcRect l="17271" t="31121" r="24334" b="18680"/>
          <a:stretch>
            <a:fillRect/>
          </a:stretch>
        </p:blipFill>
        <p:spPr bwMode="auto">
          <a:xfrm>
            <a:off x="428596" y="3929066"/>
            <a:ext cx="392909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943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Примеры интерактивных заданий</a:t>
            </a:r>
            <a:endParaRPr lang="ru-RU" sz="3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 l="22838" t="28197" r="12130" b="53284"/>
          <a:stretch>
            <a:fillRect/>
          </a:stretch>
        </p:blipFill>
        <p:spPr bwMode="auto">
          <a:xfrm>
            <a:off x="0" y="2924930"/>
            <a:ext cx="7597690" cy="173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89" t="20764" r="13089" b="51393"/>
          <a:stretch>
            <a:fillRect/>
          </a:stretch>
        </p:blipFill>
        <p:spPr bwMode="auto">
          <a:xfrm>
            <a:off x="179390" y="4581160"/>
            <a:ext cx="6984971" cy="210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 l="21853" t="29201" r="16881" b="53444"/>
          <a:stretch>
            <a:fillRect/>
          </a:stretch>
        </p:blipFill>
        <p:spPr bwMode="auto">
          <a:xfrm>
            <a:off x="0" y="1412720"/>
            <a:ext cx="6840951" cy="15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ru-RU" sz="3600" b="1" dirty="0" smtClean="0"/>
              <a:t>Примеры интерактивных заданий</a:t>
            </a:r>
            <a:endParaRPr lang="ru-RU" sz="3600" b="1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362" t="22355" r="10543" b="23551"/>
          <a:stretch>
            <a:fillRect/>
          </a:stretch>
        </p:blipFill>
        <p:spPr bwMode="auto">
          <a:xfrm>
            <a:off x="0" y="1500174"/>
            <a:ext cx="904951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14290"/>
            <a:ext cx="8229600" cy="694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362" t="20764" r="10543" b="23551"/>
          <a:stretch>
            <a:fillRect/>
          </a:stretch>
        </p:blipFill>
        <p:spPr bwMode="auto">
          <a:xfrm>
            <a:off x="17291" y="1446784"/>
            <a:ext cx="9121763" cy="541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Примеры интерактивных заданий</a:t>
            </a:r>
            <a:endParaRPr lang="ru-RU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16" t="17582" r="15634" b="21960"/>
          <a:stretch>
            <a:fillRect/>
          </a:stretch>
        </p:blipFill>
        <p:spPr bwMode="auto">
          <a:xfrm>
            <a:off x="428596" y="1428742"/>
            <a:ext cx="8143932" cy="542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Классификация </a:t>
            </a:r>
            <a:endParaRPr lang="ru-R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543" t="20764" r="7998" b="21960"/>
          <a:stretch>
            <a:fillRect/>
          </a:stretch>
        </p:blipFill>
        <p:spPr bwMode="auto">
          <a:xfrm>
            <a:off x="0" y="1571612"/>
            <a:ext cx="914406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14290"/>
            <a:ext cx="8229600" cy="694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Примеры интерактивных заданий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Классификация </a:t>
            </a:r>
            <a:endParaRPr lang="ru-RU" sz="3600" b="1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" y="214290"/>
            <a:ext cx="8229600" cy="694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Примеры интерактивных заданий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3341" t="21394" r="14755" b="23483"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ru-RU" sz="3600" b="1" dirty="0" smtClean="0"/>
              <a:t>Примеры интерактивных заданий</a:t>
            </a:r>
            <a:endParaRPr lang="ru-RU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16" t="23946" r="11816" b="20369"/>
          <a:stretch>
            <a:fillRect/>
          </a:stretch>
        </p:blipFill>
        <p:spPr bwMode="auto">
          <a:xfrm>
            <a:off x="81621" y="1428736"/>
            <a:ext cx="9062379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57200" y="116540"/>
            <a:ext cx="8229600" cy="694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ru-RU" sz="3600" b="1" dirty="0" smtClean="0"/>
              <a:t>Примеры интерактивных заданий</a:t>
            </a:r>
            <a:endParaRPr lang="ru-RU" sz="3600" b="1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" y="116540"/>
            <a:ext cx="8229600" cy="694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70" t="22355" r="10543" b="17187"/>
          <a:stretch>
            <a:fillRect/>
          </a:stretch>
        </p:blipFill>
        <p:spPr bwMode="auto">
          <a:xfrm>
            <a:off x="0" y="1342571"/>
            <a:ext cx="9144000" cy="55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ru-RU" sz="3600" b="1" dirty="0" smtClean="0"/>
              <a:t>Примеры интерактивных заданий</a:t>
            </a:r>
            <a:endParaRPr lang="ru-RU" sz="3600" b="1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" y="116540"/>
            <a:ext cx="8229600" cy="694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362" t="22355" r="9270" b="21960"/>
          <a:stretch>
            <a:fillRect/>
          </a:stretch>
        </p:blipFill>
        <p:spPr bwMode="auto">
          <a:xfrm>
            <a:off x="0" y="1357298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40" y="4221110"/>
            <a:ext cx="770336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80" y="548600"/>
            <a:ext cx="8229600" cy="7829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+mn-lt"/>
              </a:rPr>
              <a:t>  </a:t>
            </a:r>
            <a:r>
              <a:rPr lang="ru-RU" b="1" dirty="0" smtClean="0">
                <a:solidFill>
                  <a:srgbClr val="FFFFFF"/>
                </a:solidFill>
                <a:latin typeface="+mn-lt"/>
              </a:rPr>
              <a:t>Математика      </a:t>
            </a:r>
            <a:r>
              <a:rPr lang="ru-RU" sz="2400" b="1" dirty="0" smtClean="0">
                <a:solidFill>
                  <a:srgbClr val="FFFFFF"/>
                </a:solidFill>
                <a:latin typeface="+mn-lt"/>
              </a:rPr>
              <a:t>          </a:t>
            </a:r>
            <a:r>
              <a:rPr lang="ru-RU" b="1" dirty="0" smtClean="0">
                <a:solidFill>
                  <a:srgbClr val="FFFFFF"/>
                </a:solidFill>
                <a:latin typeface="+mn-lt"/>
              </a:rPr>
              <a:t>Алгебра    </a:t>
            </a:r>
            <a:r>
              <a:rPr lang="ru-RU" sz="2400" b="1" dirty="0" smtClean="0">
                <a:solidFill>
                  <a:srgbClr val="FFFFFF"/>
                </a:solidFill>
                <a:latin typeface="+mn-lt"/>
              </a:rPr>
              <a:t>      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357818" y="4894825"/>
            <a:ext cx="3786183" cy="1831271"/>
          </a:xfrm>
          <a:prstGeom prst="rect">
            <a:avLst/>
          </a:prstGeom>
          <a:noFill/>
          <a:ln w="9525">
            <a:solidFill>
              <a:srgbClr val="FF6600"/>
            </a:solidFill>
            <a:prstDash val="dash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100" b="1" dirty="0" smtClean="0">
                <a:solidFill>
                  <a:srgbClr val="515151"/>
                </a:solidFill>
              </a:rPr>
              <a:t>Состав </a:t>
            </a:r>
            <a:r>
              <a:rPr lang="ru-RU" sz="1100" b="1" dirty="0">
                <a:solidFill>
                  <a:srgbClr val="515151"/>
                </a:solidFill>
              </a:rPr>
              <a:t>УМК</a:t>
            </a:r>
            <a:r>
              <a:rPr lang="ru-RU" sz="1100" dirty="0">
                <a:solidFill>
                  <a:srgbClr val="515151"/>
                </a:solidFill>
              </a:rPr>
              <a:t>: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100" dirty="0">
              <a:solidFill>
                <a:srgbClr val="515151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dirty="0" smtClean="0">
                <a:solidFill>
                  <a:srgbClr val="515151"/>
                </a:solidFill>
              </a:rPr>
              <a:t> Учебник</a:t>
            </a:r>
            <a:endParaRPr lang="ru-RU" sz="1100" dirty="0">
              <a:solidFill>
                <a:srgbClr val="515151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dirty="0" smtClean="0">
                <a:solidFill>
                  <a:srgbClr val="515151"/>
                </a:solidFill>
              </a:rPr>
              <a:t> Рабочие </a:t>
            </a:r>
            <a:r>
              <a:rPr lang="ru-RU" sz="1100" dirty="0">
                <a:solidFill>
                  <a:srgbClr val="515151"/>
                </a:solidFill>
              </a:rPr>
              <a:t>тетради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dirty="0" smtClean="0">
                <a:solidFill>
                  <a:srgbClr val="515151"/>
                </a:solidFill>
              </a:rPr>
              <a:t> Дидактические </a:t>
            </a:r>
            <a:r>
              <a:rPr lang="ru-RU" sz="1100" dirty="0">
                <a:solidFill>
                  <a:srgbClr val="515151"/>
                </a:solidFill>
              </a:rPr>
              <a:t>материалы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dirty="0" smtClean="0">
                <a:solidFill>
                  <a:srgbClr val="515151"/>
                </a:solidFill>
              </a:rPr>
              <a:t> Методическое </a:t>
            </a:r>
            <a:r>
              <a:rPr lang="ru-RU" sz="1100" dirty="0">
                <a:solidFill>
                  <a:srgbClr val="515151"/>
                </a:solidFill>
              </a:rPr>
              <a:t>пособие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dirty="0" smtClean="0">
                <a:solidFill>
                  <a:srgbClr val="515151"/>
                </a:solidFill>
              </a:rPr>
              <a:t> Программа с </a:t>
            </a:r>
            <a:r>
              <a:rPr lang="en-US" sz="1100" dirty="0" smtClean="0">
                <a:solidFill>
                  <a:srgbClr val="515151"/>
                </a:solidFill>
              </a:rPr>
              <a:t>CD</a:t>
            </a:r>
            <a:endParaRPr lang="ru-RU" sz="1100" dirty="0" smtClean="0">
              <a:solidFill>
                <a:srgbClr val="515151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dirty="0" smtClean="0">
                <a:solidFill>
                  <a:srgbClr val="515151"/>
                </a:solidFill>
              </a:rPr>
              <a:t> Электронная форма  учебника</a:t>
            </a:r>
            <a:endParaRPr lang="ru-RU" sz="1100" dirty="0">
              <a:solidFill>
                <a:srgbClr val="515151"/>
              </a:solidFill>
            </a:endParaRPr>
          </a:p>
        </p:txBody>
      </p:sp>
      <p:pic>
        <p:nvPicPr>
          <p:cNvPr id="12" name="Рисунок 11" descr="3519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715271" y="4929198"/>
            <a:ext cx="1146481" cy="1714512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7" name="Рисунок 16" descr="3260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59539" y="1412720"/>
            <a:ext cx="908388" cy="1152000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2844" y="4500570"/>
            <a:ext cx="755351" cy="1152000"/>
          </a:xfrm>
          <a:prstGeom prst="rect">
            <a:avLst/>
          </a:prstGeom>
          <a:noFill/>
          <a:ln w="9525">
            <a:solidFill>
              <a:srgbClr val="089ACE"/>
            </a:solidFill>
            <a:miter lim="800000"/>
            <a:headEnd/>
            <a:tailEnd/>
          </a:ln>
        </p:spPr>
      </p:pic>
      <p:pic>
        <p:nvPicPr>
          <p:cNvPr id="22" name="Рисунок 21" descr="А8_У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92185" y="1412720"/>
            <a:ext cx="779815" cy="1152000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А9_У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50" y="1412720"/>
            <a:ext cx="775045" cy="1152000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 descr="А8_МП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6248" y="4214818"/>
            <a:ext cx="770336" cy="1152000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А8_ДМ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1664" y="2853000"/>
            <a:ext cx="770336" cy="1152000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 descr="А9_МП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08130" y="3645030"/>
            <a:ext cx="770336" cy="1152000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А9_ДМ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04060" y="2853000"/>
            <a:ext cx="770336" cy="1152000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 descr="2785_200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857224" y="4143380"/>
            <a:ext cx="792110" cy="1184565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699740" y="1412720"/>
            <a:ext cx="779814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699740" y="2853000"/>
            <a:ext cx="770334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12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03560" y="3068950"/>
            <a:ext cx="866969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 descr="2791_200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1259540" y="2708900"/>
            <a:ext cx="866970" cy="1152000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69" name="Рисунок 68" descr="2794_200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1643042" y="4500570"/>
            <a:ext cx="738404" cy="1181449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179390" y="3068950"/>
            <a:ext cx="866969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 descr="2777_200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0" y="2708900"/>
            <a:ext cx="866970" cy="1152000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53" name="Picture 5" descr="Матем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9390" y="1412720"/>
            <a:ext cx="838865" cy="1152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Прямоугольник 57"/>
          <p:cNvSpPr/>
          <p:nvPr/>
        </p:nvSpPr>
        <p:spPr>
          <a:xfrm>
            <a:off x="5429256" y="476590"/>
            <a:ext cx="3714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ea typeface="+mj-ea"/>
                <a:cs typeface="+mj-cs"/>
              </a:rPr>
              <a:t>Алгебра</a:t>
            </a:r>
            <a:r>
              <a:rPr lang="en-US" sz="2400" b="1" dirty="0" smtClean="0">
                <a:solidFill>
                  <a:srgbClr val="FFFFFF"/>
                </a:solidFill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  <a:ea typeface="+mj-ea"/>
                <a:cs typeface="+mj-cs"/>
              </a:rPr>
              <a:t>и начала математического анализа</a:t>
            </a:r>
            <a:r>
              <a:rPr lang="en-US" sz="2400" b="1" dirty="0" smtClean="0">
                <a:solidFill>
                  <a:srgbClr val="FFFFFF"/>
                </a:solidFill>
                <a:ea typeface="+mj-ea"/>
                <a:cs typeface="+mj-cs"/>
              </a:rPr>
              <a:t> </a:t>
            </a:r>
            <a:endParaRPr lang="ru-RU" sz="1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0" y="11654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FF"/>
                </a:solidFill>
                <a:ea typeface="+mj-ea"/>
                <a:cs typeface="+mj-cs"/>
              </a:rPr>
              <a:t>Линия УМК  Авторы: </a:t>
            </a:r>
            <a:r>
              <a:rPr lang="ru-RU" sz="2000" dirty="0" err="1" smtClean="0">
                <a:solidFill>
                  <a:srgbClr val="FFFFFF"/>
                </a:solidFill>
                <a:ea typeface="+mj-ea"/>
                <a:cs typeface="+mj-cs"/>
              </a:rPr>
              <a:t>Муравин</a:t>
            </a:r>
            <a:r>
              <a:rPr lang="ru-RU" sz="2000" dirty="0" smtClean="0">
                <a:solidFill>
                  <a:srgbClr val="FFFFFF"/>
                </a:solidFill>
                <a:ea typeface="+mj-ea"/>
                <a:cs typeface="+mj-cs"/>
              </a:rPr>
              <a:t> Г.К., </a:t>
            </a:r>
            <a:r>
              <a:rPr lang="ru-RU" sz="2000" dirty="0" err="1" smtClean="0">
                <a:solidFill>
                  <a:srgbClr val="FFFFFF"/>
                </a:solidFill>
                <a:ea typeface="+mj-ea"/>
                <a:cs typeface="+mj-cs"/>
              </a:rPr>
              <a:t>Муравина</a:t>
            </a:r>
            <a:r>
              <a:rPr lang="ru-RU" sz="2000" dirty="0" smtClean="0">
                <a:solidFill>
                  <a:srgbClr val="FFFFFF"/>
                </a:solidFill>
                <a:ea typeface="+mj-ea"/>
                <a:cs typeface="+mj-cs"/>
              </a:rPr>
              <a:t> О.В</a:t>
            </a:r>
            <a:endParaRPr lang="ru-RU" dirty="0"/>
          </a:p>
        </p:txBody>
      </p:sp>
      <p:pic>
        <p:nvPicPr>
          <p:cNvPr id="62" name="Picture 19" descr="Алгебра10БН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372250" y="1412720"/>
            <a:ext cx="782620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4" name="Picture 24" descr="Алгебра11БН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804310" y="2492870"/>
            <a:ext cx="768771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5" name="Picture 20" descr="Метод10БН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164360" y="3645030"/>
            <a:ext cx="708528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8" name="Picture 21" descr="Алгебра10УН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884460" y="1412720"/>
            <a:ext cx="774544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0" name="Picture 25" descr="Алгебра11УН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100490" y="2492870"/>
            <a:ext cx="768771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2" name="Picture 23" descr="Метод10УН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421172" y="3645030"/>
            <a:ext cx="722828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3" name="Picture 18" descr="Метод7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428992" y="4572008"/>
            <a:ext cx="714400" cy="1152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4" name="Рисунок 33" descr="cover1__w600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85720" y="5072074"/>
            <a:ext cx="1152521" cy="15001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Рисунок 35" descr="cover1__w22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000232" y="5072074"/>
            <a:ext cx="1143008" cy="14859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943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Подготовка к ОГЭ</a:t>
            </a:r>
            <a:endParaRPr lang="ru-R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998" t="29270" r="10542" b="21408"/>
          <a:stretch>
            <a:fillRect/>
          </a:stretch>
        </p:blipFill>
        <p:spPr bwMode="auto">
          <a:xfrm>
            <a:off x="-75972" y="1484729"/>
            <a:ext cx="9058226" cy="529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943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Подготовка к ОГЭ</a:t>
            </a:r>
            <a:endParaRPr lang="ru-RU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3271" t="29270" r="10542" b="21408"/>
          <a:stretch>
            <a:fillRect/>
          </a:stretch>
        </p:blipFill>
        <p:spPr bwMode="auto">
          <a:xfrm>
            <a:off x="467428" y="1484730"/>
            <a:ext cx="8414109" cy="501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Подготовка к ОГЭ</a:t>
            </a:r>
            <a:endParaRPr lang="ru-RU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271" t="29270" r="10542" b="21408"/>
          <a:stretch>
            <a:fillRect/>
          </a:stretch>
        </p:blipFill>
        <p:spPr bwMode="auto">
          <a:xfrm>
            <a:off x="286497" y="1412720"/>
            <a:ext cx="8774564" cy="523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943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Самоконтроль и коррекция</a:t>
            </a:r>
            <a:endParaRPr lang="ru-RU" sz="3600" b="1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543" t="15991" r="11816" b="23551"/>
          <a:stretch>
            <a:fillRect/>
          </a:stretch>
        </p:blipFill>
        <p:spPr bwMode="auto">
          <a:xfrm>
            <a:off x="237307" y="1457400"/>
            <a:ext cx="866938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68" y="0"/>
            <a:ext cx="921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0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5968"/>
            <a:ext cx="9144000" cy="68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23"/>
            <a:ext cx="9143999" cy="69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14290"/>
            <a:ext cx="8964488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«Перевернутый класс». </a:t>
            </a:r>
            <a:br>
              <a:rPr lang="ru-RU" sz="3600" b="1" dirty="0" smtClean="0"/>
            </a:br>
            <a:r>
              <a:rPr lang="ru-RU" sz="3600" b="1" dirty="0" smtClean="0"/>
              <a:t>Содержание учебного процесса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1. Учитель подготавливает несколько </a:t>
            </a:r>
            <a:r>
              <a:rPr lang="ru-RU" b="1" dirty="0" err="1" smtClean="0"/>
              <a:t>видеолекций</a:t>
            </a:r>
            <a:r>
              <a:rPr lang="ru-RU" b="1" dirty="0" smtClean="0"/>
              <a:t>, это могут быть готовые видеоматериалы из сети интернет</a:t>
            </a:r>
          </a:p>
          <a:p>
            <a:pPr marL="0" indent="0">
              <a:buNone/>
            </a:pPr>
            <a:r>
              <a:rPr lang="ru-RU" b="1" dirty="0" smtClean="0"/>
              <a:t>2. Учащиеся дома смотрят </a:t>
            </a:r>
            <a:r>
              <a:rPr lang="ru-RU" b="1" dirty="0" err="1" smtClean="0"/>
              <a:t>видеолекцию</a:t>
            </a:r>
            <a:r>
              <a:rPr lang="ru-RU" b="1" dirty="0" smtClean="0"/>
              <a:t>, подготовленную учителем. Преимущества самостоятельного просмотра:</a:t>
            </a:r>
          </a:p>
          <a:p>
            <a:r>
              <a:rPr lang="ru-RU" b="1" dirty="0" smtClean="0"/>
              <a:t>ученик осваивает материал в своём темпе;</a:t>
            </a:r>
          </a:p>
          <a:p>
            <a:r>
              <a:rPr lang="ru-RU" b="1" dirty="0" smtClean="0"/>
              <a:t>отсутствуют временные ограничения, как на уроке;</a:t>
            </a:r>
          </a:p>
          <a:p>
            <a:r>
              <a:rPr lang="ru-RU" b="1" dirty="0" smtClean="0"/>
              <a:t>есть возможность общаться со сверстниками и учителем (используя систему дискуссии онлайн)</a:t>
            </a:r>
          </a:p>
          <a:p>
            <a:pPr marL="0" indent="0">
              <a:buNone/>
            </a:pPr>
            <a:r>
              <a:rPr lang="ru-RU" b="1" dirty="0" smtClean="0"/>
              <a:t>3.  Урочное время используется для практического применения изучаемого материала</a:t>
            </a:r>
          </a:p>
          <a:p>
            <a:pPr marL="0" indent="0">
              <a:buNone/>
            </a:pPr>
            <a:r>
              <a:rPr lang="ru-RU" b="1" dirty="0" smtClean="0"/>
              <a:t>4. Учащиеся делятся на группы не только по уровню подготовленности, но с учетом предпочитаемого способа деятельности (смотреть, читать, писать)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9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649"/>
            <a:ext cx="9144000" cy="69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02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«Перевернутый класс». Этапы учебного процесса</a:t>
            </a:r>
            <a:endParaRPr lang="ru-RU" sz="32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5739" y="692024"/>
          <a:ext cx="9144000" cy="61495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27583"/>
                <a:gridCol w="5472608"/>
                <a:gridCol w="2843809"/>
              </a:tblGrid>
              <a:tr h="1429132"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1 этап</a:t>
                      </a:r>
                      <a:endParaRPr lang="ru-RU" sz="18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50" b="1" i="1" dirty="0" smtClean="0"/>
                        <a:t>Мотивация к деятельности</a:t>
                      </a:r>
                      <a:r>
                        <a:rPr lang="ru-RU" sz="1850" b="1" dirty="0" smtClean="0"/>
                        <a:t>. Учитель активизирует</a:t>
                      </a:r>
                      <a:r>
                        <a:rPr lang="ru-RU" sz="1850" dirty="0" smtClean="0"/>
                        <a:t> уже имеющиеся знания по самостоятельно изученной дома теме в соответствии с инструкцией, пробуждает интерес к обсуждению проблемы. </a:t>
                      </a:r>
                      <a:endParaRPr lang="ru-RU" sz="185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«Вовлечение в опыт» (предложение проблемной ситуации)</a:t>
                      </a:r>
                      <a:endParaRPr lang="ru-RU" sz="1850" b="1" dirty="0"/>
                    </a:p>
                  </a:txBody>
                  <a:tcPr/>
                </a:tc>
              </a:tr>
              <a:tr h="1340185"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2 этап</a:t>
                      </a:r>
                      <a:endParaRPr lang="ru-RU" sz="18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50" b="1" i="1" dirty="0" smtClean="0"/>
                        <a:t>Постановка учебной проблемы</a:t>
                      </a:r>
                      <a:r>
                        <a:rPr lang="ru-RU" sz="1850" b="1" dirty="0" smtClean="0"/>
                        <a:t>. Постановка учащимися цели урока как собственной учебной задачи.</a:t>
                      </a:r>
                      <a:endParaRPr lang="ru-RU" sz="1850" dirty="0" smtClean="0"/>
                    </a:p>
                    <a:p>
                      <a:r>
                        <a:rPr lang="ru-RU" sz="1850" b="1" dirty="0" smtClean="0"/>
                        <a:t>Учитель активизирует </a:t>
                      </a:r>
                      <a:r>
                        <a:rPr lang="ru-RU" sz="1850" dirty="0" smtClean="0"/>
                        <a:t>знания учащихся, создаёт проблемную ситуацию.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Изучение теории (мини-лекция, видеоматериалы =</a:t>
                      </a:r>
                      <a:r>
                        <a:rPr lang="en-US" sz="1850" b="1" dirty="0" smtClean="0"/>
                        <a:t>&gt;</a:t>
                      </a:r>
                      <a:r>
                        <a:rPr lang="ru-RU" sz="1850" b="1" dirty="0" smtClean="0"/>
                        <a:t> целеполагание, «облако слов», прием «До и после»)</a:t>
                      </a:r>
                      <a:endParaRPr lang="ru-RU" sz="1850" b="1" dirty="0"/>
                    </a:p>
                  </a:txBody>
                  <a:tcPr/>
                </a:tc>
              </a:tr>
              <a:tr h="865720"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3 этап</a:t>
                      </a:r>
                      <a:endParaRPr lang="ru-RU" sz="18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50" b="1" i="1" dirty="0" smtClean="0"/>
                        <a:t>Исследование проблемной ситуации</a:t>
                      </a:r>
                      <a:r>
                        <a:rPr lang="ru-RU" sz="1850" b="1" dirty="0" smtClean="0"/>
                        <a:t>. Учитель организует </a:t>
                      </a:r>
                      <a:r>
                        <a:rPr lang="ru-RU" sz="1850" dirty="0" smtClean="0"/>
                        <a:t>деятельность</a:t>
                      </a:r>
                      <a:r>
                        <a:rPr lang="ru-RU" sz="1850" b="1" dirty="0" smtClean="0"/>
                        <a:t> </a:t>
                      </a:r>
                      <a:r>
                        <a:rPr lang="ru-RU" sz="1850" dirty="0" smtClean="0"/>
                        <a:t>учащихся по исследованию проблемной ситуации при работе в группах.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Первичная</a:t>
                      </a:r>
                      <a:r>
                        <a:rPr lang="ru-RU" sz="1850" b="1" baseline="0" dirty="0" smtClean="0"/>
                        <a:t> проверка </a:t>
                      </a:r>
                    </a:p>
                    <a:p>
                      <a:r>
                        <a:rPr lang="ru-RU" sz="1850" b="1" baseline="0" dirty="0" smtClean="0"/>
                        <a:t>в форме тестирования</a:t>
                      </a:r>
                      <a:endParaRPr lang="ru-RU" sz="1850" b="1" dirty="0"/>
                    </a:p>
                  </a:txBody>
                  <a:tcPr/>
                </a:tc>
              </a:tr>
              <a:tr h="1088901"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4 этап</a:t>
                      </a:r>
                      <a:endParaRPr lang="ru-RU" sz="18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50" b="1" i="1" dirty="0" smtClean="0"/>
                        <a:t>Обобщение и систематизация знаний</a:t>
                      </a:r>
                      <a:r>
                        <a:rPr lang="ru-RU" sz="1850" b="1" dirty="0" smtClean="0"/>
                        <a:t>. Учитель организует</a:t>
                      </a:r>
                      <a:r>
                        <a:rPr lang="ru-RU" sz="1850" dirty="0" smtClean="0"/>
                        <a:t> работу по обобщению и систематизации. Учащиеся представляют результаты работы группы в виде защиты выполненного продуктивного задания.</a:t>
                      </a:r>
                      <a:endParaRPr lang="ru-RU" sz="18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Применение знаний </a:t>
                      </a:r>
                    </a:p>
                    <a:p>
                      <a:r>
                        <a:rPr lang="ru-RU" sz="1850" b="1" dirty="0" smtClean="0"/>
                        <a:t>и умений в нестандартной ситуации (формирование компетенции)</a:t>
                      </a:r>
                      <a:endParaRPr lang="ru-RU" sz="1850" b="1" dirty="0"/>
                    </a:p>
                  </a:txBody>
                  <a:tcPr/>
                </a:tc>
              </a:tr>
              <a:tr h="426886">
                <a:tc>
                  <a:txBody>
                    <a:bodyPr/>
                    <a:lstStyle/>
                    <a:p>
                      <a:r>
                        <a:rPr lang="ru-RU" sz="1850" b="1" dirty="0" smtClean="0"/>
                        <a:t>5 этап</a:t>
                      </a:r>
                      <a:endParaRPr lang="ru-RU" sz="185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50" b="1" i="1" dirty="0" smtClean="0"/>
                        <a:t>Рефлексия деятельности</a:t>
                      </a:r>
                      <a:endParaRPr lang="ru-RU" sz="1850" i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0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44" y="149225"/>
            <a:ext cx="8858312" cy="85088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      Алгебра           Геометрия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Линия УМК 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Авторы: Мерзляк А.Г., Полонский В.Б., Якир М.С.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643570" y="4894825"/>
            <a:ext cx="3500431" cy="1831271"/>
          </a:xfrm>
          <a:prstGeom prst="rect">
            <a:avLst/>
          </a:prstGeom>
          <a:noFill/>
          <a:ln w="9525">
            <a:solidFill>
              <a:srgbClr val="FF6600"/>
            </a:solidFill>
            <a:prstDash val="dash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100" b="1" i="0" dirty="0" smtClean="0">
                <a:cs typeface="+mn-cs"/>
              </a:rPr>
              <a:t>Состав </a:t>
            </a:r>
            <a:r>
              <a:rPr lang="ru-RU" sz="1100" b="1" i="0" dirty="0">
                <a:cs typeface="+mn-cs"/>
              </a:rPr>
              <a:t>УМК</a:t>
            </a:r>
            <a:r>
              <a:rPr lang="ru-RU" sz="1100" b="0" i="0" dirty="0">
                <a:cs typeface="+mn-cs"/>
              </a:rPr>
              <a:t>: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100" b="0" i="0" dirty="0">
              <a:cs typeface="+mn-cs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b="0" i="0" dirty="0" smtClean="0">
                <a:cs typeface="+mn-cs"/>
              </a:rPr>
              <a:t> Учебник</a:t>
            </a:r>
            <a:endParaRPr lang="ru-RU" sz="1100" b="0" i="0" dirty="0">
              <a:cs typeface="+mn-cs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b="0" i="0" dirty="0" smtClean="0">
                <a:cs typeface="+mn-cs"/>
              </a:rPr>
              <a:t> Рабочие </a:t>
            </a:r>
            <a:r>
              <a:rPr lang="ru-RU" sz="1100" b="0" i="0" dirty="0">
                <a:cs typeface="+mn-cs"/>
              </a:rPr>
              <a:t>тетради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b="0" i="0" dirty="0" smtClean="0">
                <a:cs typeface="+mn-cs"/>
              </a:rPr>
              <a:t> Дидактические </a:t>
            </a:r>
            <a:r>
              <a:rPr lang="ru-RU" sz="1100" b="0" i="0" dirty="0">
                <a:cs typeface="+mn-cs"/>
              </a:rPr>
              <a:t>материалы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b="0" i="0" dirty="0" smtClean="0">
                <a:cs typeface="+mn-cs"/>
              </a:rPr>
              <a:t> Методическое </a:t>
            </a:r>
            <a:r>
              <a:rPr lang="ru-RU" sz="1100" b="0" i="0" dirty="0">
                <a:cs typeface="+mn-cs"/>
              </a:rPr>
              <a:t>пособие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b="0" i="0" dirty="0" smtClean="0">
                <a:cs typeface="+mn-cs"/>
              </a:rPr>
              <a:t> Рабочие программы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100" dirty="0" smtClean="0"/>
              <a:t> Электронная форма  учебника</a:t>
            </a:r>
            <a:endParaRPr lang="ru-RU" sz="1100" dirty="0">
              <a:cs typeface="+mn-cs"/>
            </a:endParaRPr>
          </a:p>
        </p:txBody>
      </p:sp>
      <p:pic>
        <p:nvPicPr>
          <p:cNvPr id="10" name="Рисунок 9" descr="4353_2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93618" y="6111117"/>
            <a:ext cx="508672" cy="490767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3" name="Рисунок 12" descr="2515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0754" y="1050961"/>
            <a:ext cx="864595" cy="1118082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6" name="Рисунок 15" descr="2782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4897" y="3588541"/>
            <a:ext cx="720256" cy="903374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7" name="Рисунок 16" descr="3260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86539" y="1025551"/>
            <a:ext cx="874820" cy="1122226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grpSp>
        <p:nvGrpSpPr>
          <p:cNvPr id="3" name="Группа 7"/>
          <p:cNvGrpSpPr>
            <a:grpSpLocks/>
          </p:cNvGrpSpPr>
          <p:nvPr/>
        </p:nvGrpSpPr>
        <p:grpSpPr bwMode="auto">
          <a:xfrm>
            <a:off x="117525" y="5839798"/>
            <a:ext cx="631455" cy="886298"/>
            <a:chOff x="4140948" y="2134373"/>
            <a:chExt cx="2935634" cy="3931167"/>
          </a:xfrm>
        </p:grpSpPr>
        <p:pic>
          <p:nvPicPr>
            <p:cNvPr id="34" name="Picture 2" descr="11"/>
            <p:cNvPicPr>
              <a:picLocks noChangeAspect="1" noChangeArrowheads="1"/>
            </p:cNvPicPr>
            <p:nvPr/>
          </p:nvPicPr>
          <p:blipFill>
            <a:blip r:embed="rId6" cstate="print"/>
            <a:srcRect t="3580" r="49874"/>
            <a:stretch>
              <a:fillRect/>
            </a:stretch>
          </p:blipFill>
          <p:spPr bwMode="auto">
            <a:xfrm>
              <a:off x="4140948" y="2134373"/>
              <a:ext cx="2935634" cy="3931167"/>
            </a:xfrm>
            <a:prstGeom prst="rect">
              <a:avLst/>
            </a:prstGeom>
            <a:ln>
              <a:solidFill>
                <a:srgbClr val="089ACE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b="24800"/>
            <a:stretch>
              <a:fillRect/>
            </a:stretch>
          </p:blipFill>
          <p:spPr bwMode="auto">
            <a:xfrm>
              <a:off x="4552567" y="2747063"/>
              <a:ext cx="2287499" cy="2880319"/>
            </a:xfrm>
            <a:prstGeom prst="rect">
              <a:avLst/>
            </a:prstGeom>
            <a:noFill/>
            <a:ln w="9525">
              <a:solidFill>
                <a:srgbClr val="089ACE"/>
              </a:solidFill>
              <a:miter lim="800000"/>
              <a:headEnd/>
              <a:tailEnd/>
            </a:ln>
          </p:spPr>
        </p:pic>
      </p:grpSp>
      <p:pic>
        <p:nvPicPr>
          <p:cNvPr id="22" name="Рисунок 21" descr="А8_У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9061" y="1039617"/>
            <a:ext cx="863362" cy="1091141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А9_У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95975" y="1050250"/>
            <a:ext cx="863362" cy="1091141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 descr="А8_МП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29058" y="3571876"/>
            <a:ext cx="571545" cy="722334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 descr="А9_МП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97994" y="2400066"/>
            <a:ext cx="656508" cy="833132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А9_ДМ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23144" y="2256212"/>
            <a:ext cx="554913" cy="767800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А7_У_угл.jpg"/>
          <p:cNvPicPr preferRelativeResize="0"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643174" y="4429132"/>
            <a:ext cx="776993" cy="934639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 descr="А9_У_угл.jpg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47151" y="3380202"/>
            <a:ext cx="816656" cy="993875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 descr="А7_КР_угл.jpg"/>
          <p:cNvPicPr>
            <a:picLocks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71736" y="4786322"/>
            <a:ext cx="642942" cy="785818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 descr="А7_МП_угл.jpg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786050" y="5357826"/>
            <a:ext cx="622618" cy="703508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 descr="Г7_У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838473" y="1040671"/>
            <a:ext cx="908015" cy="1115331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Г_8У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948538" y="1011712"/>
            <a:ext cx="864318" cy="1125266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 descr="Г7_РТ2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003353" y="2450764"/>
            <a:ext cx="768031" cy="997497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 descr="Г7_РТ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831835" y="2305427"/>
            <a:ext cx="770984" cy="1002384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 descr="Г7_МП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091915" y="3687660"/>
            <a:ext cx="687212" cy="894974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Рисунок 50" descr="Г7_ДМ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852982" y="3560068"/>
            <a:ext cx="565748" cy="809913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 descr="Г8_РТ_1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146588" y="2466235"/>
            <a:ext cx="767686" cy="999461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 descr="Г8_МП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7146274" y="3740880"/>
            <a:ext cx="679219" cy="884284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Рисунок 56" descr="Г8_ДМ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944913" y="3583542"/>
            <a:ext cx="541924" cy="775807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 descr="2785_200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212651" y="3538972"/>
            <a:ext cx="489098" cy="671497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55" name="Рисунок 54" descr="Г8_РТ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908837" y="2289115"/>
            <a:ext cx="796656" cy="1036089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8263054" y="3753779"/>
            <a:ext cx="659854" cy="87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8044444" y="1018827"/>
            <a:ext cx="831928" cy="113546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508676" y="1025216"/>
            <a:ext cx="814387" cy="111581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857488" y="3571876"/>
            <a:ext cx="59648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183601" y="2414356"/>
            <a:ext cx="817001" cy="106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000420" y="2264627"/>
            <a:ext cx="787041" cy="102498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038635" y="3598709"/>
            <a:ext cx="525501" cy="761976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1602290" y="2450945"/>
            <a:ext cx="7429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12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1450937" y="2350584"/>
            <a:ext cx="7334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 descr="2791_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 bwMode="auto">
          <a:xfrm>
            <a:off x="1269905" y="2323059"/>
            <a:ext cx="708269" cy="932003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658397" y="3647379"/>
            <a:ext cx="649905" cy="87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 descr="2794_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 bwMode="auto">
          <a:xfrm>
            <a:off x="1364638" y="3599845"/>
            <a:ext cx="496062" cy="682169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28596" y="2428868"/>
            <a:ext cx="779382" cy="100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 descr="2777_200.gif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 bwMode="auto">
          <a:xfrm>
            <a:off x="142844" y="2285992"/>
            <a:ext cx="763948" cy="954370"/>
          </a:xfrm>
          <a:prstGeom prst="rect">
            <a:avLst/>
          </a:prstGeom>
          <a:ln>
            <a:solidFill>
              <a:srgbClr val="089ACE"/>
            </a:solidFill>
          </a:ln>
          <a:effectLst>
            <a:outerShdw blurRad="889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3786182" y="4357694"/>
            <a:ext cx="790459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571868" y="4857760"/>
            <a:ext cx="554105" cy="72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7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3857620" y="5357826"/>
            <a:ext cx="556697" cy="75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786314" y="4429132"/>
            <a:ext cx="642942" cy="83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786050" y="2571744"/>
            <a:ext cx="642942" cy="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2428860" y="2285992"/>
            <a:ext cx="676002" cy="87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2500298" y="3071810"/>
            <a:ext cx="642942" cy="93538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4500562" y="5357826"/>
            <a:ext cx="945794" cy="135732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3929058" y="2571744"/>
            <a:ext cx="610521" cy="79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3500430" y="2285992"/>
            <a:ext cx="66161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 descr="А8_ДМ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3571868" y="3071810"/>
            <a:ext cx="642942" cy="890937"/>
          </a:xfrm>
          <a:prstGeom prst="rect">
            <a:avLst/>
          </a:prstGeom>
          <a:ln>
            <a:solidFill>
              <a:srgbClr val="089ACE">
                <a:alpha val="9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7786710" y="4857760"/>
            <a:ext cx="1226678" cy="18573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171323" y="4669122"/>
            <a:ext cx="928694" cy="121795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1307355" y="4669122"/>
            <a:ext cx="920320" cy="121795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1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4396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6712"/>
            <a:ext cx="914400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4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/>
          </p:nvPr>
        </p:nvGraphicFramePr>
        <p:xfrm>
          <a:off x="0" y="6856"/>
          <a:ext cx="9144000" cy="68511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3648"/>
                <a:gridCol w="3888432"/>
                <a:gridCol w="3851920"/>
              </a:tblGrid>
              <a:tr h="836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Традиционный подход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Смешанное обучение</a:t>
                      </a:r>
                      <a:endParaRPr lang="ru-RU" sz="2800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Ученик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Пассивность, отсутствие инициативы и желания самостоятельной учебной деятельности. Работа по схеме «послушай,</a:t>
                      </a:r>
                      <a:r>
                        <a:rPr lang="ru-RU" b="1" baseline="0" dirty="0" smtClean="0"/>
                        <a:t> запомни, воспроизведи».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Вовлеченность</a:t>
                      </a:r>
                      <a:r>
                        <a:rPr lang="ru-RU" b="1" baseline="0" dirty="0" smtClean="0"/>
                        <a:t> учащихся в учебный процесс. Ответственность за своё обучение. Взаимопонимание со всеми участниками учебного процесса. Осмысленное обучение.</a:t>
                      </a:r>
                      <a:endParaRPr lang="ru-RU" b="1" dirty="0"/>
                    </a:p>
                  </a:txBody>
                  <a:tcPr/>
                </a:tc>
              </a:tr>
              <a:tr h="71091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ИКТ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Использование технологий и веб-инструментов в обучении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Изменение методов и форм работы посредством ИКТ</a:t>
                      </a:r>
                      <a:endParaRPr lang="ru-RU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Учитель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Передача знаний,</a:t>
                      </a:r>
                      <a:r>
                        <a:rPr lang="ru-RU" b="1" baseline="0" dirty="0" smtClean="0"/>
                        <a:t> обеспечение дисциплины и порядка в классе, контроль знаний учащихся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Конструирование учебной ситуации, формирование у учащихся ответственности за обучение, доверительные отношения</a:t>
                      </a:r>
                      <a:endParaRPr lang="ru-RU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Методы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Пассивные методы подачи учебного материала, при которых информация идет от учителя к ученику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Активные и интерактивные</a:t>
                      </a:r>
                      <a:r>
                        <a:rPr lang="ru-RU" b="1" baseline="0" dirty="0" smtClean="0"/>
                        <a:t> методы обучения. Личностно-ориентированный подход</a:t>
                      </a:r>
                      <a:endParaRPr lang="ru-RU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Построение урока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 учебном классе учащиеся слушают объяснения учителя. После</a:t>
                      </a:r>
                      <a:r>
                        <a:rPr lang="ru-RU" b="1" baseline="0" dirty="0" smtClean="0"/>
                        <a:t> уроков дома выполняют домашнее задание, не имея возможности получить помощь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Дома просмотр видеоматериалов                                    с объяснениями, в классе решение проблем, возникших при работе дома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1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12474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Преимущества и недостатки </a:t>
            </a:r>
            <a:br>
              <a:rPr lang="ru-RU" sz="3200" b="1" dirty="0" smtClean="0"/>
            </a:br>
            <a:r>
              <a:rPr lang="ru-RU" sz="3200" b="1" dirty="0" smtClean="0"/>
              <a:t>смешанного обучения</a:t>
            </a: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-27296"/>
          <a:ext cx="9144000" cy="6815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302"/>
                <a:gridCol w="4318802"/>
                <a:gridCol w="3635896"/>
              </a:tblGrid>
              <a:tr h="5040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Преимущества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Недостатки, риски</a:t>
                      </a:r>
                      <a:endParaRPr lang="ru-RU" sz="2800" dirty="0"/>
                    </a:p>
                  </a:txBody>
                  <a:tcPr/>
                </a:tc>
              </a:tr>
              <a:tr h="291372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Учитель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Выступает в роли координатора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Осуществляет индивидуальный подход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Учащиеся активно работают над заданием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Легкий способ диагностики качества знаний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Возможность вовлечения родителей                                  в учебный процесс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Большая первичная</a:t>
                      </a:r>
                      <a:r>
                        <a:rPr lang="ru-RU" b="1" baseline="0" dirty="0" smtClean="0"/>
                        <a:t> нагрузка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baseline="0" dirty="0" smtClean="0"/>
                        <a:t>Необходимость владения ИК технологиями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baseline="0" dirty="0" smtClean="0"/>
                        <a:t>Необходимо владеть </a:t>
                      </a:r>
                      <a:r>
                        <a:rPr lang="ru-RU" b="1" baseline="0" dirty="0" err="1" smtClean="0"/>
                        <a:t>пед</a:t>
                      </a:r>
                      <a:r>
                        <a:rPr lang="ru-RU" b="1" baseline="0" dirty="0" smtClean="0"/>
                        <a:t>. технологиями управления групповой работой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baseline="0" dirty="0" smtClean="0"/>
                        <a:t>Необходима группа поддержки в своей школе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baseline="0" dirty="0" smtClean="0"/>
                        <a:t>Разъяснение родителям преимущества технологии</a:t>
                      </a:r>
                      <a:endParaRPr lang="ru-RU" b="1" dirty="0"/>
                    </a:p>
                  </a:txBody>
                  <a:tcPr/>
                </a:tc>
              </a:tr>
              <a:tr h="18870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Учащиеся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Качественный электронный образовательный ресурс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Повышение мотивации к обучению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«Учение с увлечением»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Работают в своём темпе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Материалы урока доступны</a:t>
                      </a:r>
                      <a:r>
                        <a:rPr lang="ru-RU" b="1" baseline="0" dirty="0" smtClean="0"/>
                        <a:t> всем, в любое время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baseline="0" dirty="0" smtClean="0"/>
                        <a:t>Понимание важности командной работы, взаимопомощь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Ответственность за своё обучение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Критическая оценка источников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Больше времени проводят                         за компьютером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Неравные возможности доступа в интернет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Непривычное</a:t>
                      </a:r>
                      <a:r>
                        <a:rPr lang="ru-RU" b="1" baseline="0" dirty="0" smtClean="0"/>
                        <a:t> построение </a:t>
                      </a:r>
                      <a:r>
                        <a:rPr lang="ru-RU" b="1" dirty="0" smtClean="0"/>
                        <a:t>урока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Поиск и критическая оценка источника информации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/>
                        <a:t>Домашнее задание – обязательная часть урока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2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558082" name="Picture 2"/>
          <p:cNvPicPr>
            <a:picLocks noChangeAspect="1" noChangeArrowheads="1"/>
          </p:cNvPicPr>
          <p:nvPr/>
        </p:nvPicPr>
        <p:blipFill>
          <a:blip r:embed="rId2" cstate="print"/>
          <a:srcRect l="5020" t="7461" r="4911" b="6530"/>
          <a:stretch>
            <a:fillRect/>
          </a:stretch>
        </p:blipFill>
        <p:spPr bwMode="auto">
          <a:xfrm>
            <a:off x="0" y="1196751"/>
            <a:ext cx="9154429" cy="58306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7504" y="224644"/>
            <a:ext cx="7416824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Cambria Math" pitchFamily="18" charset="0"/>
                <a:cs typeface="+mj-cs"/>
              </a:rPr>
              <a:t>Образовательная платформа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Cambria Math" pitchFamily="18" charset="0"/>
                <a:cs typeface="+mj-cs"/>
              </a:rPr>
              <a:t>LECTA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Cambria Math" pitchFamily="18" charset="0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24457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lecta.rosuchebnik.ru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721319"/>
            <a:ext cx="4392488" cy="12700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9950" y="4473620"/>
            <a:ext cx="2770522" cy="24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7038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Shape 33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0" y="142852"/>
            <a:ext cx="6972300" cy="595790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</p:pic>
      <p:sp>
        <p:nvSpPr>
          <p:cNvPr id="22531" name="Text Box 2" descr="Shape 3327"/>
          <p:cNvSpPr txBox="1">
            <a:spLocks/>
          </p:cNvSpPr>
          <p:nvPr/>
        </p:nvSpPr>
        <p:spPr bwMode="auto">
          <a:xfrm>
            <a:off x="142844" y="142852"/>
            <a:ext cx="5312569" cy="636785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00" tIns="45700" rIns="45700" bIns="45700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ru-RU" altLang="ru-RU" sz="3200" b="1" dirty="0">
                <a:latin typeface="Open Sans" charset="0"/>
                <a:sym typeface="Open Sans" charset="0"/>
              </a:rPr>
              <a:t>ПОДГОТОВКА К УРОКУ </a:t>
            </a:r>
            <a:br>
              <a:rPr lang="ru-RU" altLang="ru-RU" sz="3200" b="1" dirty="0">
                <a:latin typeface="Open Sans" charset="0"/>
                <a:sym typeface="Open Sans" charset="0"/>
              </a:rPr>
            </a:br>
            <a:r>
              <a:rPr lang="ru-RU" altLang="ru-RU" sz="3200" b="1" dirty="0">
                <a:latin typeface="Open Sans" charset="0"/>
                <a:sym typeface="Open Sans" charset="0"/>
              </a:rPr>
              <a:t>И ПРОВЕРКА КОНТРОЛЬНЫХ – </a:t>
            </a:r>
            <a:br>
              <a:rPr lang="ru-RU" altLang="ru-RU" sz="3200" b="1" dirty="0">
                <a:latin typeface="Open Sans" charset="0"/>
                <a:sym typeface="Open Sans" charset="0"/>
              </a:rPr>
            </a:br>
            <a:r>
              <a:rPr lang="ru-RU" altLang="ru-RU" sz="3200" b="1" dirty="0">
                <a:latin typeface="Open Sans" charset="0"/>
                <a:sym typeface="Open Sans" charset="0"/>
              </a:rPr>
              <a:t>В ДЕСЯТЬ РАЗ БЫСТРЕЕ?</a:t>
            </a:r>
          </a:p>
          <a:p>
            <a:pPr eaLnBrk="1">
              <a:lnSpc>
                <a:spcPct val="110000"/>
              </a:lnSpc>
              <a:spcBef>
                <a:spcPts val="1000"/>
              </a:spcBef>
            </a:pPr>
            <a:r>
              <a:rPr lang="ru-RU" altLang="ru-RU" sz="2400" b="1" dirty="0">
                <a:solidFill>
                  <a:srgbClr val="D34741"/>
                </a:solidFill>
                <a:latin typeface="Open Sans" charset="0"/>
                <a:sym typeface="Open Sans" charset="0"/>
              </a:rPr>
              <a:t>Классная работа</a:t>
            </a:r>
          </a:p>
          <a:p>
            <a:pPr eaLnBrk="1">
              <a:lnSpc>
                <a:spcPct val="110000"/>
              </a:lnSpc>
              <a:spcBef>
                <a:spcPts val="1000"/>
              </a:spcBef>
            </a:pPr>
            <a:r>
              <a:rPr lang="ru-RU" altLang="ru-RU" sz="2400" b="1" dirty="0">
                <a:solidFill>
                  <a:srgbClr val="D34741"/>
                </a:solidFill>
                <a:latin typeface="Open Sans" charset="0"/>
                <a:sym typeface="Open Sans" charset="0"/>
              </a:rPr>
              <a:t>Контрольная работа</a:t>
            </a:r>
          </a:p>
          <a:p>
            <a:pPr eaLnBrk="1">
              <a:lnSpc>
                <a:spcPct val="110000"/>
              </a:lnSpc>
              <a:spcBef>
                <a:spcPts val="1000"/>
              </a:spcBef>
            </a:pPr>
            <a:r>
              <a:rPr lang="ru-RU" altLang="ru-RU" sz="2000" dirty="0">
                <a:latin typeface="Open Sans Light" charset="0"/>
                <a:sym typeface="Open Sans Light" charset="0"/>
              </a:rPr>
              <a:t>Бесплатные сервисы для учителей, </a:t>
            </a:r>
            <a:br>
              <a:rPr lang="ru-RU" altLang="ru-RU" sz="2000" dirty="0">
                <a:latin typeface="Open Sans Light" charset="0"/>
                <a:sym typeface="Open Sans Light" charset="0"/>
              </a:rPr>
            </a:br>
            <a:r>
              <a:rPr lang="ru-RU" altLang="ru-RU" sz="2000" dirty="0">
                <a:latin typeface="Open Sans Light" charset="0"/>
                <a:sym typeface="Open Sans Light" charset="0"/>
              </a:rPr>
              <a:t>экономящие время на подготовку к урокам, </a:t>
            </a:r>
            <a:br>
              <a:rPr lang="ru-RU" altLang="ru-RU" sz="2000" dirty="0">
                <a:latin typeface="Open Sans Light" charset="0"/>
                <a:sym typeface="Open Sans Light" charset="0"/>
              </a:rPr>
            </a:br>
            <a:r>
              <a:rPr lang="ru-RU" altLang="ru-RU" sz="2000" dirty="0">
                <a:latin typeface="Open Sans Light" charset="0"/>
                <a:sym typeface="Open Sans Light" charset="0"/>
              </a:rPr>
              <a:t>поиск учебных материалов и проверку заданий</a:t>
            </a:r>
            <a:br>
              <a:rPr lang="ru-RU" altLang="ru-RU" sz="2000" dirty="0">
                <a:latin typeface="Open Sans Light" charset="0"/>
                <a:sym typeface="Open Sans Light" charset="0"/>
              </a:rPr>
            </a:br>
            <a:r>
              <a:rPr lang="ru-RU" altLang="ru-RU" sz="2000" dirty="0" smtClean="0">
                <a:latin typeface="Open Sans Light" charset="0"/>
                <a:sym typeface="Open Sans Light" charset="0"/>
              </a:rPr>
              <a:t>Мы </a:t>
            </a:r>
            <a:r>
              <a:rPr lang="ru-RU" altLang="ru-RU" sz="2000" dirty="0">
                <a:latin typeface="Open Sans Light" charset="0"/>
                <a:sym typeface="Open Sans Light" charset="0"/>
              </a:rPr>
              <a:t>создаем возможности для профессионального развития и творчества учителя</a:t>
            </a:r>
            <a:endParaRPr lang="ru-RU" altLang="ru-RU" sz="2000" dirty="0">
              <a:latin typeface="Open Sans" charset="0"/>
              <a:sym typeface="Open Sans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29454" y="6286520"/>
            <a:ext cx="1802606" cy="285752"/>
            <a:chOff x="0" y="0"/>
            <a:chExt cx="2404811" cy="310061"/>
          </a:xfrm>
        </p:grpSpPr>
        <p:pic>
          <p:nvPicPr>
            <p:cNvPr id="22533" name="Picture 4" descr="Pictur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54477" y="19546"/>
              <a:ext cx="1150334" cy="27096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  <a:effectLst/>
          </p:spPr>
        </p:pic>
        <p:pic>
          <p:nvPicPr>
            <p:cNvPr id="22534" name="Picture 5" descr="LECTA-logotype-new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998395" cy="3100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6944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Сервис «Классная работа»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595815"/>
            <a:ext cx="9143999" cy="526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4772037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918" y="1571612"/>
            <a:ext cx="792110" cy="79211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071546"/>
            <a:ext cx="9144000" cy="50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143248"/>
            <a:ext cx="72779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643050"/>
            <a:ext cx="72779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947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29600" cy="6944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Сервис «Классная работа»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5444" t="9366" r="9647" b="34530"/>
          <a:stretch>
            <a:fillRect/>
          </a:stretch>
        </p:blipFill>
        <p:spPr bwMode="auto">
          <a:xfrm>
            <a:off x="0" y="1428736"/>
            <a:ext cx="91440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772037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786" y="5429264"/>
            <a:ext cx="792110" cy="792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 l="6434" t="9504" r="7030" b="57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7532" t="10468" r="5092" b="59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4772037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350" y="3429000"/>
            <a:ext cx="792110" cy="792110"/>
          </a:xfrm>
          <a:prstGeom prst="rect">
            <a:avLst/>
          </a:prstGeom>
        </p:spPr>
      </p:pic>
      <p:pic>
        <p:nvPicPr>
          <p:cNvPr id="6" name="Рисунок 5" descr="4772037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2350" y="5143500"/>
            <a:ext cx="792110" cy="792110"/>
          </a:xfrm>
          <a:prstGeom prst="rect">
            <a:avLst/>
          </a:prstGeom>
        </p:spPr>
      </p:pic>
      <p:pic>
        <p:nvPicPr>
          <p:cNvPr id="7" name="Рисунок 6" descr="4772037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4216" y="1828796"/>
            <a:ext cx="792110" cy="792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/>
          </p:cNvPicPr>
          <p:nvPr/>
        </p:nvPicPr>
        <p:blipFill>
          <a:blip r:embed="rId2" cstate="print"/>
          <a:srcRect l="9414" t="10882" r="9115" b="15935"/>
          <a:stretch>
            <a:fillRect/>
          </a:stretch>
        </p:blipFill>
        <p:spPr bwMode="auto">
          <a:xfrm>
            <a:off x="44848" y="242558"/>
            <a:ext cx="9054305" cy="637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796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Пилотирование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новых учебников 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8127" y="1484785"/>
          <a:ext cx="9036496" cy="468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368"/>
                <a:gridCol w="3229641"/>
                <a:gridCol w="3288487"/>
              </a:tblGrid>
              <a:tr h="93610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</a:rPr>
                        <a:t>Авторский коллектив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002060"/>
                          </a:solidFill>
                          <a:latin typeface="+mj-lt"/>
                        </a:rPr>
                        <a:t>(уровень  изучения 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002060"/>
                          </a:solidFill>
                          <a:latin typeface="+mj-lt"/>
                        </a:rPr>
                        <a:t>математики</a:t>
                      </a:r>
                      <a:r>
                        <a:rPr lang="ru-RU" sz="1400" i="1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ru-RU" sz="1400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Алгебра и начала математического анализа</a:t>
                      </a:r>
                      <a:endParaRPr lang="ru-RU" sz="20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Геометрия</a:t>
                      </a:r>
                      <a:endParaRPr lang="ru-RU" sz="20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885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Мерзляк</a:t>
                      </a:r>
                      <a:r>
                        <a:rPr lang="ru-RU" sz="1800" b="1" baseline="0" dirty="0" smtClean="0"/>
                        <a:t> А.Г.,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/>
                        <a:t>Номировский Д.А., Полонский В.Б.,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/>
                        <a:t>Якир М.С.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</a:rPr>
                        <a:t>(базовый)</a:t>
                      </a:r>
                      <a:endParaRPr lang="ru-RU" sz="1800" b="1" i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916561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Мерзляк А.Г., Номировский Д.А., Поляков В.М.</a:t>
                      </a:r>
                    </a:p>
                    <a:p>
                      <a:pPr algn="ctr"/>
                      <a:endParaRPr lang="ru-RU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(углублённый)</a:t>
                      </a:r>
                      <a:endParaRPr lang="ru-RU" b="1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J:\Обложки учебников\Алг 10ба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5454" y="2681184"/>
            <a:ext cx="1150358" cy="1495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J:\Обложки учебников\Алг 11ба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1759" y="2645136"/>
            <a:ext cx="1171879" cy="1527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J:\Обложки учебников\Геом 10б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6029" y="2643812"/>
            <a:ext cx="1142275" cy="15290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J:\Обложки учебников\Геом 11б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7624" y="2681184"/>
            <a:ext cx="1147500" cy="1491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J:\Обложки учебников\Алг 10угл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9322" y="4478343"/>
            <a:ext cx="1116490" cy="1451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5" descr="J:\Обложки учебников\Алг 11угл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1328" y="4478343"/>
            <a:ext cx="1094940" cy="14233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85347" y="4291365"/>
            <a:ext cx="1044419" cy="135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7" descr="J:\Обложки учебников\Геом 10угл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55787" y="4302807"/>
            <a:ext cx="1098917" cy="1428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1853" y="4616079"/>
            <a:ext cx="1110940" cy="1431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9" descr="J:\Обложки учебников\Геом 11угл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29133" y="4616079"/>
            <a:ext cx="1065991" cy="1385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4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6985" t="8953" r="9564" b="29159"/>
          <a:stretch>
            <a:fillRect/>
          </a:stretch>
        </p:blipFill>
        <p:spPr bwMode="auto">
          <a:xfrm>
            <a:off x="-17417" y="1124743"/>
            <a:ext cx="9144000" cy="576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6654" t="10882" r="6965" b="15427"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500034" y="5500702"/>
            <a:ext cx="2592360" cy="648090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7208" t="10468" r="8233" b="16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0" y="4357694"/>
            <a:ext cx="1656230" cy="504070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15148" t="23416" r="13849" b="19936"/>
          <a:stretch>
            <a:fillRect/>
          </a:stretch>
        </p:blipFill>
        <p:spPr bwMode="auto">
          <a:xfrm>
            <a:off x="-27028" y="0"/>
            <a:ext cx="91710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19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 r="3880" b="6474"/>
          <a:stretch>
            <a:fillRect/>
          </a:stretch>
        </p:blipFill>
        <p:spPr bwMode="auto">
          <a:xfrm>
            <a:off x="0" y="22133"/>
            <a:ext cx="9144000" cy="69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40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8199" t="9229" r="8508" b="91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139940" y="3176964"/>
            <a:ext cx="2088290" cy="612085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055710" y="4429132"/>
            <a:ext cx="2088290" cy="612085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24" t="10177" r="11815" b="10271"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78" t="10177" r="9269" b="868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49" b="2749"/>
          <a:stretch>
            <a:fillRect/>
          </a:stretch>
        </p:blipFill>
        <p:spPr bwMode="auto">
          <a:xfrm>
            <a:off x="0" y="-27480"/>
            <a:ext cx="9144000" cy="691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l="21749" t="11157" r="9780" b="50689"/>
          <a:stretch>
            <a:fillRect/>
          </a:stretch>
        </p:blipFill>
        <p:spPr bwMode="auto">
          <a:xfrm>
            <a:off x="0" y="0"/>
            <a:ext cx="9144000" cy="35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3071" t="33884" r="28502" b="15978"/>
          <a:stretch>
            <a:fillRect/>
          </a:stretch>
        </p:blipFill>
        <p:spPr bwMode="auto">
          <a:xfrm>
            <a:off x="0" y="3429000"/>
            <a:ext cx="421481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l="24074" t="35124" r="11029" b="16360"/>
          <a:stretch>
            <a:fillRect/>
          </a:stretch>
        </p:blipFill>
        <p:spPr bwMode="auto">
          <a:xfrm>
            <a:off x="4286248" y="3717040"/>
            <a:ext cx="4693220" cy="302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383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Новые пособия</a:t>
            </a:r>
            <a:endParaRPr lang="ru-RU" sz="3600" b="1" dirty="0"/>
          </a:p>
        </p:txBody>
      </p:sp>
      <p:sp>
        <p:nvSpPr>
          <p:cNvPr id="1026" name="AutoShape 2" descr="Математика. 6 класс. Всероссийские проверочные работы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928802"/>
            <a:ext cx="19716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928802"/>
            <a:ext cx="19335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928802"/>
            <a:ext cx="194125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2000240"/>
            <a:ext cx="172737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847" t="34711" r="39204" b="15809"/>
          <a:stretch>
            <a:fillRect/>
          </a:stretch>
        </p:blipFill>
        <p:spPr bwMode="auto">
          <a:xfrm>
            <a:off x="0" y="0"/>
            <a:ext cx="4599044" cy="479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22755" t="34022" r="38101" b="15809"/>
          <a:stretch>
            <a:fillRect/>
          </a:stretch>
        </p:blipFill>
        <p:spPr bwMode="auto">
          <a:xfrm>
            <a:off x="4175310" y="1556740"/>
            <a:ext cx="4968690" cy="509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25" t="11768" r="25816" b="59593"/>
          <a:stretch>
            <a:fillRect/>
          </a:stretch>
        </p:blipFill>
        <p:spPr bwMode="auto">
          <a:xfrm>
            <a:off x="0" y="0"/>
            <a:ext cx="5480650" cy="2348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rcRect l="20640" t="10882" r="9309" b="54683"/>
          <a:stretch>
            <a:fillRect/>
          </a:stretch>
        </p:blipFill>
        <p:spPr bwMode="auto">
          <a:xfrm>
            <a:off x="1619590" y="2176081"/>
            <a:ext cx="6378815" cy="25058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 l="21755" t="16391" r="31957" b="55883"/>
          <a:stretch>
            <a:fillRect/>
          </a:stretch>
        </p:blipFill>
        <p:spPr bwMode="auto">
          <a:xfrm>
            <a:off x="4716020" y="4725180"/>
            <a:ext cx="4456639" cy="213282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 descr="Shape 3339"/>
          <p:cNvSpPr>
            <a:spLocks/>
          </p:cNvSpPr>
          <p:nvPr/>
        </p:nvSpPr>
        <p:spPr bwMode="auto">
          <a:xfrm>
            <a:off x="2912269" y="5708650"/>
            <a:ext cx="714375" cy="127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 eaLnBrk="1"/>
            <a:endParaRPr lang="ru-RU" alt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7651" name="Rectangle 2" descr="Shape 3340"/>
          <p:cNvSpPr>
            <a:spLocks/>
          </p:cNvSpPr>
          <p:nvPr/>
        </p:nvSpPr>
        <p:spPr bwMode="auto">
          <a:xfrm>
            <a:off x="3174206" y="6064250"/>
            <a:ext cx="400050" cy="2111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 eaLnBrk="1"/>
            <a:endParaRPr lang="ru-RU" alt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7652" name="Text Box 3" descr="Shape 3341"/>
          <p:cNvSpPr txBox="1">
            <a:spLocks/>
          </p:cNvSpPr>
          <p:nvPr/>
        </p:nvSpPr>
        <p:spPr bwMode="auto">
          <a:xfrm>
            <a:off x="285751" y="1308100"/>
            <a:ext cx="3809999" cy="478588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wrap="square" lIns="45700" tIns="45700" rIns="45700" bIns="45700">
            <a:spAutoFit/>
          </a:bodyPr>
          <a:lstStyle/>
          <a:p>
            <a:pPr marL="342900" indent="-342900" eaLnBrk="1">
              <a:buSzPct val="100000"/>
              <a:buFont typeface="Arial" pitchFamily="34" charset="0"/>
              <a:buChar char="•"/>
            </a:pPr>
            <a:r>
              <a:rPr lang="ru-RU" altLang="ru-RU" dirty="0" smtClean="0">
                <a:latin typeface="Open Sans Light" charset="0"/>
                <a:sym typeface="Open Sans Light" charset="0"/>
              </a:rPr>
              <a:t>Готовые контрольные</a:t>
            </a:r>
            <a:r>
              <a:rPr lang="ru-RU" altLang="ru-RU" dirty="0">
                <a:latin typeface="Open Sans Light" charset="0"/>
                <a:sym typeface="Open Sans Light" charset="0"/>
              </a:rPr>
              <a:t>, проверочные работы </a:t>
            </a:r>
            <a:r>
              <a:rPr lang="ru-RU" altLang="ru-RU" dirty="0" smtClean="0">
                <a:latin typeface="Open Sans Light" charset="0"/>
                <a:sym typeface="Open Sans Light" charset="0"/>
              </a:rPr>
              <a:t>и </a:t>
            </a:r>
            <a:r>
              <a:rPr lang="ru-RU" altLang="ru-RU" dirty="0">
                <a:latin typeface="Open Sans Light" charset="0"/>
                <a:sym typeface="Open Sans Light" charset="0"/>
              </a:rPr>
              <a:t>тренировочные задания разного уровня сложности </a:t>
            </a:r>
            <a:r>
              <a:rPr lang="ru-RU" altLang="ru-RU" dirty="0" smtClean="0">
                <a:latin typeface="Open Sans Light" charset="0"/>
                <a:sym typeface="Open Sans Light" charset="0"/>
              </a:rPr>
              <a:t>                         с </a:t>
            </a:r>
            <a:r>
              <a:rPr lang="ru-RU" altLang="ru-RU" dirty="0">
                <a:latin typeface="Open Sans Light" charset="0"/>
                <a:sym typeface="Open Sans Light" charset="0"/>
              </a:rPr>
              <a:t>ключами </a:t>
            </a:r>
            <a:r>
              <a:rPr lang="ru-RU" altLang="ru-RU" dirty="0" smtClean="0">
                <a:latin typeface="Open Sans Light" charset="0"/>
                <a:sym typeface="Open Sans Light" charset="0"/>
              </a:rPr>
              <a:t>для </a:t>
            </a:r>
            <a:r>
              <a:rPr lang="ru-RU" altLang="ru-RU" dirty="0">
                <a:latin typeface="Open Sans Light" charset="0"/>
                <a:sym typeface="Open Sans Light" charset="0"/>
              </a:rPr>
              <a:t>учителя </a:t>
            </a:r>
          </a:p>
          <a:p>
            <a:pPr marL="342900" indent="-342900" eaLnBrk="1">
              <a:buSzPct val="100000"/>
              <a:buFont typeface="Arial" pitchFamily="34" charset="0"/>
              <a:buChar char="•"/>
            </a:pPr>
            <a:endParaRPr lang="ru-RU" altLang="ru-RU" dirty="0">
              <a:latin typeface="Open Sans Light" charset="0"/>
              <a:sym typeface="Open Sans Light" charset="0"/>
            </a:endParaRPr>
          </a:p>
          <a:p>
            <a:pPr marL="342900" indent="-342900" eaLnBrk="1">
              <a:buSzPct val="100000"/>
              <a:buFont typeface="Arial" pitchFamily="34" charset="0"/>
              <a:buChar char="•"/>
            </a:pPr>
            <a:r>
              <a:rPr lang="ru-RU" altLang="ru-RU" dirty="0">
                <a:latin typeface="Open Sans Light" charset="0"/>
                <a:sym typeface="Open Sans Light" charset="0"/>
              </a:rPr>
              <a:t>Автоматическая проверка результатов </a:t>
            </a:r>
          </a:p>
          <a:p>
            <a:pPr marL="342900" indent="-342900" eaLnBrk="1">
              <a:buSzPct val="100000"/>
              <a:buFont typeface="Arial" pitchFamily="34" charset="0"/>
              <a:buChar char="•"/>
            </a:pPr>
            <a:endParaRPr lang="ru-RU" altLang="ru-RU" dirty="0">
              <a:latin typeface="Open Sans Light" charset="0"/>
              <a:sym typeface="Open Sans Light" charset="0"/>
            </a:endParaRPr>
          </a:p>
          <a:p>
            <a:pPr marL="342900" indent="-342900" eaLnBrk="1">
              <a:buSzPct val="100000"/>
              <a:buFont typeface="Arial" pitchFamily="34" charset="0"/>
              <a:buChar char="•"/>
            </a:pPr>
            <a:r>
              <a:rPr lang="ru-RU" altLang="ru-RU" dirty="0">
                <a:latin typeface="Open Sans Light" charset="0"/>
                <a:sym typeface="Open Sans Light" charset="0"/>
              </a:rPr>
              <a:t>Входящий, текущий, </a:t>
            </a:r>
            <a:r>
              <a:rPr lang="ru-RU" altLang="ru-RU" dirty="0" smtClean="0">
                <a:latin typeface="Open Sans Light" charset="0"/>
                <a:sym typeface="Open Sans Light" charset="0"/>
              </a:rPr>
              <a:t>                  тематический</a:t>
            </a:r>
            <a:r>
              <a:rPr lang="ru-RU" altLang="ru-RU" dirty="0">
                <a:latin typeface="Open Sans Light" charset="0"/>
                <a:sym typeface="Open Sans Light" charset="0"/>
              </a:rPr>
              <a:t>, итоговый контроль </a:t>
            </a:r>
          </a:p>
          <a:p>
            <a:pPr marL="342900" indent="-342900" eaLnBrk="1">
              <a:buSzPct val="100000"/>
              <a:buFont typeface="Arial" pitchFamily="34" charset="0"/>
              <a:buChar char="•"/>
            </a:pPr>
            <a:endParaRPr lang="ru-RU" altLang="ru-RU" dirty="0">
              <a:latin typeface="Open Sans Light" charset="0"/>
              <a:sym typeface="Open Sans Light" charset="0"/>
            </a:endParaRPr>
          </a:p>
          <a:p>
            <a:pPr marL="342900" indent="-342900" eaLnBrk="1">
              <a:buSzPct val="100000"/>
              <a:buFont typeface="Arial" pitchFamily="34" charset="0"/>
              <a:buChar char="•"/>
            </a:pPr>
            <a:r>
              <a:rPr lang="ru-RU" altLang="ru-RU" dirty="0">
                <a:latin typeface="Open Sans Light" charset="0"/>
                <a:sym typeface="Open Sans Light" charset="0"/>
              </a:rPr>
              <a:t>Сохранение результатов выполнения заданий учениками </a:t>
            </a:r>
          </a:p>
          <a:p>
            <a:pPr marL="342900" indent="-342900" eaLnBrk="1">
              <a:buSzPct val="100000"/>
              <a:buFont typeface="Arial" pitchFamily="34" charset="0"/>
              <a:buChar char="•"/>
            </a:pPr>
            <a:endParaRPr lang="ru-RU" altLang="ru-RU" sz="1700" dirty="0">
              <a:latin typeface="Open Sans Light" charset="0"/>
              <a:sym typeface="Open Sans Light" charset="0"/>
            </a:endParaRPr>
          </a:p>
        </p:txBody>
      </p:sp>
      <p:sp>
        <p:nvSpPr>
          <p:cNvPr id="27653" name="Rectangle 4" descr="Shape 3342"/>
          <p:cNvSpPr>
            <a:spLocks/>
          </p:cNvSpPr>
          <p:nvPr/>
        </p:nvSpPr>
        <p:spPr bwMode="auto">
          <a:xfrm>
            <a:off x="5155406" y="5708650"/>
            <a:ext cx="704850" cy="127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 eaLnBrk="1"/>
            <a:endParaRPr lang="ru-RU" alt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7654" name="Rectangle 5" descr="Shape 3343"/>
          <p:cNvSpPr>
            <a:spLocks/>
          </p:cNvSpPr>
          <p:nvPr/>
        </p:nvSpPr>
        <p:spPr bwMode="auto">
          <a:xfrm>
            <a:off x="5416154" y="6064250"/>
            <a:ext cx="373856" cy="2111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 eaLnBrk="1"/>
            <a:endParaRPr lang="ru-RU" altLang="ru-RU" sz="180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7655" name="Picture 6" descr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0" y="977900"/>
            <a:ext cx="4844654" cy="452280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</p:pic>
      <p:sp>
        <p:nvSpPr>
          <p:cNvPr id="27656" name="Text Box 7" descr="Shape 3110"/>
          <p:cNvSpPr txBox="1">
            <a:spLocks/>
          </p:cNvSpPr>
          <p:nvPr/>
        </p:nvSpPr>
        <p:spPr bwMode="auto">
          <a:xfrm>
            <a:off x="285720" y="214290"/>
            <a:ext cx="6122194" cy="64629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00" tIns="45700" rIns="45700" bIns="45700" anchor="b">
            <a:spAutoFit/>
          </a:bodyPr>
          <a:lstStyle/>
          <a:p>
            <a:pPr eaLnBrk="1">
              <a:lnSpc>
                <a:spcPct val="90000"/>
              </a:lnSpc>
            </a:pPr>
            <a: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Open Sans" charset="0"/>
              </a:rPr>
              <a:t>Контрольная </a:t>
            </a:r>
            <a:r>
              <a:rPr lang="ru-RU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Open Sans" charset="0"/>
              </a:rPr>
              <a:t>работа</a:t>
            </a:r>
            <a:endParaRPr lang="ru-RU" alt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Open Sans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15140" y="6215082"/>
            <a:ext cx="2143140" cy="285752"/>
            <a:chOff x="0" y="0"/>
            <a:chExt cx="2404811" cy="310061"/>
          </a:xfrm>
        </p:grpSpPr>
        <p:pic>
          <p:nvPicPr>
            <p:cNvPr id="27658" name="Picture 9" descr="Picture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54477" y="19546"/>
              <a:ext cx="1150334" cy="27096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  <a:effectLst/>
          </p:spPr>
        </p:pic>
        <p:pic>
          <p:nvPicPr>
            <p:cNvPr id="27659" name="Picture 10" descr="LECTA-logotype-new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998395" cy="31006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48444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91" t="7955" r="7083" b="22039"/>
          <a:stretch>
            <a:fillRect/>
          </a:stretch>
        </p:blipFill>
        <p:spPr bwMode="auto">
          <a:xfrm>
            <a:off x="0" y="-1"/>
            <a:ext cx="9144000" cy="583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4772037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790" y="692620"/>
            <a:ext cx="792110" cy="7921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35870" y="1988800"/>
            <a:ext cx="936130" cy="288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48600"/>
          </a:xfrm>
        </p:spPr>
        <p:txBody>
          <a:bodyPr/>
          <a:lstStyle/>
          <a:p>
            <a:pPr algn="ctr"/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Сервис  «Контрольная работа»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25" t="14050" r="6728" b="6157"/>
          <a:stretch>
            <a:fillRect/>
          </a:stretch>
        </p:blipFill>
        <p:spPr bwMode="auto">
          <a:xfrm>
            <a:off x="0" y="692619"/>
            <a:ext cx="9144000" cy="616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772037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3573016"/>
            <a:ext cx="576080" cy="57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7720372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5770" y="4365130"/>
            <a:ext cx="576080" cy="57608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724" t="16541" r="7996" b="22999"/>
          <a:stretch>
            <a:fillRect/>
          </a:stretch>
        </p:blipFill>
        <p:spPr bwMode="auto">
          <a:xfrm>
            <a:off x="142845" y="736202"/>
            <a:ext cx="9001156" cy="510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63" t="8815" r="6414" b="64325"/>
          <a:stretch>
            <a:fillRect/>
          </a:stretch>
        </p:blipFill>
        <p:spPr bwMode="auto">
          <a:xfrm>
            <a:off x="0" y="0"/>
            <a:ext cx="9144000" cy="203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5775" t="9091" r="6708" b="62078"/>
          <a:stretch>
            <a:fillRect/>
          </a:stretch>
        </p:blipFill>
        <p:spPr bwMode="auto">
          <a:xfrm>
            <a:off x="0" y="1916790"/>
            <a:ext cx="9144000" cy="21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l="6544" t="9366" r="5817" b="55838"/>
          <a:stretch>
            <a:fillRect/>
          </a:stretch>
        </p:blipFill>
        <p:spPr bwMode="auto">
          <a:xfrm>
            <a:off x="0" y="4221110"/>
            <a:ext cx="9143999" cy="263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 l="55821" t="90634" r="9622" b="4821"/>
          <a:stretch>
            <a:fillRect/>
          </a:stretch>
        </p:blipFill>
        <p:spPr bwMode="auto">
          <a:xfrm>
            <a:off x="5076070" y="6093370"/>
            <a:ext cx="3665394" cy="38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25" t="14050" r="6728" b="61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7720372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2708920"/>
            <a:ext cx="576080" cy="57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765" t="17631" r="7335" b="29713"/>
          <a:stretch>
            <a:fillRect/>
          </a:stretch>
        </p:blipFill>
        <p:spPr bwMode="auto">
          <a:xfrm>
            <a:off x="0" y="980660"/>
            <a:ext cx="9144000" cy="448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1253" t="19825" r="23446" b="13743"/>
          <a:stretch>
            <a:fillRect/>
          </a:stretch>
        </p:blipFill>
        <p:spPr bwMode="auto">
          <a:xfrm>
            <a:off x="0" y="-7471"/>
            <a:ext cx="9144000" cy="686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7488" b="16399"/>
          <a:stretch/>
        </p:blipFill>
        <p:spPr>
          <a:xfrm>
            <a:off x="2786050" y="1500174"/>
            <a:ext cx="3214710" cy="44129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285884" cy="168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00240"/>
            <a:ext cx="232674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14480" y="214290"/>
            <a:ext cx="6972320" cy="857256"/>
          </a:xfrm>
        </p:spPr>
        <p:txBody>
          <a:bodyPr>
            <a:noAutofit/>
          </a:bodyPr>
          <a:lstStyle/>
          <a:p>
            <a:pPr lvl="0" algn="ctr"/>
            <a:r>
              <a:rPr lang="ru-RU" sz="4000" b="1" dirty="0" smtClean="0"/>
              <a:t>Подготовка к ВПР.  5 класс</a:t>
            </a:r>
            <a:endParaRPr lang="ru-RU" sz="4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r="3090" b="18499"/>
          <a:stretch/>
        </p:blipFill>
        <p:spPr>
          <a:xfrm>
            <a:off x="285720" y="3214686"/>
            <a:ext cx="2675513" cy="3643314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57200" y="214290"/>
            <a:ext cx="8229600" cy="10001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r="7796" b="16635"/>
          <a:stretch/>
        </p:blipFill>
        <p:spPr>
          <a:xfrm>
            <a:off x="5929322" y="1785926"/>
            <a:ext cx="3108325" cy="4286250"/>
          </a:xfrm>
        </p:spPr>
      </p:pic>
    </p:spTree>
    <p:extLst>
      <p:ext uri="{BB962C8B-B14F-4D97-AF65-F5344CB8AC3E}">
        <p14:creationId xmlns:p14="http://schemas.microsoft.com/office/powerpoint/2010/main" val="3998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224644"/>
            <a:ext cx="7416824" cy="4680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Cambria Math" pitchFamily="18" charset="0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11913" b="6348"/>
          <a:stretch/>
        </p:blipFill>
        <p:spPr bwMode="auto">
          <a:xfrm>
            <a:off x="0" y="1820891"/>
            <a:ext cx="9144000" cy="503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0" r="1563" b="55043"/>
          <a:stretch/>
        </p:blipFill>
        <p:spPr bwMode="auto">
          <a:xfrm>
            <a:off x="128193" y="16024"/>
            <a:ext cx="8748464" cy="17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706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512" y="1"/>
            <a:ext cx="8784976" cy="100010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сайт:    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rosuchebnik.ru</a:t>
            </a:r>
            <a:endParaRPr lang="ru-RU" sz="4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84784"/>
            <a:ext cx="9144000" cy="46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0"/>
            <a:ext cx="8858312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Специальное предложение </a:t>
            </a:r>
          </a:p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участников очных семинаров:</a:t>
            </a:r>
          </a:p>
          <a:p>
            <a:endParaRPr lang="ru-RU" sz="2300" b="1" dirty="0" smtClean="0"/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Скидка 26% на всю учебную литературу корпорации «Российский учебник» </a:t>
            </a:r>
          </a:p>
          <a:p>
            <a:r>
              <a:rPr lang="ru-RU" sz="2000" b="1" dirty="0" smtClean="0"/>
              <a:t>в </a:t>
            </a:r>
            <a:r>
              <a:rPr lang="ru-RU" sz="2000" b="1" dirty="0" err="1" smtClean="0"/>
              <a:t>интернет-магазине</a:t>
            </a:r>
            <a:r>
              <a:rPr lang="ru-RU" sz="2000" b="1" dirty="0" smtClean="0"/>
              <a:t> </a:t>
            </a:r>
            <a:r>
              <a:rPr lang="ru-RU" sz="2000" b="1" dirty="0" smtClean="0">
                <a:hlinkClick r:id="rId2"/>
              </a:rPr>
              <a:t>book24.ru</a:t>
            </a:r>
            <a:r>
              <a:rPr lang="ru-RU" sz="2000" b="1" dirty="0" smtClean="0"/>
              <a:t>. </a:t>
            </a:r>
          </a:p>
          <a:p>
            <a:r>
              <a:rPr lang="ru-RU" sz="2000" b="1" dirty="0" smtClean="0"/>
              <a:t>Ваш </a:t>
            </a:r>
            <a:r>
              <a:rPr lang="ru-RU" sz="2000" b="1" dirty="0" err="1" smtClean="0"/>
              <a:t>промокод</a:t>
            </a:r>
            <a:r>
              <a:rPr lang="ru-RU" sz="2000" b="1" dirty="0" smtClean="0"/>
              <a:t>  вы получите на ваш адрес электронной почты                              </a:t>
            </a:r>
            <a:r>
              <a:rPr lang="ru-RU" sz="2000" b="1" dirty="0" smtClean="0">
                <a:solidFill>
                  <a:srgbClr val="C00000"/>
                </a:solidFill>
              </a:rPr>
              <a:t>после регистрации на сайте </a:t>
            </a:r>
            <a:r>
              <a:rPr lang="en-US" sz="2200" b="1" u="sng" dirty="0" smtClean="0">
                <a:solidFill>
                  <a:srgbClr val="C00000"/>
                </a:solidFill>
              </a:rPr>
              <a:t>rosuchebnik.ru</a:t>
            </a:r>
            <a:r>
              <a:rPr lang="ru-RU" sz="2000" b="1" dirty="0" smtClean="0"/>
              <a:t>.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000" b="1" dirty="0" smtClean="0"/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Доступ к 5 учебникам в электронной форме (ЭФУ) на сайте </a:t>
            </a:r>
            <a:r>
              <a:rPr lang="ru-RU" sz="2000" b="1" dirty="0" err="1" smtClean="0">
                <a:hlinkClick r:id="rId3"/>
              </a:rPr>
              <a:t>lecta.ru</a:t>
            </a:r>
            <a:r>
              <a:rPr lang="ru-RU" sz="2000" b="1" dirty="0" smtClean="0"/>
              <a:t>.                     Код доступа вы получите на ваш адрес электронной почты </a:t>
            </a:r>
            <a:r>
              <a:rPr lang="ru-RU" sz="2000" b="1" dirty="0" smtClean="0">
                <a:solidFill>
                  <a:srgbClr val="C00000"/>
                </a:solidFill>
              </a:rPr>
              <a:t>после регистрации на сайте </a:t>
            </a:r>
            <a:r>
              <a:rPr lang="en-US" sz="2000" b="1" u="sng" dirty="0" smtClean="0">
                <a:solidFill>
                  <a:srgbClr val="C00000"/>
                </a:solidFill>
              </a:rPr>
              <a:t>rosuchebnik.ru</a:t>
            </a:r>
            <a:r>
              <a:rPr lang="ru-RU" sz="2000" b="1" dirty="0" smtClean="0"/>
              <a:t>. После активации код позволяет пользоваться учебниками  в течение 60 дней.</a:t>
            </a:r>
            <a:br>
              <a:rPr lang="ru-RU" sz="2000" b="1" dirty="0" smtClean="0"/>
            </a:br>
            <a:r>
              <a:rPr lang="ru-RU" sz="2000" b="1" i="1" dirty="0" smtClean="0"/>
              <a:t>Внимание: код можно активировать только один раз, </a:t>
            </a:r>
          </a:p>
          <a:p>
            <a:r>
              <a:rPr lang="ru-RU" sz="2000" b="1" i="1" dirty="0" smtClean="0"/>
              <a:t>но вы можете передать его коллеге.</a:t>
            </a:r>
          </a:p>
          <a:p>
            <a:pPr>
              <a:buFont typeface="Arial" pitchFamily="34" charset="0"/>
              <a:buChar char="•"/>
            </a:pPr>
            <a:endParaRPr lang="ru-RU" sz="2000" b="1" dirty="0" smtClean="0"/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Доступ  к электронной библиотеке на сайте </a:t>
            </a:r>
            <a:r>
              <a:rPr lang="ru-RU" sz="2000" b="1" dirty="0" err="1" smtClean="0">
                <a:hlinkClick r:id="rId4"/>
              </a:rPr>
              <a:t>mybook.ru</a:t>
            </a:r>
            <a:r>
              <a:rPr lang="ru-RU" sz="2000" b="1" dirty="0" smtClean="0"/>
              <a:t>.                                                    Индивидуальный </a:t>
            </a:r>
            <a:r>
              <a:rPr lang="ru-RU" sz="2000" b="1" dirty="0" err="1" smtClean="0"/>
              <a:t>промокод</a:t>
            </a:r>
            <a:r>
              <a:rPr lang="ru-RU" sz="2000" b="1" dirty="0" smtClean="0"/>
              <a:t> вы получите на ваш адрес электронной почты </a:t>
            </a:r>
            <a:r>
              <a:rPr lang="ru-RU" sz="2000" b="1" dirty="0" smtClean="0">
                <a:solidFill>
                  <a:srgbClr val="C00000"/>
                </a:solidFill>
              </a:rPr>
              <a:t>после регистрации на сайте </a:t>
            </a:r>
            <a:r>
              <a:rPr lang="en-US" sz="2000" b="1" u="sng" dirty="0" smtClean="0">
                <a:solidFill>
                  <a:srgbClr val="C00000"/>
                </a:solidFill>
              </a:rPr>
              <a:t>rosuchebnik.ru</a:t>
            </a:r>
            <a:r>
              <a:rPr lang="ru-RU" sz="2000" b="1" dirty="0" smtClean="0"/>
              <a:t>. Код позволяет пользоваться любыми книгами в течение 3 месяцев после активации.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2000240"/>
            <a:ext cx="14573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44" y="4071942"/>
            <a:ext cx="14287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5072074"/>
            <a:ext cx="18002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61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388" y="4149080"/>
            <a:ext cx="8785100" cy="223224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Павлова Татьяна Николаевна</a:t>
            </a: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ведущий методист по математике</a:t>
            </a:r>
            <a:endParaRPr lang="en-US" sz="2400" smtClean="0">
              <a:solidFill>
                <a:schemeClr val="accent4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40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ru-RU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4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Pavlova.TN@rosuchebnik.ru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8-903-505-8876</a:t>
            </a:r>
          </a:p>
          <a:p>
            <a:pPr lvl="0" algn="ctr">
              <a:spcBef>
                <a:spcPct val="0"/>
              </a:spcBef>
            </a:pPr>
            <a:endParaRPr lang="ru-RU" sz="24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1564865"/>
            <a:ext cx="8280920" cy="3091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за внимание!</a:t>
            </a:r>
            <a:endParaRPr kumimoji="0" lang="ru-RU" sz="54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79388" y="-340531"/>
            <a:ext cx="7921625" cy="576262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3200" b="1" cap="all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14313" y="3665549"/>
            <a:ext cx="3500437" cy="990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1600" b="1" dirty="0">
              <a:solidFill>
                <a:srgbClr val="C00000"/>
              </a:solidFill>
              <a:ea typeface="+mj-ea"/>
              <a:cs typeface="Arial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22763" y="3665549"/>
            <a:ext cx="4786312" cy="990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1600" b="1" dirty="0">
              <a:solidFill>
                <a:srgbClr val="C00000"/>
              </a:solidFill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512" y="1"/>
            <a:ext cx="8784976" cy="100010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сайт:    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rosuchebnik.ru</a:t>
            </a:r>
            <a:endParaRPr lang="ru-RU" sz="4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878"/>
            <a:ext cx="9144000" cy="50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14283" y="214291"/>
            <a:ext cx="5643602" cy="223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500306"/>
            <a:ext cx="6181738" cy="413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49" y="285728"/>
            <a:ext cx="219159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Тема1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4х3" id="{7C9DC303-742F-9041-ABA3-286BD215772F}" vid="{6298532F-199B-D144-8CF4-66E44EE92E0C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3986</TotalTime>
  <Words>842</Words>
  <Application>Microsoft Office PowerPoint</Application>
  <PresentationFormat>Экран (4:3)</PresentationFormat>
  <Paragraphs>192</Paragraphs>
  <Slides>73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73</vt:i4>
      </vt:variant>
    </vt:vector>
  </HeadingPairs>
  <TitlesOfParts>
    <vt:vector size="75" baseType="lpstr">
      <vt:lpstr>Тема1</vt:lpstr>
      <vt:lpstr>1_Тема Office</vt:lpstr>
      <vt:lpstr>Образовательные ресурсы  для подготовки к итоговой аттестации  по математике</vt:lpstr>
      <vt:lpstr>СОДЕРЖАНИЕ</vt:lpstr>
      <vt:lpstr>  Математика                Алгебра            </vt:lpstr>
      <vt:lpstr>Математика       Алгебра           Геометрия                                                                Линия УМК  Авторы: Мерзляк А.Г., Полонский В.Б., Якир М.С.</vt:lpstr>
      <vt:lpstr>Пилотирование новых учебников </vt:lpstr>
      <vt:lpstr>Новые пособия</vt:lpstr>
      <vt:lpstr>Подготовка к ВПР.  5 класс</vt:lpstr>
      <vt:lpstr>Наш сайт:     https://rosuchebnik.ru</vt:lpstr>
      <vt:lpstr>Презентация PowerPoint</vt:lpstr>
      <vt:lpstr>Вебинары</vt:lpstr>
      <vt:lpstr>Подготовка к ЕГЭ по математике. Вебинары</vt:lpstr>
      <vt:lpstr>Подготовка к ЕГЭ по математике. Вебинары</vt:lpstr>
      <vt:lpstr>Вебинар «Подготовка к ЕГЭ по математике.                   Базовый уровень. 2018»</vt:lpstr>
      <vt:lpstr>Вебинар «Типичные ошибки  в ЕГЭ по математике 2018»</vt:lpstr>
      <vt:lpstr>https://rosuchebnik.ru/</vt:lpstr>
      <vt:lpstr>Презентация PowerPoint</vt:lpstr>
      <vt:lpstr>Обучение в информационно-образовательной среде</vt:lpstr>
      <vt:lpstr>Возможности ЭФУ</vt:lpstr>
      <vt:lpstr>Навигация по учебнику</vt:lpstr>
      <vt:lpstr>Презентация PowerPoint</vt:lpstr>
      <vt:lpstr>Составление мини-конспекта на уроке</vt:lpstr>
      <vt:lpstr>Примеры интерактивных заданий</vt:lpstr>
      <vt:lpstr>Примеры интерактивных заданий</vt:lpstr>
      <vt:lpstr>Примеры интерактивных заданий</vt:lpstr>
      <vt:lpstr>Классификация </vt:lpstr>
      <vt:lpstr>Классификация </vt:lpstr>
      <vt:lpstr>Примеры интерактивных заданий</vt:lpstr>
      <vt:lpstr>Примеры интерактивных заданий</vt:lpstr>
      <vt:lpstr>Примеры интерактивных заданий</vt:lpstr>
      <vt:lpstr>Подготовка к ОГЭ</vt:lpstr>
      <vt:lpstr>Подготовка к ОГЭ</vt:lpstr>
      <vt:lpstr>Подготовка к ОГЭ</vt:lpstr>
      <vt:lpstr>Самоконтроль и коррекция</vt:lpstr>
      <vt:lpstr>Презентация PowerPoint</vt:lpstr>
      <vt:lpstr>Презентация PowerPoint</vt:lpstr>
      <vt:lpstr>Презентация PowerPoint</vt:lpstr>
      <vt:lpstr>«Перевернутый класс».  Содержание учебного процесса</vt:lpstr>
      <vt:lpstr>Презентация PowerPoint</vt:lpstr>
      <vt:lpstr>«Перевернутый класс». Этапы учебного процесса</vt:lpstr>
      <vt:lpstr>Презентация PowerPoint</vt:lpstr>
      <vt:lpstr>Презентация PowerPoint</vt:lpstr>
      <vt:lpstr>Преимущества и недостатки  смешанного обучения</vt:lpstr>
      <vt:lpstr>Презентация PowerPoint</vt:lpstr>
      <vt:lpstr>Презентация PowerPoint</vt:lpstr>
      <vt:lpstr>Сервис «Классная работа»</vt:lpstr>
      <vt:lpstr>Сервис «Классная работа»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  «Контрольная работа»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сайт:     https://rosuchebnik.ru</vt:lpstr>
      <vt:lpstr>Презентация PowerPoint</vt:lpstr>
      <vt:lpstr>Презентация PowerPoint</vt:lpstr>
    </vt:vector>
  </TitlesOfParts>
  <Company>Drofa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Электронная форма учебника</dc:title>
  <dc:creator>Suntsova.SV</dc:creator>
  <cp:lastModifiedBy>Пользователь Windows</cp:lastModifiedBy>
  <cp:revision>303</cp:revision>
  <dcterms:created xsi:type="dcterms:W3CDTF">2018-04-27T08:29:08Z</dcterms:created>
  <dcterms:modified xsi:type="dcterms:W3CDTF">2018-10-03T07:47:50Z</dcterms:modified>
</cp:coreProperties>
</file>