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ags/tag7.xml" ContentType="application/vnd.openxmlformats-officedocument.presentationml.tags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40"/>
  </p:notesMasterIdLst>
  <p:handoutMasterIdLst>
    <p:handoutMasterId r:id="rId41"/>
  </p:handoutMasterIdLst>
  <p:sldIdLst>
    <p:sldId id="333" r:id="rId6"/>
    <p:sldId id="322" r:id="rId7"/>
    <p:sldId id="373" r:id="rId8"/>
    <p:sldId id="383" r:id="rId9"/>
    <p:sldId id="476" r:id="rId10"/>
    <p:sldId id="477" r:id="rId11"/>
    <p:sldId id="478" r:id="rId12"/>
    <p:sldId id="430" r:id="rId13"/>
    <p:sldId id="431" r:id="rId14"/>
    <p:sldId id="479" r:id="rId15"/>
    <p:sldId id="475" r:id="rId16"/>
    <p:sldId id="358" r:id="rId17"/>
    <p:sldId id="313" r:id="rId18"/>
    <p:sldId id="352" r:id="rId19"/>
    <p:sldId id="308" r:id="rId20"/>
    <p:sldId id="384" r:id="rId21"/>
    <p:sldId id="311" r:id="rId22"/>
    <p:sldId id="309" r:id="rId23"/>
    <p:sldId id="310" r:id="rId24"/>
    <p:sldId id="356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355" r:id="rId33"/>
    <p:sldId id="349" r:id="rId34"/>
    <p:sldId id="464" r:id="rId35"/>
    <p:sldId id="350" r:id="rId36"/>
    <p:sldId id="466" r:id="rId37"/>
    <p:sldId id="465" r:id="rId38"/>
    <p:sldId id="480" r:id="rId39"/>
  </p:sldIdLst>
  <p:sldSz cx="9144000" cy="5143500" type="screen16x9"/>
  <p:notesSz cx="6794500" cy="9906000"/>
  <p:custDataLst>
    <p:tags r:id="rId42"/>
  </p:custDataLst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1" userDrawn="1">
          <p15:clr>
            <a:srgbClr val="A4A3A4"/>
          </p15:clr>
        </p15:guide>
        <p15:guide id="3" pos="5670" userDrawn="1">
          <p15:clr>
            <a:srgbClr val="A4A3A4"/>
          </p15:clr>
        </p15:guide>
        <p15:guide id="6" pos="1406" userDrawn="1">
          <p15:clr>
            <a:srgbClr val="A4A3A4"/>
          </p15:clr>
        </p15:guide>
        <p15:guide id="7" pos="1655" userDrawn="1">
          <p15:clr>
            <a:srgbClr val="A4A3A4"/>
          </p15:clr>
        </p15:guide>
        <p15:guide id="8" pos="2154" userDrawn="1">
          <p15:clr>
            <a:srgbClr val="A4A3A4"/>
          </p15:clr>
        </p15:guide>
        <p15:guide id="12" pos="188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Перова" initials="ЮП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CD43C"/>
    <a:srgbClr val="009044"/>
    <a:srgbClr val="D17A18"/>
    <a:srgbClr val="FF9300"/>
    <a:srgbClr val="F69323"/>
    <a:srgbClr val="2A6D13"/>
    <a:srgbClr val="8CC73F"/>
    <a:srgbClr val="388D1A"/>
    <a:srgbClr val="78AB36"/>
    <a:srgbClr val="A360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8049" autoAdjust="0"/>
    <p:restoredTop sz="85241" autoAdjust="0"/>
  </p:normalViewPr>
  <p:slideViewPr>
    <p:cSldViewPr snapToGrid="0" snapToObjects="1">
      <p:cViewPr varScale="1">
        <p:scale>
          <a:sx n="75" d="100"/>
          <a:sy n="75" d="100"/>
        </p:scale>
        <p:origin x="-84" y="-294"/>
      </p:cViewPr>
      <p:guideLst>
        <p:guide orient="horz" pos="191"/>
        <p:guide pos="5670"/>
        <p:guide pos="1406"/>
        <p:guide pos="1655"/>
        <p:guide pos="2154"/>
        <p:guide pos="18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006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1" y="1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85CC2-FC63-477C-8988-F796C8889818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09114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1" y="9409114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37ECD-78D2-4D62-8F8A-85132FBE6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307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5935" y="4705350"/>
            <a:ext cx="4982633" cy="44577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334401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162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706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900" dirty="0" smtClean="0"/>
              <a:t>Ребенка можно научить лишь тому, чему он способен научиться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029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592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6760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5695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0627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567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85725" algn="ctr">
              <a:spcBef>
                <a:spcPts val="0"/>
              </a:spcBef>
              <a:buSzTx/>
              <a:buNone/>
              <a:defRPr sz="2025"/>
            </a:lvl2pPr>
            <a:lvl3pPr marL="0" indent="171450" algn="ctr">
              <a:spcBef>
                <a:spcPts val="0"/>
              </a:spcBef>
              <a:buSzTx/>
              <a:buNone/>
              <a:defRPr sz="2025"/>
            </a:lvl3pPr>
            <a:lvl4pPr marL="0" indent="257175" algn="ctr">
              <a:spcBef>
                <a:spcPts val="0"/>
              </a:spcBef>
              <a:buSzTx/>
              <a:buNone/>
              <a:defRPr sz="2025"/>
            </a:lvl4pPr>
            <a:lvl5pPr marL="0" indent="34290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895350" y="3357563"/>
            <a:ext cx="7358063" cy="2872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895350" y="2243842"/>
            <a:ext cx="7358063" cy="3795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1015380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408" name="think-cell Slide" r:id="rId4" imgW="360" imgH="360" progId="">
              <p:embed/>
            </p:oleObj>
          </a:graphicData>
        </a:graphic>
      </p:graphicFrame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57200" y="2786065"/>
            <a:ext cx="8229600" cy="1808558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ru-RU" dirty="0" err="1" smtClean="0"/>
              <a:t>аапап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5BD0E0D-F197-4B14-B296-C27E6C00E6CA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455806" y="4905375"/>
            <a:ext cx="243656" cy="241092"/>
          </a:xfrm>
        </p:spPr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4607733"/>
            <a:ext cx="3143272" cy="375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07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 (лого вниз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5BD0E0D-F197-4B14-B296-C27E6C00E6CA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455806" y="4905375"/>
            <a:ext cx="243656" cy="241092"/>
          </a:xfrm>
        </p:spPr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172238" y="252413"/>
            <a:ext cx="6800850" cy="3276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125" y="3567113"/>
            <a:ext cx="8667750" cy="752475"/>
          </a:xfrm>
          <a:prstGeom prst="rect">
            <a:avLst/>
          </a:prstGeom>
        </p:spPr>
        <p:txBody>
          <a:bodyPr anchor="b"/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125" y="4291012"/>
            <a:ext cx="866775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85725" algn="ctr">
              <a:spcBef>
                <a:spcPts val="0"/>
              </a:spcBef>
              <a:buSzTx/>
              <a:buNone/>
              <a:defRPr sz="2025"/>
            </a:lvl2pPr>
            <a:lvl3pPr marL="0" indent="171450" algn="ctr">
              <a:spcBef>
                <a:spcPts val="0"/>
              </a:spcBef>
              <a:buSzTx/>
              <a:buNone/>
              <a:defRPr sz="2025"/>
            </a:lvl3pPr>
            <a:lvl4pPr marL="0" indent="257175" algn="ctr">
              <a:spcBef>
                <a:spcPts val="0"/>
              </a:spcBef>
              <a:buSzTx/>
              <a:buNone/>
              <a:defRPr sz="2025"/>
            </a:lvl4pPr>
            <a:lvl5pPr marL="0" indent="34290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7226262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9898276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4937243" y="357187"/>
            <a:ext cx="3571875" cy="4300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9125" y="357187"/>
            <a:ext cx="3833813" cy="2081213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19125" y="2447925"/>
            <a:ext cx="3833813" cy="214788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85725" algn="ctr">
              <a:spcBef>
                <a:spcPts val="0"/>
              </a:spcBef>
              <a:buSzTx/>
              <a:buNone/>
              <a:defRPr sz="2025"/>
            </a:lvl2pPr>
            <a:lvl3pPr marL="0" indent="171450" algn="ctr">
              <a:spcBef>
                <a:spcPts val="0"/>
              </a:spcBef>
              <a:buSzTx/>
              <a:buNone/>
              <a:defRPr sz="2025"/>
            </a:lvl3pPr>
            <a:lvl4pPr marL="0" indent="257175" algn="ctr">
              <a:spcBef>
                <a:spcPts val="0"/>
              </a:spcBef>
              <a:buSzTx/>
              <a:buNone/>
              <a:defRPr sz="2025"/>
            </a:lvl4pPr>
            <a:lvl5pPr marL="0" indent="34290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7087689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5307728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27244968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1126" name="think-cell Slide" r:id="rId4" imgW="360" imgH="360" progId="">
              <p:embed/>
            </p:oleObj>
          </a:graphicData>
        </a:graphic>
      </p:graphicFrame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417675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172238" y="252413"/>
            <a:ext cx="6800850" cy="3276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125" y="3567113"/>
            <a:ext cx="8667750" cy="75247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125" y="4291012"/>
            <a:ext cx="866775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85725" algn="ctr">
              <a:spcBef>
                <a:spcPts val="0"/>
              </a:spcBef>
              <a:buSzTx/>
              <a:buNone/>
              <a:defRPr sz="2025"/>
            </a:lvl2pPr>
            <a:lvl3pPr marL="0" indent="171450" algn="ctr">
              <a:spcBef>
                <a:spcPts val="0"/>
              </a:spcBef>
              <a:buSzTx/>
              <a:buNone/>
              <a:defRPr sz="2025"/>
            </a:lvl3pPr>
            <a:lvl4pPr marL="0" indent="257175" algn="ctr">
              <a:spcBef>
                <a:spcPts val="0"/>
              </a:spcBef>
              <a:buSzTx/>
              <a:buNone/>
              <a:defRPr sz="2025"/>
            </a:lvl4pPr>
            <a:lvl5pPr marL="0" indent="34290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4938713" y="1181100"/>
            <a:ext cx="3571875" cy="34861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33412" y="1181100"/>
            <a:ext cx="3833813" cy="3486150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425"/>
            </a:lvl1pPr>
            <a:lvl2pPr marL="419100" indent="-209550">
              <a:spcBef>
                <a:spcPts val="1688"/>
              </a:spcBef>
              <a:defRPr sz="1425"/>
            </a:lvl2pPr>
            <a:lvl3pPr marL="628650" indent="-209550">
              <a:spcBef>
                <a:spcPts val="1688"/>
              </a:spcBef>
              <a:defRPr sz="1425"/>
            </a:lvl3pPr>
            <a:lvl4pPr marL="838200" indent="-209550">
              <a:spcBef>
                <a:spcPts val="1688"/>
              </a:spcBef>
              <a:defRPr sz="1425"/>
            </a:lvl4pPr>
            <a:lvl5pPr marL="1047750" indent="-209550">
              <a:spcBef>
                <a:spcPts val="1688"/>
              </a:spcBef>
              <a:defRPr sz="14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7562754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3" y="666750"/>
            <a:ext cx="7877175" cy="381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6137166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5910262" y="2643187"/>
            <a:ext cx="2776538" cy="20812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5910262" y="423862"/>
            <a:ext cx="2776538" cy="20812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452438" y="423862"/>
            <a:ext cx="5314950" cy="4300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3480843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895350" y="3357563"/>
            <a:ext cx="7358063" cy="2872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895350" y="2243842"/>
            <a:ext cx="7358063" cy="3795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«</a:t>
            </a:r>
            <a:r>
              <a:rPr dirty="0" err="1"/>
              <a:t>Место</a:t>
            </a:r>
            <a:r>
              <a:rPr dirty="0"/>
              <a:t> </a:t>
            </a:r>
            <a:r>
              <a:rPr dirty="0" err="1"/>
              <a:t>ввода</a:t>
            </a:r>
            <a:r>
              <a:rPr dirty="0"/>
              <a:t> </a:t>
            </a:r>
            <a:r>
              <a:rPr dirty="0" err="1"/>
              <a:t>цитаты</a:t>
            </a:r>
            <a:r>
              <a:rPr dirty="0"/>
              <a:t>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9064144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778399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694" name="think-cell Slide" r:id="rId4" imgW="360" imgH="360" progId="">
              <p:embed/>
            </p:oleObj>
          </a:graphicData>
        </a:graphic>
      </p:graphicFrame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2527908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57200" y="2786065"/>
            <a:ext cx="8229600" cy="1808558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ru-RU" dirty="0" err="1" smtClean="0"/>
              <a:t>аапап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5BD0E0D-F197-4B14-B296-C27E6C00E6CA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455806" y="4905375"/>
            <a:ext cx="243656" cy="241092"/>
          </a:xfrm>
        </p:spPr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4607733"/>
            <a:ext cx="3143272" cy="375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07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85725" algn="ctr">
              <a:spcBef>
                <a:spcPts val="0"/>
              </a:spcBef>
              <a:buSzTx/>
              <a:buNone/>
              <a:defRPr sz="2025"/>
            </a:lvl2pPr>
            <a:lvl3pPr marL="0" indent="171450" algn="ctr">
              <a:spcBef>
                <a:spcPts val="0"/>
              </a:spcBef>
              <a:buSzTx/>
              <a:buNone/>
              <a:defRPr sz="2025"/>
            </a:lvl3pPr>
            <a:lvl4pPr marL="0" indent="257175" algn="ctr">
              <a:spcBef>
                <a:spcPts val="0"/>
              </a:spcBef>
              <a:buSzTx/>
              <a:buNone/>
              <a:defRPr sz="2025"/>
            </a:lvl4pPr>
            <a:lvl5pPr marL="0" indent="34290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894060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172238" y="252413"/>
            <a:ext cx="6800850" cy="3276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125" y="3567113"/>
            <a:ext cx="8667750" cy="75247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125" y="4291012"/>
            <a:ext cx="866775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85725" algn="ctr">
              <a:spcBef>
                <a:spcPts val="0"/>
              </a:spcBef>
              <a:buSzTx/>
              <a:buNone/>
              <a:defRPr sz="2025"/>
            </a:lvl2pPr>
            <a:lvl3pPr marL="0" indent="171450" algn="ctr">
              <a:spcBef>
                <a:spcPts val="0"/>
              </a:spcBef>
              <a:buSzTx/>
              <a:buNone/>
              <a:defRPr sz="2025"/>
            </a:lvl3pPr>
            <a:lvl4pPr marL="0" indent="257175" algn="ctr">
              <a:spcBef>
                <a:spcPts val="0"/>
              </a:spcBef>
              <a:buSzTx/>
              <a:buNone/>
              <a:defRPr sz="2025"/>
            </a:lvl4pPr>
            <a:lvl5pPr marL="0" indent="34290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3528200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4455615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4937243" y="357187"/>
            <a:ext cx="3571875" cy="4300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9125" y="357187"/>
            <a:ext cx="3833813" cy="2081213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19125" y="2447925"/>
            <a:ext cx="3833813" cy="214788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85725" algn="ctr">
              <a:spcBef>
                <a:spcPts val="0"/>
              </a:spcBef>
              <a:buSzTx/>
              <a:buNone/>
              <a:defRPr sz="2025"/>
            </a:lvl2pPr>
            <a:lvl3pPr marL="0" indent="171450" algn="ctr">
              <a:spcBef>
                <a:spcPts val="0"/>
              </a:spcBef>
              <a:buSzTx/>
              <a:buNone/>
              <a:defRPr sz="2025"/>
            </a:lvl3pPr>
            <a:lvl4pPr marL="0" indent="257175" algn="ctr">
              <a:spcBef>
                <a:spcPts val="0"/>
              </a:spcBef>
              <a:buSzTx/>
              <a:buNone/>
              <a:defRPr sz="2025"/>
            </a:lvl4pPr>
            <a:lvl5pPr marL="0" indent="34290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9450537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6495094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7476086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4938713" y="1181100"/>
            <a:ext cx="3571875" cy="34861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33412" y="1181100"/>
            <a:ext cx="3833813" cy="3486150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425"/>
            </a:lvl1pPr>
            <a:lvl2pPr marL="419100" indent="-209550">
              <a:spcBef>
                <a:spcPts val="1688"/>
              </a:spcBef>
              <a:defRPr sz="1425"/>
            </a:lvl2pPr>
            <a:lvl3pPr marL="628650" indent="-209550">
              <a:spcBef>
                <a:spcPts val="1688"/>
              </a:spcBef>
              <a:defRPr sz="1425"/>
            </a:lvl3pPr>
            <a:lvl4pPr marL="838200" indent="-209550">
              <a:spcBef>
                <a:spcPts val="1688"/>
              </a:spcBef>
              <a:defRPr sz="1425"/>
            </a:lvl4pPr>
            <a:lvl5pPr marL="1047750" indent="-209550">
              <a:spcBef>
                <a:spcPts val="1688"/>
              </a:spcBef>
              <a:defRPr sz="14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1617496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3" y="666750"/>
            <a:ext cx="7877175" cy="381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7833747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5910262" y="2643187"/>
            <a:ext cx="2776538" cy="20812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5910262" y="423862"/>
            <a:ext cx="2776538" cy="20812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452438" y="423862"/>
            <a:ext cx="5314950" cy="4300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3205132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895350" y="3357563"/>
            <a:ext cx="7358063" cy="2872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895350" y="2243842"/>
            <a:ext cx="7358063" cy="3795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0472467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740320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3471328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753" name="think-cell Slide" r:id="rId4" imgW="360" imgH="360" progId="">
              <p:embed/>
            </p:oleObj>
          </a:graphicData>
        </a:graphic>
      </p:graphicFrame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7311079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85725" algn="ctr">
              <a:spcBef>
                <a:spcPts val="0"/>
              </a:spcBef>
              <a:buSzTx/>
              <a:buNone/>
              <a:defRPr sz="2025"/>
            </a:lvl2pPr>
            <a:lvl3pPr marL="0" indent="171450" algn="ctr">
              <a:spcBef>
                <a:spcPts val="0"/>
              </a:spcBef>
              <a:buSzTx/>
              <a:buNone/>
              <a:defRPr sz="2025"/>
            </a:lvl3pPr>
            <a:lvl4pPr marL="0" indent="257175" algn="ctr">
              <a:spcBef>
                <a:spcPts val="0"/>
              </a:spcBef>
              <a:buSzTx/>
              <a:buNone/>
              <a:defRPr sz="2025"/>
            </a:lvl4pPr>
            <a:lvl5pPr marL="0" indent="34290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090831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4937243" y="357187"/>
            <a:ext cx="3571875" cy="4300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9125" y="357187"/>
            <a:ext cx="3833813" cy="2081213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19125" y="2447925"/>
            <a:ext cx="3833813" cy="214788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85725" algn="ctr">
              <a:spcBef>
                <a:spcPts val="0"/>
              </a:spcBef>
              <a:buSzTx/>
              <a:buNone/>
              <a:defRPr sz="2025"/>
            </a:lvl2pPr>
            <a:lvl3pPr marL="0" indent="171450" algn="ctr">
              <a:spcBef>
                <a:spcPts val="0"/>
              </a:spcBef>
              <a:buSzTx/>
              <a:buNone/>
              <a:defRPr sz="2025"/>
            </a:lvl3pPr>
            <a:lvl4pPr marL="0" indent="257175" algn="ctr">
              <a:spcBef>
                <a:spcPts val="0"/>
              </a:spcBef>
              <a:buSzTx/>
              <a:buNone/>
              <a:defRPr sz="2025"/>
            </a:lvl4pPr>
            <a:lvl5pPr marL="0" indent="34290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172238" y="252413"/>
            <a:ext cx="6800850" cy="3276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125" y="3567113"/>
            <a:ext cx="8667750" cy="75247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125" y="4291012"/>
            <a:ext cx="866775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85725" algn="ctr">
              <a:spcBef>
                <a:spcPts val="0"/>
              </a:spcBef>
              <a:buSzTx/>
              <a:buNone/>
              <a:defRPr sz="2025"/>
            </a:lvl2pPr>
            <a:lvl3pPr marL="0" indent="171450" algn="ctr">
              <a:spcBef>
                <a:spcPts val="0"/>
              </a:spcBef>
              <a:buSzTx/>
              <a:buNone/>
              <a:defRPr sz="2025"/>
            </a:lvl3pPr>
            <a:lvl4pPr marL="0" indent="257175" algn="ctr">
              <a:spcBef>
                <a:spcPts val="0"/>
              </a:spcBef>
              <a:buSzTx/>
              <a:buNone/>
              <a:defRPr sz="2025"/>
            </a:lvl4pPr>
            <a:lvl5pPr marL="0" indent="34290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3263948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2189209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4937243" y="357187"/>
            <a:ext cx="3571875" cy="4300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9125" y="357187"/>
            <a:ext cx="3833813" cy="2081213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19125" y="2447925"/>
            <a:ext cx="3833813" cy="214788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85725" algn="ctr">
              <a:spcBef>
                <a:spcPts val="0"/>
              </a:spcBef>
              <a:buSzTx/>
              <a:buNone/>
              <a:defRPr sz="2025"/>
            </a:lvl2pPr>
            <a:lvl3pPr marL="0" indent="171450" algn="ctr">
              <a:spcBef>
                <a:spcPts val="0"/>
              </a:spcBef>
              <a:buSzTx/>
              <a:buNone/>
              <a:defRPr sz="2025"/>
            </a:lvl3pPr>
            <a:lvl4pPr marL="0" indent="257175" algn="ctr">
              <a:spcBef>
                <a:spcPts val="0"/>
              </a:spcBef>
              <a:buSzTx/>
              <a:buNone/>
              <a:defRPr sz="2025"/>
            </a:lvl4pPr>
            <a:lvl5pPr marL="0" indent="34290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3381112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3926986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2113174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4938713" y="1181100"/>
            <a:ext cx="3571875" cy="34861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33412" y="1181100"/>
            <a:ext cx="3833813" cy="3486150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425"/>
            </a:lvl1pPr>
            <a:lvl2pPr marL="419100" indent="-209550">
              <a:spcBef>
                <a:spcPts val="1688"/>
              </a:spcBef>
              <a:defRPr sz="1425"/>
            </a:lvl2pPr>
            <a:lvl3pPr marL="628650" indent="-209550">
              <a:spcBef>
                <a:spcPts val="1688"/>
              </a:spcBef>
              <a:defRPr sz="1425"/>
            </a:lvl3pPr>
            <a:lvl4pPr marL="838200" indent="-209550">
              <a:spcBef>
                <a:spcPts val="1688"/>
              </a:spcBef>
              <a:defRPr sz="1425"/>
            </a:lvl4pPr>
            <a:lvl5pPr marL="1047750" indent="-209550">
              <a:spcBef>
                <a:spcPts val="1688"/>
              </a:spcBef>
              <a:defRPr sz="14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0987523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3" y="666750"/>
            <a:ext cx="7877175" cy="381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5334720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5910262" y="2643187"/>
            <a:ext cx="2776538" cy="20812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5910262" y="423862"/>
            <a:ext cx="2776538" cy="20812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452438" y="423862"/>
            <a:ext cx="5314950" cy="4300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5053548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895350" y="3357563"/>
            <a:ext cx="7358063" cy="2872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895350" y="2243842"/>
            <a:ext cx="7358063" cy="3795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0197145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04933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995877353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85725" algn="ctr">
              <a:spcBef>
                <a:spcPts val="0"/>
              </a:spcBef>
              <a:buSzTx/>
              <a:buNone/>
              <a:defRPr sz="2025"/>
            </a:lvl2pPr>
            <a:lvl3pPr marL="0" indent="171450" algn="ctr">
              <a:spcBef>
                <a:spcPts val="0"/>
              </a:spcBef>
              <a:buSzTx/>
              <a:buNone/>
              <a:defRPr sz="2025"/>
            </a:lvl3pPr>
            <a:lvl4pPr marL="0" indent="257175" algn="ctr">
              <a:spcBef>
                <a:spcPts val="0"/>
              </a:spcBef>
              <a:buSzTx/>
              <a:buNone/>
              <a:defRPr sz="2025"/>
            </a:lvl4pPr>
            <a:lvl5pPr marL="0" indent="34290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864463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172238" y="252413"/>
            <a:ext cx="6800850" cy="3276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125" y="3567113"/>
            <a:ext cx="8667750" cy="752475"/>
          </a:xfrm>
          <a:prstGeom prst="rect">
            <a:avLst/>
          </a:prstGeom>
        </p:spPr>
        <p:txBody>
          <a:bodyPr anchor="b"/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125" y="4291012"/>
            <a:ext cx="866775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85725" algn="ctr">
              <a:spcBef>
                <a:spcPts val="0"/>
              </a:spcBef>
              <a:buSzTx/>
              <a:buNone/>
              <a:defRPr sz="2025"/>
            </a:lvl2pPr>
            <a:lvl3pPr marL="0" indent="171450" algn="ctr">
              <a:spcBef>
                <a:spcPts val="0"/>
              </a:spcBef>
              <a:buSzTx/>
              <a:buNone/>
              <a:defRPr sz="2025"/>
            </a:lvl3pPr>
            <a:lvl4pPr marL="0" indent="257175" algn="ctr">
              <a:spcBef>
                <a:spcPts val="0"/>
              </a:spcBef>
              <a:buSzTx/>
              <a:buNone/>
              <a:defRPr sz="2025"/>
            </a:lvl4pPr>
            <a:lvl5pPr marL="0" indent="34290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38957855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9366764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4937243" y="357187"/>
            <a:ext cx="3571875" cy="4300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9125" y="357187"/>
            <a:ext cx="3833813" cy="2081213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19125" y="2447925"/>
            <a:ext cx="3833813" cy="214788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25"/>
            </a:lvl1pPr>
            <a:lvl2pPr marL="0" indent="85725" algn="ctr">
              <a:spcBef>
                <a:spcPts val="0"/>
              </a:spcBef>
              <a:buSzTx/>
              <a:buNone/>
              <a:defRPr sz="2025"/>
            </a:lvl2pPr>
            <a:lvl3pPr marL="0" indent="171450" algn="ctr">
              <a:spcBef>
                <a:spcPts val="0"/>
              </a:spcBef>
              <a:buSzTx/>
              <a:buNone/>
              <a:defRPr sz="2025"/>
            </a:lvl3pPr>
            <a:lvl4pPr marL="0" indent="257175" algn="ctr">
              <a:spcBef>
                <a:spcPts val="0"/>
              </a:spcBef>
              <a:buSzTx/>
              <a:buNone/>
              <a:defRPr sz="2025"/>
            </a:lvl4pPr>
            <a:lvl5pPr marL="0" indent="342900" algn="ctr">
              <a:spcBef>
                <a:spcPts val="0"/>
              </a:spcBef>
              <a:buSzTx/>
              <a:buNone/>
              <a:defRPr sz="20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1609037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4171797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8565095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4938713" y="1181100"/>
            <a:ext cx="3571875" cy="34861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33412" y="1181100"/>
            <a:ext cx="3833813" cy="3486150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425"/>
            </a:lvl1pPr>
            <a:lvl2pPr marL="419100" indent="-209550">
              <a:spcBef>
                <a:spcPts val="1688"/>
              </a:spcBef>
              <a:defRPr sz="1425"/>
            </a:lvl2pPr>
            <a:lvl3pPr marL="628650" indent="-209550">
              <a:spcBef>
                <a:spcPts val="1688"/>
              </a:spcBef>
              <a:defRPr sz="1425"/>
            </a:lvl3pPr>
            <a:lvl4pPr marL="838200" indent="-209550">
              <a:spcBef>
                <a:spcPts val="1688"/>
              </a:spcBef>
              <a:defRPr sz="1425"/>
            </a:lvl4pPr>
            <a:lvl5pPr marL="1047750" indent="-209550">
              <a:spcBef>
                <a:spcPts val="1688"/>
              </a:spcBef>
              <a:defRPr sz="14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30556328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3" y="666750"/>
            <a:ext cx="7877175" cy="381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87509798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5910262" y="2643187"/>
            <a:ext cx="2776538" cy="20812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5910262" y="423862"/>
            <a:ext cx="2776538" cy="20812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452438" y="423862"/>
            <a:ext cx="5314950" cy="4300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357452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895350" y="3357563"/>
            <a:ext cx="7358063" cy="2872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895350" y="2243842"/>
            <a:ext cx="7358063" cy="3795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«</a:t>
            </a:r>
            <a:r>
              <a:rPr dirty="0" err="1"/>
              <a:t>Место</a:t>
            </a:r>
            <a:r>
              <a:rPr dirty="0"/>
              <a:t> </a:t>
            </a:r>
            <a:r>
              <a:rPr dirty="0" err="1"/>
              <a:t>ввода</a:t>
            </a:r>
            <a:r>
              <a:rPr dirty="0"/>
              <a:t> </a:t>
            </a:r>
            <a:r>
              <a:rPr dirty="0" err="1"/>
              <a:t>цитаты</a:t>
            </a:r>
            <a:r>
              <a:rPr dirty="0"/>
              <a:t>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72219826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24982054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24066217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7241" name="think-cell Slide" r:id="rId4" imgW="360" imgH="360" progId="">
              <p:embed/>
            </p:oleObj>
          </a:graphicData>
        </a:graphic>
      </p:graphicFrame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31791185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568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4938713" y="1181100"/>
            <a:ext cx="3571875" cy="34861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33412" y="1181100"/>
            <a:ext cx="3833813" cy="3486150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425"/>
            </a:lvl1pPr>
            <a:lvl2pPr marL="419100" indent="-209550">
              <a:spcBef>
                <a:spcPts val="1688"/>
              </a:spcBef>
              <a:defRPr sz="1425"/>
            </a:lvl2pPr>
            <a:lvl3pPr marL="628650" indent="-209550">
              <a:spcBef>
                <a:spcPts val="1688"/>
              </a:spcBef>
              <a:defRPr sz="1425"/>
            </a:lvl3pPr>
            <a:lvl4pPr marL="838200" indent="-209550">
              <a:spcBef>
                <a:spcPts val="1688"/>
              </a:spcBef>
              <a:defRPr sz="1425"/>
            </a:lvl4pPr>
            <a:lvl5pPr marL="1047750" indent="-209550">
              <a:spcBef>
                <a:spcPts val="1688"/>
              </a:spcBef>
              <a:defRPr sz="14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3" y="666750"/>
            <a:ext cx="7877175" cy="381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5910262" y="2643187"/>
            <a:ext cx="2776538" cy="20812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5910262" y="423862"/>
            <a:ext cx="2776538" cy="20812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452438" y="423862"/>
            <a:ext cx="5314950" cy="4300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vmlDrawing" Target="../drawings/vmlDrawing3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vmlDrawing" Target="../drawings/vmlDrawing6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52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vmlDrawing" Target="../drawings/vmlDrawing8.v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="" xmlns:p14="http://schemas.microsoft.com/office/powerpoint/2010/main" val="30967963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84" name="think-cell Slide" r:id="rId18" imgW="360" imgH="360" progId="">
              <p:embed/>
            </p:oleObj>
          </a:graphicData>
        </a:graphic>
      </p:graphicFrame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55806" y="4905375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19" r:id="rId13"/>
    <p:sldLayoutId id="2147483720" r:id="rId14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="" xmlns:p14="http://schemas.microsoft.com/office/powerpoint/2010/main" val="19061051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5670" name="think-cell Slide" r:id="rId16" imgW="360" imgH="360" progId="">
              <p:embed/>
            </p:oleObj>
          </a:graphicData>
        </a:graphic>
      </p:graphicFrame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55806" y="4905375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685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14" r:id="rId12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+mn-ea"/>
          <a:cs typeface="+mn-cs"/>
          <a:sym typeface="Helvetica Neue Medium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1pPr>
      <a:lvl2pPr marL="4762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2pPr>
      <a:lvl3pPr marL="7143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3pPr>
      <a:lvl4pPr marL="9525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4pPr>
      <a:lvl5pPr marL="11906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5pPr>
      <a:lvl6pPr marL="14287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="" xmlns:p14="http://schemas.microsoft.com/office/powerpoint/2010/main" val="38403436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729" name="think-cell Slide" r:id="rId16" imgW="360" imgH="360" progId="">
              <p:embed/>
            </p:oleObj>
          </a:graphicData>
        </a:graphic>
      </p:graphicFrame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55806" y="4905375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5144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55806" y="4905375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3547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="" xmlns:p14="http://schemas.microsoft.com/office/powerpoint/2010/main" val="2320327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6218" name="think-cell Slide" r:id="rId17" imgW="360" imgH="360" progId="">
              <p:embed/>
            </p:oleObj>
          </a:graphicData>
        </a:graphic>
      </p:graphicFrame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55806" y="4905375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3659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+mn-ea"/>
          <a:cs typeface="+mn-cs"/>
          <a:sym typeface="Helvetica Neue Medium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1pPr>
      <a:lvl2pPr marL="4762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2pPr>
      <a:lvl3pPr marL="7143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3pPr>
      <a:lvl4pPr marL="9525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4pPr>
      <a:lvl5pPr marL="11906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Helvetica Neue"/>
        </a:defRPr>
      </a:lvl5pPr>
      <a:lvl6pPr marL="14287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2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jpe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5.tiff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7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5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tif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6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5.tiff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0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hyperlink" Target="https://lecta.ru/" TargetMode="External"/><Relationship Id="rId5" Type="http://schemas.openxmlformats.org/officeDocument/2006/relationships/image" Target="../media/image52.png"/><Relationship Id="rId10" Type="http://schemas.openxmlformats.org/officeDocument/2006/relationships/image" Target="../media/image55.jpeg"/><Relationship Id="rId4" Type="http://schemas.openxmlformats.org/officeDocument/2006/relationships/image" Target="../media/image51.png"/><Relationship Id="rId9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drofa-ventana.ru/metodicheskaja-pomosch/nachalnoe-obrazovanie/nachalnaya-shkola-xx-veka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rofa-ventana.ru/metodicheskaja-pomosch/materialy/type-vebinar/?ELEMENTARY=Y" TargetMode="External"/><Relationship Id="rId5" Type="http://schemas.openxmlformats.org/officeDocument/2006/relationships/hyperlink" Target="https://drofa-ventana.ru/metodicheskaja-pomosch/materialy/type-kursy-povysheniya-kvalifikatsii/?ELEMENTARY=Y&amp;clear_cache=Y" TargetMode="External"/><Relationship Id="rId4" Type="http://schemas.openxmlformats.org/officeDocument/2006/relationships/hyperlink" Target="https://drofa-ventana.ru/faq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5.png"/><Relationship Id="rId12" Type="http://schemas.openxmlformats.org/officeDocument/2006/relationships/image" Target="../media/image68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5" Type="http://schemas.openxmlformats.org/officeDocument/2006/relationships/image" Target="../media/image63.png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1.tiff"/><Relationship Id="rId12" Type="http://schemas.openxmlformats.org/officeDocument/2006/relationships/image" Target="../media/image75.png"/><Relationship Id="rId2" Type="http://schemas.openxmlformats.org/officeDocument/2006/relationships/tags" Target="../tags/tag19.xml"/><Relationship Id="rId16" Type="http://schemas.microsoft.com/office/2007/relationships/hdphoto" Target="../media/hdphoto2.wdp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hyperlink" Target="mailto:info@rosuchebnik.ru" TargetMode="External"/><Relationship Id="rId10" Type="http://schemas.openxmlformats.org/officeDocument/2006/relationships/image" Target="../media/image73.png"/><Relationship Id="rId4" Type="http://schemas.openxmlformats.org/officeDocument/2006/relationships/oleObject" Target="../embeddings/oleObject18.bin"/><Relationship Id="rId9" Type="http://schemas.openxmlformats.org/officeDocument/2006/relationships/hyperlink" Target="http://book24.ru/" TargetMode="External"/><Relationship Id="rId1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if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15.tiff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НАУЧИТЬ…"/>
          <p:cNvSpPr txBox="1"/>
          <p:nvPr/>
        </p:nvSpPr>
        <p:spPr>
          <a:xfrm>
            <a:off x="252000" y="1698950"/>
            <a:ext cx="8892000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>
              <a:lnSpc>
                <a:spcPct val="70000"/>
              </a:lnSpc>
              <a:defRPr sz="12000" b="0" cap="small">
                <a:solidFill>
                  <a:srgbClr val="009044"/>
                </a:solidFill>
                <a:latin typeface="SignPainter-HouseScript Semibol"/>
                <a:ea typeface="SignPainter-HouseScript Semibol"/>
                <a:cs typeface="SignPainter-HouseScript Semibol"/>
                <a:sym typeface="SignPainter-HouseScript Semibol"/>
              </a:defRPr>
            </a:pPr>
            <a:r>
              <a:rPr lang="ru-RU" sz="3200" cap="small" dirty="0" smtClean="0">
                <a:solidFill>
                  <a:srgbClr val="FF9300"/>
                </a:solidFill>
                <a:sym typeface="SignPainter-HouseScript Semibol"/>
              </a:rPr>
              <a:t>Проектирование </a:t>
            </a:r>
            <a:r>
              <a:rPr lang="ru-RU" sz="3200" cap="small" dirty="0" smtClean="0">
                <a:solidFill>
                  <a:srgbClr val="FF9300"/>
                </a:solidFill>
                <a:sym typeface="SignPainter-HouseScript Semibol"/>
              </a:rPr>
              <a:t>современной </a:t>
            </a:r>
            <a:r>
              <a:rPr lang="ru-RU" sz="3200" cap="small" dirty="0" err="1" smtClean="0">
                <a:solidFill>
                  <a:srgbClr val="FF9300"/>
                </a:solidFill>
                <a:sym typeface="SignPainter-HouseScript Semibol"/>
              </a:rPr>
              <a:t>информационно-обобразовательной</a:t>
            </a:r>
            <a:r>
              <a:rPr lang="ru-RU" sz="3200" cap="small" dirty="0" smtClean="0">
                <a:solidFill>
                  <a:srgbClr val="FF9300"/>
                </a:solidFill>
                <a:sym typeface="SignPainter-HouseScript Semibol"/>
              </a:rPr>
              <a:t> среды</a:t>
            </a:r>
            <a:r>
              <a:rPr lang="ru-RU" sz="3200" cap="small" dirty="0" smtClean="0">
                <a:solidFill>
                  <a:srgbClr val="FF9300"/>
                </a:solidFill>
                <a:sym typeface="SignPainter-HouseScript Semibol"/>
              </a:rPr>
              <a:t>  </a:t>
            </a:r>
            <a:endParaRPr lang="ru-RU" sz="3200" cap="small" dirty="0" smtClean="0">
              <a:solidFill>
                <a:srgbClr val="FF9300"/>
              </a:solidFill>
              <a:sym typeface="SignPainter-HouseScript Semibol"/>
            </a:endParaRPr>
          </a:p>
          <a:p>
            <a:pPr>
              <a:lnSpc>
                <a:spcPct val="70000"/>
              </a:lnSpc>
              <a:defRPr sz="12000" b="0" cap="small">
                <a:solidFill>
                  <a:srgbClr val="009044"/>
                </a:solidFill>
                <a:latin typeface="SignPainter-HouseScript Semibol"/>
                <a:ea typeface="SignPainter-HouseScript Semibol"/>
                <a:cs typeface="SignPainter-HouseScript Semibol"/>
                <a:sym typeface="SignPainter-HouseScript Semibol"/>
              </a:defRPr>
            </a:pPr>
            <a:r>
              <a:rPr lang="ru-RU" sz="3200" cap="small" dirty="0" smtClean="0">
                <a:sym typeface="SignPainter-HouseScript Semibol"/>
              </a:rPr>
              <a:t>как </a:t>
            </a:r>
            <a:r>
              <a:rPr lang="ru-RU" sz="3200" cap="small" dirty="0" smtClean="0">
                <a:sym typeface="SignPainter-HouseScript Semibol"/>
              </a:rPr>
              <a:t>условие повышения качества образования в начальной школе</a:t>
            </a:r>
            <a:r>
              <a:rPr lang="ru-RU" sz="3200" cap="small" dirty="0" smtClean="0">
                <a:sym typeface="SignPainter-HouseScript Semibol"/>
              </a:rPr>
              <a:t>.</a:t>
            </a:r>
            <a:endParaRPr sz="3200" cap="small" dirty="0">
              <a:solidFill>
                <a:srgbClr val="009044"/>
              </a:solidFill>
              <a:latin typeface="Calibri" panose="020F0502020204030204" pitchFamily="34" charset="0"/>
              <a:ea typeface="Helvetica Neue Condensed" panose="02000503000000020004" pitchFamily="2" charset="0"/>
              <a:cs typeface="Calibri" panose="020F0502020204030204" pitchFamily="34" charset="0"/>
              <a:sym typeface="SignPainter-HouseScript Semibol"/>
            </a:endParaRPr>
          </a:p>
        </p:txBody>
      </p:sp>
      <p:pic>
        <p:nvPicPr>
          <p:cNvPr id="123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7299" y="3141301"/>
            <a:ext cx="2388708" cy="1867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6007" y="347294"/>
            <a:ext cx="2751612" cy="66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4962831"/>
            <a:ext cx="9144000" cy="215900"/>
          </a:xfrm>
          <a:prstGeom prst="rect">
            <a:avLst/>
          </a:prstGeom>
          <a:solidFill>
            <a:srgbClr val="009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000" y="5009226"/>
            <a:ext cx="36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8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ru-RU" sz="8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Корпорация «Российский учебник»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26" y="351589"/>
            <a:ext cx="1128486" cy="1134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2648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4179105"/>
            <a:ext cx="4036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результат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4179105"/>
            <a:ext cx="28360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ресурс</a:t>
            </a:r>
            <a:endParaRPr lang="ru-RU" sz="6000" dirty="0"/>
          </a:p>
        </p:txBody>
      </p:sp>
      <p:pic>
        <p:nvPicPr>
          <p:cNvPr id="9226" name="Picture 10" descr="http://2.bp.blogspot.com/-fnJU2FyRnug/UpiaAXCTYFI/AAAAAAAACQs/9wq1ReuaY3s/s1600/1314955446_139328581.jpg"/>
          <p:cNvPicPr>
            <a:picLocks noChangeAspect="1" noChangeArrowheads="1"/>
          </p:cNvPicPr>
          <p:nvPr/>
        </p:nvPicPr>
        <p:blipFill>
          <a:blip r:embed="rId2"/>
          <a:srcRect l="4134" t="16991" r="62100" b="13052"/>
          <a:stretch>
            <a:fillRect/>
          </a:stretch>
        </p:blipFill>
        <p:spPr bwMode="auto">
          <a:xfrm>
            <a:off x="112616" y="614140"/>
            <a:ext cx="4030756" cy="3564965"/>
          </a:xfrm>
          <a:prstGeom prst="rect">
            <a:avLst/>
          </a:prstGeom>
          <a:noFill/>
        </p:spPr>
      </p:pic>
      <p:pic>
        <p:nvPicPr>
          <p:cNvPr id="8" name="Picture 2" descr="https://cs6.pikabu.ru/post_img/2017/09/27/5/og_og_1506494768255394681.jpg"/>
          <p:cNvPicPr>
            <a:picLocks noChangeAspect="1" noChangeArrowheads="1"/>
          </p:cNvPicPr>
          <p:nvPr/>
        </p:nvPicPr>
        <p:blipFill>
          <a:blip r:embed="rId3"/>
          <a:srcRect l="10131" r="13091"/>
          <a:stretch>
            <a:fillRect/>
          </a:stretch>
        </p:blipFill>
        <p:spPr bwMode="auto">
          <a:xfrm>
            <a:off x="4322402" y="614141"/>
            <a:ext cx="4475754" cy="3564964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3D6521C-ABC8-7F4B-BE2D-053D79DF9B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162986" y="406400"/>
            <a:ext cx="4838139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hovrashok.com.ua/images/Dec/01/7e0e9346b19312880d79f557addf6e94/mini_5.jpg"/>
          <p:cNvPicPr>
            <a:picLocks noChangeAspect="1" noChangeArrowheads="1"/>
          </p:cNvPicPr>
          <p:nvPr/>
        </p:nvPicPr>
        <p:blipFill>
          <a:blip r:embed="rId5"/>
          <a:srcRect r="11765"/>
          <a:stretch>
            <a:fillRect/>
          </a:stretch>
        </p:blipFill>
        <p:spPr bwMode="auto">
          <a:xfrm>
            <a:off x="0" y="614139"/>
            <a:ext cx="4162986" cy="3564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ЧТО ОКРУЖАЕТ УЧИТЕЛЯ СЕГОДНЯ?"/>
          <p:cNvSpPr txBox="1"/>
          <p:nvPr/>
        </p:nvSpPr>
        <p:spPr>
          <a:xfrm>
            <a:off x="292099" y="1070997"/>
            <a:ext cx="5295901" cy="760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72000" rIns="72000" bIns="72000" anchor="ctr">
            <a:spAutoFit/>
          </a:bodyPr>
          <a:lstStyle/>
          <a:p>
            <a:pPr>
              <a:defRPr sz="20000" b="0">
                <a:solidFill>
                  <a:srgbClr val="009044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pPr>
            <a:r>
              <a:rPr lang="ru-RU" sz="4000" b="0" dirty="0">
                <a:solidFill>
                  <a:srgbClr val="009044"/>
                </a:solidFill>
                <a:latin typeface="Calibri" panose="020F0502020204030204" pitchFamily="34" charset="0"/>
                <a:ea typeface="HeliosCompressed"/>
                <a:cs typeface="HeliosCompressed"/>
                <a:sym typeface="HeliosCompressed"/>
              </a:rPr>
              <a:t>ПЕРЕХОД НА</a:t>
            </a:r>
            <a:endParaRPr sz="4000" dirty="0">
              <a:latin typeface="Calibri" panose="020F0502020204030204" pitchFamily="34" charset="0"/>
            </a:endParaRPr>
          </a:p>
        </p:txBody>
      </p:sp>
      <p:sp>
        <p:nvSpPr>
          <p:cNvPr id="14" name="ЧТО ОКРУЖАЕТ УЧИТЕЛЯ СЕГОДНЯ?"/>
          <p:cNvSpPr txBox="1"/>
          <p:nvPr/>
        </p:nvSpPr>
        <p:spPr>
          <a:xfrm>
            <a:off x="292099" y="3180090"/>
            <a:ext cx="5295901" cy="760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72000" rIns="72000" bIns="72000" anchor="ctr">
            <a:spAutoFit/>
          </a:bodyPr>
          <a:lstStyle/>
          <a:p>
            <a:pPr>
              <a:defRPr sz="20000" b="0">
                <a:solidFill>
                  <a:srgbClr val="009044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pPr>
            <a:r>
              <a:rPr lang="ru-RU" sz="4000" b="0" dirty="0">
                <a:solidFill>
                  <a:srgbClr val="009044"/>
                </a:solidFill>
                <a:latin typeface="Calibri" panose="020F0502020204030204" pitchFamily="34" charset="0"/>
                <a:ea typeface="HeliosCompressed"/>
                <a:cs typeface="HeliosCompressed"/>
                <a:sym typeface="HeliosCompressed"/>
              </a:rPr>
              <a:t>ЛЕГОК И УДОБЕН</a:t>
            </a:r>
            <a:endParaRPr sz="4000" dirty="0">
              <a:latin typeface="Calibri" panose="020F0502020204030204" pitchFamily="34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400050" y="4810932"/>
            <a:ext cx="8561070" cy="257280"/>
            <a:chOff x="400050" y="4810932"/>
            <a:chExt cx="8561070" cy="25728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4320" y="4818121"/>
              <a:ext cx="1066800" cy="242902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556000" y="4952795"/>
              <a:ext cx="2032000" cy="10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825500"/>
              <a:r>
                <a:rPr lang="en-US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ru-RU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Корпорация «Российский учебник»</a:t>
              </a:r>
              <a:endParaRPr kumimoji="0" lang="ru-RU" sz="700" b="0" i="0" u="none" strike="noStrike" cap="none" spc="0" normalizeH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50" y="4810932"/>
              <a:ext cx="1415977" cy="2572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749" y="1831956"/>
            <a:ext cx="1244600" cy="1250823"/>
          </a:xfrm>
          <a:prstGeom prst="rect">
            <a:avLst/>
          </a:prstGeom>
        </p:spPr>
      </p:pic>
      <p:pic>
        <p:nvPicPr>
          <p:cNvPr id="10" name="Изображение" descr="Изображе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327650" y="138957"/>
            <a:ext cx="3673475" cy="4520356"/>
          </a:xfrm>
          <a:prstGeom prst="roundRect">
            <a:avLst>
              <a:gd name="adj" fmla="val 0"/>
            </a:avLst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247066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ЧТО ОКРУЖАЕТ УЧИТЕЛЯ СЕГОДНЯ?"/>
          <p:cNvSpPr txBox="1">
            <a:spLocks/>
          </p:cNvSpPr>
          <p:nvPr/>
        </p:nvSpPr>
        <p:spPr>
          <a:xfrm>
            <a:off x="237491" y="391525"/>
            <a:ext cx="7758128" cy="1034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72000" rIns="72000" bIns="7200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3200" b="0">
                <a:solidFill>
                  <a:srgbClr val="009044"/>
                </a:solidFill>
                <a:latin typeface="Calibri" panose="020F0502020204030204" pitchFamily="34" charset="0"/>
                <a:ea typeface="HeliosCompressed"/>
                <a:cs typeface="HeliosCompressed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/>
              <a:t>СИСТЕМА ПОЛУЧИЛА </a:t>
            </a:r>
            <a:r>
              <a:rPr lang="ru-RU" sz="4000">
                <a:solidFill>
                  <a:srgbClr val="FF9300"/>
                </a:solidFill>
              </a:rPr>
              <a:t>ПРИЗНАНИЕ</a:t>
            </a:r>
            <a:r>
              <a:rPr lang="ru-RU" sz="4000"/>
              <a:t> НА САМОМ ВЫСОКОМ УРОВНЕ:</a:t>
            </a:r>
            <a:endParaRPr lang="ru-RU" sz="4000">
              <a:sym typeface="HeliosCompres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6000" y="4952796"/>
            <a:ext cx="2032000" cy="1077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10"/>
            <a:r>
              <a:rPr lang="en-US" sz="700" b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700" b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Корпорация «Российский учебник»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24481" y="4803237"/>
            <a:ext cx="8561070" cy="257280"/>
            <a:chOff x="400050" y="4810932"/>
            <a:chExt cx="8561070" cy="25728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4320" y="4818121"/>
              <a:ext cx="1066800" cy="24290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50" y="4810932"/>
              <a:ext cx="1415977" cy="257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Прямоугольник 11"/>
          <p:cNvSpPr/>
          <p:nvPr/>
        </p:nvSpPr>
        <p:spPr>
          <a:xfrm>
            <a:off x="2285999" y="4107203"/>
            <a:ext cx="5632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2" indent="-171452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rgbClr val="009044"/>
                </a:solidFill>
                <a:latin typeface="Calibri" panose="020F0502020204030204" pitchFamily="34" charset="0"/>
              </a:rPr>
              <a:t>В.О. Усачевой, Л.В</a:t>
            </a:r>
            <a:r>
              <a:rPr lang="ru-RU" sz="1400" b="0" dirty="0" smtClean="0">
                <a:solidFill>
                  <a:srgbClr val="009044"/>
                </a:solidFill>
                <a:latin typeface="Calibri" panose="020F0502020204030204" pitchFamily="34" charset="0"/>
              </a:rPr>
              <a:t>. Школяр за УМК по музыке для 1-4 классов </a:t>
            </a:r>
            <a:endParaRPr lang="ru-RU" sz="1400" b="0" dirty="0">
              <a:solidFill>
                <a:srgbClr val="009044"/>
              </a:solidFill>
              <a:latin typeface="Calibri" panose="020F0502020204030204" pitchFamily="34" charset="0"/>
            </a:endParaRPr>
          </a:p>
          <a:p>
            <a:pPr marL="171452" indent="-171452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rgbClr val="009044"/>
                </a:solidFill>
                <a:latin typeface="Calibri" panose="020F0502020204030204" pitchFamily="34" charset="0"/>
              </a:rPr>
              <a:t>Л. </a:t>
            </a:r>
            <a:r>
              <a:rPr lang="ru-RU" sz="1400" b="0" dirty="0" smtClean="0">
                <a:solidFill>
                  <a:srgbClr val="009044"/>
                </a:solidFill>
                <a:latin typeface="Calibri" panose="020F0502020204030204" pitchFamily="34" charset="0"/>
              </a:rPr>
              <a:t>Г. Савенковой , </a:t>
            </a:r>
            <a:r>
              <a:rPr lang="ru-RU" sz="1400" b="0" dirty="0">
                <a:solidFill>
                  <a:srgbClr val="009044"/>
                </a:solidFill>
                <a:latin typeface="Calibri" panose="020F0502020204030204" pitchFamily="34" charset="0"/>
              </a:rPr>
              <a:t>Е. </a:t>
            </a:r>
            <a:r>
              <a:rPr lang="ru-RU" sz="1400" b="0" dirty="0" smtClean="0">
                <a:solidFill>
                  <a:srgbClr val="009044"/>
                </a:solidFill>
                <a:latin typeface="Calibri" panose="020F0502020204030204" pitchFamily="34" charset="0"/>
              </a:rPr>
              <a:t>А. </a:t>
            </a:r>
            <a:r>
              <a:rPr lang="ru-RU" sz="1400" b="0" dirty="0" err="1" smtClean="0">
                <a:solidFill>
                  <a:srgbClr val="009044"/>
                </a:solidFill>
                <a:latin typeface="Calibri" panose="020F0502020204030204" pitchFamily="34" charset="0"/>
              </a:rPr>
              <a:t>Ермолинской</a:t>
            </a:r>
            <a:endParaRPr lang="ru-RU" sz="1400" b="0" dirty="0">
              <a:solidFill>
                <a:srgbClr val="009044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Индивидуальный подход к каждому ребенку"/>
          <p:cNvSpPr txBox="1"/>
          <p:nvPr/>
        </p:nvSpPr>
        <p:spPr>
          <a:xfrm>
            <a:off x="2286000" y="1744107"/>
            <a:ext cx="5392631" cy="419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/>
            <a:r>
              <a:rPr lang="ru-RU" sz="2475" b="0">
                <a:solidFill>
                  <a:srgbClr val="FF9300"/>
                </a:solidFill>
                <a:latin typeface="Calibri" panose="020F0502020204030204" pitchFamily="34" charset="0"/>
              </a:rPr>
              <a:t>Премия Президента РФ </a:t>
            </a:r>
            <a:r>
              <a:rPr lang="ru-RU" sz="1650" b="0">
                <a:solidFill>
                  <a:srgbClr val="009044"/>
                </a:solidFill>
                <a:latin typeface="Calibri" panose="020F0502020204030204" pitchFamily="34" charset="0"/>
              </a:rPr>
              <a:t>присуждена авторам:</a:t>
            </a:r>
          </a:p>
        </p:txBody>
      </p:sp>
      <p:sp>
        <p:nvSpPr>
          <p:cNvPr id="14" name="Freeform 27"/>
          <p:cNvSpPr>
            <a:spLocks noEditPoints="1"/>
          </p:cNvSpPr>
          <p:nvPr/>
        </p:nvSpPr>
        <p:spPr bwMode="auto">
          <a:xfrm>
            <a:off x="8153400" y="204358"/>
            <a:ext cx="533400" cy="989012"/>
          </a:xfrm>
          <a:custGeom>
            <a:avLst/>
            <a:gdLst/>
            <a:ahLst/>
            <a:cxnLst>
              <a:cxn ang="0">
                <a:pos x="32" y="1247"/>
              </a:cxn>
              <a:cxn ang="0">
                <a:pos x="189" y="927"/>
              </a:cxn>
              <a:cxn ang="0">
                <a:pos x="201" y="1076"/>
              </a:cxn>
              <a:cxn ang="0">
                <a:pos x="487" y="1064"/>
              </a:cxn>
              <a:cxn ang="0">
                <a:pos x="475" y="915"/>
              </a:cxn>
              <a:cxn ang="0">
                <a:pos x="557" y="853"/>
              </a:cxn>
              <a:cxn ang="0">
                <a:pos x="288" y="605"/>
              </a:cxn>
              <a:cxn ang="0">
                <a:pos x="410" y="615"/>
              </a:cxn>
              <a:cxn ang="0">
                <a:pos x="410" y="642"/>
              </a:cxn>
              <a:cxn ang="0">
                <a:pos x="384" y="654"/>
              </a:cxn>
              <a:cxn ang="0">
                <a:pos x="439" y="788"/>
              </a:cxn>
              <a:cxn ang="0">
                <a:pos x="197" y="788"/>
              </a:cxn>
              <a:cxn ang="0">
                <a:pos x="290" y="696"/>
              </a:cxn>
              <a:cxn ang="0">
                <a:pos x="274" y="648"/>
              </a:cxn>
              <a:cxn ang="0">
                <a:pos x="264" y="621"/>
              </a:cxn>
              <a:cxn ang="0">
                <a:pos x="288" y="605"/>
              </a:cxn>
              <a:cxn ang="0">
                <a:pos x="551" y="298"/>
              </a:cxn>
              <a:cxn ang="0">
                <a:pos x="427" y="336"/>
              </a:cxn>
              <a:cxn ang="0">
                <a:pos x="378" y="386"/>
              </a:cxn>
              <a:cxn ang="0">
                <a:pos x="429" y="479"/>
              </a:cxn>
              <a:cxn ang="0">
                <a:pos x="495" y="567"/>
              </a:cxn>
              <a:cxn ang="0">
                <a:pos x="503" y="561"/>
              </a:cxn>
              <a:cxn ang="0">
                <a:pos x="481" y="459"/>
              </a:cxn>
              <a:cxn ang="0">
                <a:pos x="489" y="396"/>
              </a:cxn>
              <a:cxn ang="0">
                <a:pos x="555" y="326"/>
              </a:cxn>
              <a:cxn ang="0">
                <a:pos x="597" y="288"/>
              </a:cxn>
              <a:cxn ang="0">
                <a:pos x="312" y="92"/>
              </a:cxn>
              <a:cxn ang="0">
                <a:pos x="274" y="179"/>
              </a:cxn>
              <a:cxn ang="0">
                <a:pos x="229" y="223"/>
              </a:cxn>
              <a:cxn ang="0">
                <a:pos x="125" y="243"/>
              </a:cxn>
              <a:cxn ang="0">
                <a:pos x="87" y="251"/>
              </a:cxn>
              <a:cxn ang="0">
                <a:pos x="171" y="283"/>
              </a:cxn>
              <a:cxn ang="0">
                <a:pos x="280" y="310"/>
              </a:cxn>
              <a:cxn ang="0">
                <a:pos x="324" y="271"/>
              </a:cxn>
              <a:cxn ang="0">
                <a:pos x="328" y="137"/>
              </a:cxn>
              <a:cxn ang="0">
                <a:pos x="326" y="60"/>
              </a:cxn>
              <a:cxn ang="0">
                <a:pos x="441" y="161"/>
              </a:cxn>
              <a:cxn ang="0">
                <a:pos x="654" y="231"/>
              </a:cxn>
              <a:cxn ang="0">
                <a:pos x="664" y="267"/>
              </a:cxn>
              <a:cxn ang="0">
                <a:pos x="533" y="448"/>
              </a:cxn>
              <a:cxn ang="0">
                <a:pos x="545" y="636"/>
              </a:cxn>
              <a:cxn ang="0">
                <a:pos x="525" y="638"/>
              </a:cxn>
              <a:cxn ang="0">
                <a:pos x="306" y="569"/>
              </a:cxn>
              <a:cxn ang="0">
                <a:pos x="131" y="638"/>
              </a:cxn>
              <a:cxn ang="0">
                <a:pos x="121" y="621"/>
              </a:cxn>
              <a:cxn ang="0">
                <a:pos x="131" y="406"/>
              </a:cxn>
              <a:cxn ang="0">
                <a:pos x="2" y="241"/>
              </a:cxn>
              <a:cxn ang="0">
                <a:pos x="207" y="185"/>
              </a:cxn>
              <a:cxn ang="0">
                <a:pos x="330" y="0"/>
              </a:cxn>
            </a:cxnLst>
            <a:rect l="0" t="0" r="r" b="b"/>
            <a:pathLst>
              <a:path w="672" h="1247">
                <a:moveTo>
                  <a:pt x="97" y="1159"/>
                </a:moveTo>
                <a:lnTo>
                  <a:pt x="585" y="1159"/>
                </a:lnTo>
                <a:lnTo>
                  <a:pt x="646" y="1247"/>
                </a:lnTo>
                <a:lnTo>
                  <a:pt x="32" y="1247"/>
                </a:lnTo>
                <a:lnTo>
                  <a:pt x="97" y="1159"/>
                </a:lnTo>
                <a:close/>
                <a:moveTo>
                  <a:pt x="217" y="911"/>
                </a:moveTo>
                <a:lnTo>
                  <a:pt x="201" y="915"/>
                </a:lnTo>
                <a:lnTo>
                  <a:pt x="189" y="927"/>
                </a:lnTo>
                <a:lnTo>
                  <a:pt x="185" y="943"/>
                </a:lnTo>
                <a:lnTo>
                  <a:pt x="185" y="1048"/>
                </a:lnTo>
                <a:lnTo>
                  <a:pt x="189" y="1064"/>
                </a:lnTo>
                <a:lnTo>
                  <a:pt x="201" y="1076"/>
                </a:lnTo>
                <a:lnTo>
                  <a:pt x="217" y="1080"/>
                </a:lnTo>
                <a:lnTo>
                  <a:pt x="459" y="1080"/>
                </a:lnTo>
                <a:lnTo>
                  <a:pt x="475" y="1076"/>
                </a:lnTo>
                <a:lnTo>
                  <a:pt x="487" y="1064"/>
                </a:lnTo>
                <a:lnTo>
                  <a:pt x="491" y="1048"/>
                </a:lnTo>
                <a:lnTo>
                  <a:pt x="491" y="943"/>
                </a:lnTo>
                <a:lnTo>
                  <a:pt x="487" y="927"/>
                </a:lnTo>
                <a:lnTo>
                  <a:pt x="475" y="915"/>
                </a:lnTo>
                <a:lnTo>
                  <a:pt x="459" y="911"/>
                </a:lnTo>
                <a:lnTo>
                  <a:pt x="217" y="911"/>
                </a:lnTo>
                <a:close/>
                <a:moveTo>
                  <a:pt x="119" y="853"/>
                </a:moveTo>
                <a:lnTo>
                  <a:pt x="557" y="853"/>
                </a:lnTo>
                <a:lnTo>
                  <a:pt x="557" y="1134"/>
                </a:lnTo>
                <a:lnTo>
                  <a:pt x="119" y="1134"/>
                </a:lnTo>
                <a:lnTo>
                  <a:pt x="119" y="853"/>
                </a:lnTo>
                <a:close/>
                <a:moveTo>
                  <a:pt x="288" y="605"/>
                </a:moveTo>
                <a:lnTo>
                  <a:pt x="390" y="605"/>
                </a:lnTo>
                <a:lnTo>
                  <a:pt x="398" y="605"/>
                </a:lnTo>
                <a:lnTo>
                  <a:pt x="404" y="609"/>
                </a:lnTo>
                <a:lnTo>
                  <a:pt x="410" y="615"/>
                </a:lnTo>
                <a:lnTo>
                  <a:pt x="414" y="621"/>
                </a:lnTo>
                <a:lnTo>
                  <a:pt x="414" y="629"/>
                </a:lnTo>
                <a:lnTo>
                  <a:pt x="414" y="636"/>
                </a:lnTo>
                <a:lnTo>
                  <a:pt x="410" y="642"/>
                </a:lnTo>
                <a:lnTo>
                  <a:pt x="404" y="648"/>
                </a:lnTo>
                <a:lnTo>
                  <a:pt x="398" y="652"/>
                </a:lnTo>
                <a:lnTo>
                  <a:pt x="390" y="654"/>
                </a:lnTo>
                <a:lnTo>
                  <a:pt x="384" y="654"/>
                </a:lnTo>
                <a:lnTo>
                  <a:pt x="390" y="696"/>
                </a:lnTo>
                <a:lnTo>
                  <a:pt x="400" y="732"/>
                </a:lnTo>
                <a:lnTo>
                  <a:pt x="418" y="764"/>
                </a:lnTo>
                <a:lnTo>
                  <a:pt x="439" y="788"/>
                </a:lnTo>
                <a:lnTo>
                  <a:pt x="483" y="788"/>
                </a:lnTo>
                <a:lnTo>
                  <a:pt x="495" y="823"/>
                </a:lnTo>
                <a:lnTo>
                  <a:pt x="187" y="823"/>
                </a:lnTo>
                <a:lnTo>
                  <a:pt x="197" y="788"/>
                </a:lnTo>
                <a:lnTo>
                  <a:pt x="241" y="788"/>
                </a:lnTo>
                <a:lnTo>
                  <a:pt x="262" y="764"/>
                </a:lnTo>
                <a:lnTo>
                  <a:pt x="278" y="732"/>
                </a:lnTo>
                <a:lnTo>
                  <a:pt x="290" y="696"/>
                </a:lnTo>
                <a:lnTo>
                  <a:pt x="296" y="654"/>
                </a:lnTo>
                <a:lnTo>
                  <a:pt x="288" y="654"/>
                </a:lnTo>
                <a:lnTo>
                  <a:pt x="280" y="652"/>
                </a:lnTo>
                <a:lnTo>
                  <a:pt x="274" y="648"/>
                </a:lnTo>
                <a:lnTo>
                  <a:pt x="268" y="642"/>
                </a:lnTo>
                <a:lnTo>
                  <a:pt x="264" y="636"/>
                </a:lnTo>
                <a:lnTo>
                  <a:pt x="264" y="629"/>
                </a:lnTo>
                <a:lnTo>
                  <a:pt x="264" y="621"/>
                </a:lnTo>
                <a:lnTo>
                  <a:pt x="268" y="615"/>
                </a:lnTo>
                <a:lnTo>
                  <a:pt x="274" y="609"/>
                </a:lnTo>
                <a:lnTo>
                  <a:pt x="280" y="605"/>
                </a:lnTo>
                <a:lnTo>
                  <a:pt x="288" y="605"/>
                </a:lnTo>
                <a:close/>
                <a:moveTo>
                  <a:pt x="597" y="288"/>
                </a:moveTo>
                <a:lnTo>
                  <a:pt x="591" y="288"/>
                </a:lnTo>
                <a:lnTo>
                  <a:pt x="575" y="292"/>
                </a:lnTo>
                <a:lnTo>
                  <a:pt x="551" y="298"/>
                </a:lnTo>
                <a:lnTo>
                  <a:pt x="521" y="306"/>
                </a:lnTo>
                <a:lnTo>
                  <a:pt x="489" y="316"/>
                </a:lnTo>
                <a:lnTo>
                  <a:pt x="457" y="326"/>
                </a:lnTo>
                <a:lnTo>
                  <a:pt x="427" y="336"/>
                </a:lnTo>
                <a:lnTo>
                  <a:pt x="402" y="348"/>
                </a:lnTo>
                <a:lnTo>
                  <a:pt x="384" y="360"/>
                </a:lnTo>
                <a:lnTo>
                  <a:pt x="376" y="372"/>
                </a:lnTo>
                <a:lnTo>
                  <a:pt x="378" y="386"/>
                </a:lnTo>
                <a:lnTo>
                  <a:pt x="386" y="404"/>
                </a:lnTo>
                <a:lnTo>
                  <a:pt x="398" y="428"/>
                </a:lnTo>
                <a:lnTo>
                  <a:pt x="414" y="452"/>
                </a:lnTo>
                <a:lnTo>
                  <a:pt x="429" y="479"/>
                </a:lnTo>
                <a:lnTo>
                  <a:pt x="449" y="505"/>
                </a:lnTo>
                <a:lnTo>
                  <a:pt x="465" y="529"/>
                </a:lnTo>
                <a:lnTo>
                  <a:pt x="483" y="549"/>
                </a:lnTo>
                <a:lnTo>
                  <a:pt x="495" y="567"/>
                </a:lnTo>
                <a:lnTo>
                  <a:pt x="503" y="579"/>
                </a:lnTo>
                <a:lnTo>
                  <a:pt x="507" y="583"/>
                </a:lnTo>
                <a:lnTo>
                  <a:pt x="505" y="577"/>
                </a:lnTo>
                <a:lnTo>
                  <a:pt x="503" y="561"/>
                </a:lnTo>
                <a:lnTo>
                  <a:pt x="497" y="539"/>
                </a:lnTo>
                <a:lnTo>
                  <a:pt x="491" y="513"/>
                </a:lnTo>
                <a:lnTo>
                  <a:pt x="485" y="485"/>
                </a:lnTo>
                <a:lnTo>
                  <a:pt x="481" y="459"/>
                </a:lnTo>
                <a:lnTo>
                  <a:pt x="477" y="438"/>
                </a:lnTo>
                <a:lnTo>
                  <a:pt x="475" y="422"/>
                </a:lnTo>
                <a:lnTo>
                  <a:pt x="479" y="410"/>
                </a:lnTo>
                <a:lnTo>
                  <a:pt x="489" y="396"/>
                </a:lnTo>
                <a:lnTo>
                  <a:pt x="503" y="380"/>
                </a:lnTo>
                <a:lnTo>
                  <a:pt x="519" y="362"/>
                </a:lnTo>
                <a:lnTo>
                  <a:pt x="537" y="344"/>
                </a:lnTo>
                <a:lnTo>
                  <a:pt x="555" y="326"/>
                </a:lnTo>
                <a:lnTo>
                  <a:pt x="571" y="310"/>
                </a:lnTo>
                <a:lnTo>
                  <a:pt x="585" y="298"/>
                </a:lnTo>
                <a:lnTo>
                  <a:pt x="593" y="290"/>
                </a:lnTo>
                <a:lnTo>
                  <a:pt x="597" y="288"/>
                </a:lnTo>
                <a:close/>
                <a:moveTo>
                  <a:pt x="326" y="60"/>
                </a:moveTo>
                <a:lnTo>
                  <a:pt x="324" y="64"/>
                </a:lnTo>
                <a:lnTo>
                  <a:pt x="318" y="76"/>
                </a:lnTo>
                <a:lnTo>
                  <a:pt x="312" y="92"/>
                </a:lnTo>
                <a:lnTo>
                  <a:pt x="302" y="114"/>
                </a:lnTo>
                <a:lnTo>
                  <a:pt x="292" y="135"/>
                </a:lnTo>
                <a:lnTo>
                  <a:pt x="282" y="159"/>
                </a:lnTo>
                <a:lnTo>
                  <a:pt x="274" y="179"/>
                </a:lnTo>
                <a:lnTo>
                  <a:pt x="264" y="197"/>
                </a:lnTo>
                <a:lnTo>
                  <a:pt x="258" y="209"/>
                </a:lnTo>
                <a:lnTo>
                  <a:pt x="248" y="217"/>
                </a:lnTo>
                <a:lnTo>
                  <a:pt x="229" y="223"/>
                </a:lnTo>
                <a:lnTo>
                  <a:pt x="205" y="229"/>
                </a:lnTo>
                <a:lnTo>
                  <a:pt x="179" y="235"/>
                </a:lnTo>
                <a:lnTo>
                  <a:pt x="151" y="239"/>
                </a:lnTo>
                <a:lnTo>
                  <a:pt x="125" y="243"/>
                </a:lnTo>
                <a:lnTo>
                  <a:pt x="103" y="247"/>
                </a:lnTo>
                <a:lnTo>
                  <a:pt x="87" y="247"/>
                </a:lnTo>
                <a:lnTo>
                  <a:pt x="81" y="249"/>
                </a:lnTo>
                <a:lnTo>
                  <a:pt x="87" y="251"/>
                </a:lnTo>
                <a:lnTo>
                  <a:pt x="99" y="255"/>
                </a:lnTo>
                <a:lnTo>
                  <a:pt x="119" y="263"/>
                </a:lnTo>
                <a:lnTo>
                  <a:pt x="145" y="273"/>
                </a:lnTo>
                <a:lnTo>
                  <a:pt x="171" y="283"/>
                </a:lnTo>
                <a:lnTo>
                  <a:pt x="201" y="292"/>
                </a:lnTo>
                <a:lnTo>
                  <a:pt x="231" y="300"/>
                </a:lnTo>
                <a:lnTo>
                  <a:pt x="256" y="308"/>
                </a:lnTo>
                <a:lnTo>
                  <a:pt x="280" y="310"/>
                </a:lnTo>
                <a:lnTo>
                  <a:pt x="300" y="310"/>
                </a:lnTo>
                <a:lnTo>
                  <a:pt x="312" y="306"/>
                </a:lnTo>
                <a:lnTo>
                  <a:pt x="318" y="292"/>
                </a:lnTo>
                <a:lnTo>
                  <a:pt x="324" y="271"/>
                </a:lnTo>
                <a:lnTo>
                  <a:pt x="326" y="241"/>
                </a:lnTo>
                <a:lnTo>
                  <a:pt x="328" y="207"/>
                </a:lnTo>
                <a:lnTo>
                  <a:pt x="328" y="173"/>
                </a:lnTo>
                <a:lnTo>
                  <a:pt x="328" y="137"/>
                </a:lnTo>
                <a:lnTo>
                  <a:pt x="328" y="108"/>
                </a:lnTo>
                <a:lnTo>
                  <a:pt x="326" y="82"/>
                </a:lnTo>
                <a:lnTo>
                  <a:pt x="326" y="66"/>
                </a:lnTo>
                <a:lnTo>
                  <a:pt x="326" y="60"/>
                </a:lnTo>
                <a:close/>
                <a:moveTo>
                  <a:pt x="340" y="0"/>
                </a:moveTo>
                <a:lnTo>
                  <a:pt x="348" y="4"/>
                </a:lnTo>
                <a:lnTo>
                  <a:pt x="356" y="14"/>
                </a:lnTo>
                <a:lnTo>
                  <a:pt x="441" y="161"/>
                </a:lnTo>
                <a:lnTo>
                  <a:pt x="453" y="177"/>
                </a:lnTo>
                <a:lnTo>
                  <a:pt x="469" y="189"/>
                </a:lnTo>
                <a:lnTo>
                  <a:pt x="487" y="195"/>
                </a:lnTo>
                <a:lnTo>
                  <a:pt x="654" y="231"/>
                </a:lnTo>
                <a:lnTo>
                  <a:pt x="668" y="237"/>
                </a:lnTo>
                <a:lnTo>
                  <a:pt x="672" y="247"/>
                </a:lnTo>
                <a:lnTo>
                  <a:pt x="670" y="257"/>
                </a:lnTo>
                <a:lnTo>
                  <a:pt x="664" y="267"/>
                </a:lnTo>
                <a:lnTo>
                  <a:pt x="551" y="394"/>
                </a:lnTo>
                <a:lnTo>
                  <a:pt x="539" y="410"/>
                </a:lnTo>
                <a:lnTo>
                  <a:pt x="533" y="428"/>
                </a:lnTo>
                <a:lnTo>
                  <a:pt x="533" y="448"/>
                </a:lnTo>
                <a:lnTo>
                  <a:pt x="551" y="617"/>
                </a:lnTo>
                <a:lnTo>
                  <a:pt x="551" y="627"/>
                </a:lnTo>
                <a:lnTo>
                  <a:pt x="549" y="632"/>
                </a:lnTo>
                <a:lnTo>
                  <a:pt x="545" y="636"/>
                </a:lnTo>
                <a:lnTo>
                  <a:pt x="541" y="638"/>
                </a:lnTo>
                <a:lnTo>
                  <a:pt x="537" y="640"/>
                </a:lnTo>
                <a:lnTo>
                  <a:pt x="531" y="640"/>
                </a:lnTo>
                <a:lnTo>
                  <a:pt x="525" y="638"/>
                </a:lnTo>
                <a:lnTo>
                  <a:pt x="519" y="636"/>
                </a:lnTo>
                <a:lnTo>
                  <a:pt x="364" y="569"/>
                </a:lnTo>
                <a:lnTo>
                  <a:pt x="334" y="563"/>
                </a:lnTo>
                <a:lnTo>
                  <a:pt x="306" y="569"/>
                </a:lnTo>
                <a:lnTo>
                  <a:pt x="151" y="638"/>
                </a:lnTo>
                <a:lnTo>
                  <a:pt x="143" y="640"/>
                </a:lnTo>
                <a:lnTo>
                  <a:pt x="135" y="640"/>
                </a:lnTo>
                <a:lnTo>
                  <a:pt x="131" y="638"/>
                </a:lnTo>
                <a:lnTo>
                  <a:pt x="127" y="636"/>
                </a:lnTo>
                <a:lnTo>
                  <a:pt x="123" y="632"/>
                </a:lnTo>
                <a:lnTo>
                  <a:pt x="123" y="627"/>
                </a:lnTo>
                <a:lnTo>
                  <a:pt x="121" y="621"/>
                </a:lnTo>
                <a:lnTo>
                  <a:pt x="123" y="615"/>
                </a:lnTo>
                <a:lnTo>
                  <a:pt x="139" y="446"/>
                </a:lnTo>
                <a:lnTo>
                  <a:pt x="137" y="426"/>
                </a:lnTo>
                <a:lnTo>
                  <a:pt x="131" y="406"/>
                </a:lnTo>
                <a:lnTo>
                  <a:pt x="121" y="390"/>
                </a:lnTo>
                <a:lnTo>
                  <a:pt x="8" y="263"/>
                </a:lnTo>
                <a:lnTo>
                  <a:pt x="0" y="251"/>
                </a:lnTo>
                <a:lnTo>
                  <a:pt x="2" y="241"/>
                </a:lnTo>
                <a:lnTo>
                  <a:pt x="10" y="233"/>
                </a:lnTo>
                <a:lnTo>
                  <a:pt x="22" y="229"/>
                </a:lnTo>
                <a:lnTo>
                  <a:pt x="187" y="193"/>
                </a:lnTo>
                <a:lnTo>
                  <a:pt x="207" y="185"/>
                </a:lnTo>
                <a:lnTo>
                  <a:pt x="221" y="175"/>
                </a:lnTo>
                <a:lnTo>
                  <a:pt x="235" y="159"/>
                </a:lnTo>
                <a:lnTo>
                  <a:pt x="318" y="12"/>
                </a:lnTo>
                <a:lnTo>
                  <a:pt x="330" y="0"/>
                </a:lnTo>
                <a:lnTo>
                  <a:pt x="340" y="0"/>
                </a:lnTo>
                <a:close/>
              </a:path>
            </a:pathLst>
          </a:custGeom>
          <a:solidFill>
            <a:srgbClr val="FF9300"/>
          </a:solidFill>
          <a:ln w="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Индивидуальный подход к каждому ребенку"/>
          <p:cNvSpPr txBox="1"/>
          <p:nvPr/>
        </p:nvSpPr>
        <p:spPr>
          <a:xfrm>
            <a:off x="2286000" y="3583384"/>
            <a:ext cx="6462584" cy="494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>
              <a:lnSpc>
                <a:spcPct val="70000"/>
              </a:lnSpc>
            </a:pPr>
            <a:r>
              <a:rPr lang="ru-RU" sz="2475" b="0" dirty="0">
                <a:solidFill>
                  <a:srgbClr val="FF9300"/>
                </a:solidFill>
                <a:latin typeface="Calibri" panose="020F0502020204030204" pitchFamily="34" charset="0"/>
              </a:rPr>
              <a:t>Премия Правительства РФ </a:t>
            </a:r>
            <a:r>
              <a:rPr lang="ru-RU" sz="1650" b="0" dirty="0">
                <a:solidFill>
                  <a:srgbClr val="009044"/>
                </a:solidFill>
                <a:latin typeface="Calibri" panose="020F0502020204030204" pitchFamily="34" charset="0"/>
              </a:rPr>
              <a:t>в области образования присуждена </a:t>
            </a:r>
            <a:r>
              <a:rPr lang="ru-RU" sz="1650" b="0" dirty="0" smtClean="0">
                <a:solidFill>
                  <a:srgbClr val="009044"/>
                </a:solidFill>
                <a:latin typeface="Calibri" panose="020F0502020204030204" pitchFamily="34" charset="0"/>
              </a:rPr>
              <a:t>авторам:</a:t>
            </a:r>
            <a:endParaRPr lang="ru-RU" sz="1650" b="0" dirty="0">
              <a:solidFill>
                <a:srgbClr val="009044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2199555"/>
            <a:ext cx="6400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2" indent="-171452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rgbClr val="009044"/>
                </a:solidFill>
                <a:latin typeface="Calibri" panose="020F0502020204030204" pitchFamily="34" charset="0"/>
              </a:rPr>
              <a:t>Л.Е. </a:t>
            </a:r>
            <a:r>
              <a:rPr lang="ru-RU" sz="1400" b="0" dirty="0" err="1">
                <a:solidFill>
                  <a:srgbClr val="009044"/>
                </a:solidFill>
                <a:latin typeface="Calibri" panose="020F0502020204030204" pitchFamily="34" charset="0"/>
              </a:rPr>
              <a:t>Журовой</a:t>
            </a:r>
            <a:r>
              <a:rPr lang="ru-RU" sz="1400" b="0" dirty="0">
                <a:solidFill>
                  <a:srgbClr val="009044"/>
                </a:solidFill>
                <a:latin typeface="Calibri" panose="020F0502020204030204" pitchFamily="34" charset="0"/>
              </a:rPr>
              <a:t> за Букварь для 1 класса</a:t>
            </a:r>
          </a:p>
          <a:p>
            <a:pPr marL="171452" indent="-171452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rgbClr val="009044"/>
                </a:solidFill>
                <a:latin typeface="Calibri" panose="020F0502020204030204" pitchFamily="34" charset="0"/>
              </a:rPr>
              <a:t>Н.Ф. Виноградовой за УМК по окружающему миру для 1-4 классов</a:t>
            </a:r>
          </a:p>
          <a:p>
            <a:pPr marL="171452" indent="-171452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rgbClr val="009044"/>
                </a:solidFill>
                <a:latin typeface="Calibri" panose="020F0502020204030204" pitchFamily="34" charset="0"/>
              </a:rPr>
              <a:t>Л.А. </a:t>
            </a:r>
            <a:r>
              <a:rPr lang="ru-RU" sz="1400" b="0" dirty="0" err="1">
                <a:solidFill>
                  <a:srgbClr val="009044"/>
                </a:solidFill>
                <a:latin typeface="Calibri" panose="020F0502020204030204" pitchFamily="34" charset="0"/>
              </a:rPr>
              <a:t>Ефросининой</a:t>
            </a:r>
            <a:r>
              <a:rPr lang="ru-RU" sz="1400" b="0" dirty="0">
                <a:solidFill>
                  <a:srgbClr val="009044"/>
                </a:solidFill>
                <a:latin typeface="Calibri" panose="020F0502020204030204" pitchFamily="34" charset="0"/>
              </a:rPr>
              <a:t> за УМК по литературному чтению для 1-4 классов</a:t>
            </a:r>
          </a:p>
          <a:p>
            <a:pPr marL="171452" indent="-171452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rgbClr val="009044"/>
                </a:solidFill>
                <a:latin typeface="Calibri" panose="020F0502020204030204" pitchFamily="34" charset="0"/>
              </a:rPr>
              <a:t>С.В. Иванову за УМК по русскому языку для 1-4 классов</a:t>
            </a:r>
          </a:p>
          <a:p>
            <a:pPr marL="171452" indent="-171452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rgbClr val="009044"/>
                </a:solidFill>
                <a:latin typeface="Calibri" panose="020F0502020204030204" pitchFamily="34" charset="0"/>
              </a:rPr>
              <a:t>В.Н. </a:t>
            </a:r>
            <a:r>
              <a:rPr lang="ru-RU" sz="1400" b="0" dirty="0" err="1">
                <a:solidFill>
                  <a:srgbClr val="009044"/>
                </a:solidFill>
                <a:latin typeface="Calibri" panose="020F0502020204030204" pitchFamily="34" charset="0"/>
              </a:rPr>
              <a:t>Рудницкой</a:t>
            </a:r>
            <a:r>
              <a:rPr lang="ru-RU" sz="1400" b="0" dirty="0">
                <a:solidFill>
                  <a:srgbClr val="009044"/>
                </a:solidFill>
                <a:latin typeface="Calibri" panose="020F0502020204030204" pitchFamily="34" charset="0"/>
              </a:rPr>
              <a:t> за УМК по математике для 1-4 классов</a:t>
            </a:r>
          </a:p>
        </p:txBody>
      </p:sp>
      <p:pic>
        <p:nvPicPr>
          <p:cNvPr id="43010" name="Picture 2" descr="ÐÐ°ÑÑÐ¸Ð½ÐºÐ¸ Ð¿Ð¾ Ð·Ð°Ð¿ÑÐ¾ÑÑ Ð¿ÑÑÐ¸Ð½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6325" y="1799898"/>
            <a:ext cx="1332288" cy="1198524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ÐÐ°ÑÑÐ¸Ð½ÐºÐ¸ Ð¿Ð¾ Ð·Ð°Ð¿ÑÐ¾ÑÑ Ð¿ÑÐ°Ð²Ð¸ÑÐµÐ»ÑÑÑÐ²Ð¾ ÑÑ Ð³ÐµÑÐ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164" y="3431459"/>
            <a:ext cx="975182" cy="106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4703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616" name="think-cell Slide" r:id="rId4" imgW="360" imgH="360" progId="">
              <p:embed/>
            </p:oleObj>
          </a:graphicData>
        </a:graphic>
      </p:graphicFrame>
      <p:sp>
        <p:nvSpPr>
          <p:cNvPr id="126" name="ЧТО ОКРУЖАЕТ УЧИТЕЛЯ СЕГОДНЯ?"/>
          <p:cNvSpPr txBox="1"/>
          <p:nvPr/>
        </p:nvSpPr>
        <p:spPr>
          <a:xfrm>
            <a:off x="399397" y="83773"/>
            <a:ext cx="4895851" cy="637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72000" rIns="72000" bIns="72000" anchor="ctr">
            <a:spAutoFit/>
          </a:bodyPr>
          <a:lstStyle/>
          <a:p>
            <a:pPr algn="l">
              <a:defRPr sz="20000" b="0">
                <a:solidFill>
                  <a:srgbClr val="009044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pPr>
            <a:r>
              <a:rPr lang="ru-RU" sz="3200">
                <a:latin typeface="Calibri" panose="020F0502020204030204" pitchFamily="34" charset="0"/>
              </a:rPr>
              <a:t>СОСТАВ СИСТЕМЫ</a:t>
            </a:r>
            <a:endParaRPr sz="3200">
              <a:latin typeface="Calibri" panose="020F050202020403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00050" y="4810932"/>
            <a:ext cx="8561070" cy="257280"/>
            <a:chOff x="400050" y="4810932"/>
            <a:chExt cx="8561070" cy="25728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4320" y="4818121"/>
              <a:ext cx="1066800" cy="242902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556000" y="4952795"/>
              <a:ext cx="2032000" cy="10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825500"/>
              <a:r>
                <a:rPr lang="en-US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ru-RU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Корпорация «Российский учебник»</a:t>
              </a:r>
              <a:endParaRPr kumimoji="0" lang="ru-RU" sz="700" b="0" i="0" u="none" strike="noStrike" cap="none" spc="0" normalizeH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50" y="4810932"/>
              <a:ext cx="1415977" cy="257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Фигура"/>
          <p:cNvSpPr/>
          <p:nvPr/>
        </p:nvSpPr>
        <p:spPr>
          <a:xfrm>
            <a:off x="3680982" y="2805977"/>
            <a:ext cx="1561269" cy="1954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583" extrusionOk="0">
                <a:moveTo>
                  <a:pt x="14287" y="0"/>
                </a:moveTo>
                <a:cubicBezTo>
                  <a:pt x="13697" y="0"/>
                  <a:pt x="13107" y="171"/>
                  <a:pt x="12656" y="517"/>
                </a:cubicBezTo>
                <a:cubicBezTo>
                  <a:pt x="11756" y="1207"/>
                  <a:pt x="11756" y="2329"/>
                  <a:pt x="12656" y="3019"/>
                </a:cubicBezTo>
                <a:cubicBezTo>
                  <a:pt x="13557" y="3710"/>
                  <a:pt x="15018" y="3710"/>
                  <a:pt x="15918" y="3019"/>
                </a:cubicBezTo>
                <a:cubicBezTo>
                  <a:pt x="16818" y="2329"/>
                  <a:pt x="16818" y="1207"/>
                  <a:pt x="15918" y="517"/>
                </a:cubicBezTo>
                <a:cubicBezTo>
                  <a:pt x="15468" y="171"/>
                  <a:pt x="14877" y="0"/>
                  <a:pt x="14287" y="0"/>
                </a:cubicBezTo>
                <a:close/>
                <a:moveTo>
                  <a:pt x="7224" y="925"/>
                </a:moveTo>
                <a:cubicBezTo>
                  <a:pt x="6927" y="1056"/>
                  <a:pt x="6772" y="1308"/>
                  <a:pt x="6749" y="1572"/>
                </a:cubicBezTo>
                <a:cubicBezTo>
                  <a:pt x="6711" y="2012"/>
                  <a:pt x="7004" y="2393"/>
                  <a:pt x="7302" y="2764"/>
                </a:cubicBezTo>
                <a:cubicBezTo>
                  <a:pt x="7633" y="3175"/>
                  <a:pt x="7975" y="3602"/>
                  <a:pt x="8338" y="4005"/>
                </a:cubicBezTo>
                <a:cubicBezTo>
                  <a:pt x="8983" y="4721"/>
                  <a:pt x="9697" y="5401"/>
                  <a:pt x="10274" y="6150"/>
                </a:cubicBezTo>
                <a:cubicBezTo>
                  <a:pt x="10817" y="6856"/>
                  <a:pt x="11223" y="7669"/>
                  <a:pt x="10850" y="8429"/>
                </a:cubicBezTo>
                <a:cubicBezTo>
                  <a:pt x="10679" y="8776"/>
                  <a:pt x="10353" y="9064"/>
                  <a:pt x="9939" y="9257"/>
                </a:cubicBezTo>
                <a:cubicBezTo>
                  <a:pt x="9483" y="9468"/>
                  <a:pt x="8954" y="9551"/>
                  <a:pt x="8424" y="9584"/>
                </a:cubicBezTo>
                <a:cubicBezTo>
                  <a:pt x="7425" y="9648"/>
                  <a:pt x="6440" y="9544"/>
                  <a:pt x="5455" y="9429"/>
                </a:cubicBezTo>
                <a:cubicBezTo>
                  <a:pt x="4454" y="9312"/>
                  <a:pt x="3445" y="9183"/>
                  <a:pt x="2441" y="9068"/>
                </a:cubicBezTo>
                <a:cubicBezTo>
                  <a:pt x="1810" y="8995"/>
                  <a:pt x="1142" y="8934"/>
                  <a:pt x="592" y="9182"/>
                </a:cubicBezTo>
                <a:cubicBezTo>
                  <a:pt x="286" y="9320"/>
                  <a:pt x="56" y="9544"/>
                  <a:pt x="10" y="9812"/>
                </a:cubicBezTo>
                <a:cubicBezTo>
                  <a:pt x="-46" y="10131"/>
                  <a:pt x="142" y="10415"/>
                  <a:pt x="467" y="10613"/>
                </a:cubicBezTo>
                <a:cubicBezTo>
                  <a:pt x="748" y="10784"/>
                  <a:pt x="1120" y="10881"/>
                  <a:pt x="1488" y="10952"/>
                </a:cubicBezTo>
                <a:cubicBezTo>
                  <a:pt x="3236" y="11292"/>
                  <a:pt x="5034" y="11453"/>
                  <a:pt x="6817" y="11658"/>
                </a:cubicBezTo>
                <a:cubicBezTo>
                  <a:pt x="7845" y="11777"/>
                  <a:pt x="8871" y="11909"/>
                  <a:pt x="9878" y="12106"/>
                </a:cubicBezTo>
                <a:cubicBezTo>
                  <a:pt x="10579" y="12244"/>
                  <a:pt x="11278" y="12415"/>
                  <a:pt x="11859" y="12747"/>
                </a:cubicBezTo>
                <a:cubicBezTo>
                  <a:pt x="13394" y="13625"/>
                  <a:pt x="13654" y="15205"/>
                  <a:pt x="13738" y="16685"/>
                </a:cubicBezTo>
                <a:cubicBezTo>
                  <a:pt x="13774" y="17315"/>
                  <a:pt x="13796" y="17945"/>
                  <a:pt x="13811" y="18574"/>
                </a:cubicBezTo>
                <a:cubicBezTo>
                  <a:pt x="13825" y="19173"/>
                  <a:pt x="13833" y="19772"/>
                  <a:pt x="13833" y="20371"/>
                </a:cubicBezTo>
                <a:cubicBezTo>
                  <a:pt x="13827" y="20463"/>
                  <a:pt x="13833" y="20552"/>
                  <a:pt x="13850" y="20640"/>
                </a:cubicBezTo>
                <a:cubicBezTo>
                  <a:pt x="13867" y="20726"/>
                  <a:pt x="13895" y="20811"/>
                  <a:pt x="13936" y="20891"/>
                </a:cubicBezTo>
                <a:cubicBezTo>
                  <a:pt x="14135" y="21283"/>
                  <a:pt x="14628" y="21563"/>
                  <a:pt x="15215" y="21582"/>
                </a:cubicBezTo>
                <a:cubicBezTo>
                  <a:pt x="15801" y="21600"/>
                  <a:pt x="16325" y="21345"/>
                  <a:pt x="16509" y="20949"/>
                </a:cubicBezTo>
                <a:cubicBezTo>
                  <a:pt x="16547" y="20867"/>
                  <a:pt x="16568" y="20782"/>
                  <a:pt x="16582" y="20695"/>
                </a:cubicBezTo>
                <a:cubicBezTo>
                  <a:pt x="16598" y="20601"/>
                  <a:pt x="16606" y="20504"/>
                  <a:pt x="16605" y="20406"/>
                </a:cubicBezTo>
                <a:cubicBezTo>
                  <a:pt x="16454" y="17474"/>
                  <a:pt x="16318" y="14542"/>
                  <a:pt x="16191" y="11610"/>
                </a:cubicBezTo>
                <a:cubicBezTo>
                  <a:pt x="16162" y="10930"/>
                  <a:pt x="16134" y="10246"/>
                  <a:pt x="16329" y="9582"/>
                </a:cubicBezTo>
                <a:cubicBezTo>
                  <a:pt x="16508" y="8975"/>
                  <a:pt x="16894" y="8424"/>
                  <a:pt x="17278" y="7877"/>
                </a:cubicBezTo>
                <a:cubicBezTo>
                  <a:pt x="17759" y="7193"/>
                  <a:pt x="18331" y="6552"/>
                  <a:pt x="18878" y="5902"/>
                </a:cubicBezTo>
                <a:cubicBezTo>
                  <a:pt x="19416" y="5263"/>
                  <a:pt x="19937" y="4616"/>
                  <a:pt x="20478" y="3974"/>
                </a:cubicBezTo>
                <a:cubicBezTo>
                  <a:pt x="20963" y="3398"/>
                  <a:pt x="21339" y="2779"/>
                  <a:pt x="21490" y="2186"/>
                </a:cubicBezTo>
                <a:cubicBezTo>
                  <a:pt x="21534" y="2011"/>
                  <a:pt x="21554" y="1838"/>
                  <a:pt x="21503" y="1677"/>
                </a:cubicBezTo>
                <a:cubicBezTo>
                  <a:pt x="21459" y="1539"/>
                  <a:pt x="21364" y="1414"/>
                  <a:pt x="21214" y="1309"/>
                </a:cubicBezTo>
                <a:cubicBezTo>
                  <a:pt x="21012" y="1168"/>
                  <a:pt x="20755" y="1106"/>
                  <a:pt x="20490" y="1123"/>
                </a:cubicBezTo>
                <a:cubicBezTo>
                  <a:pt x="20249" y="1139"/>
                  <a:pt x="20010" y="1221"/>
                  <a:pt x="19799" y="1331"/>
                </a:cubicBezTo>
                <a:cubicBezTo>
                  <a:pt x="19214" y="1636"/>
                  <a:pt x="18831" y="2105"/>
                  <a:pt x="18438" y="2554"/>
                </a:cubicBezTo>
                <a:cubicBezTo>
                  <a:pt x="17590" y="3524"/>
                  <a:pt x="16642" y="4442"/>
                  <a:pt x="15561" y="5264"/>
                </a:cubicBezTo>
                <a:cubicBezTo>
                  <a:pt x="15203" y="5536"/>
                  <a:pt x="14805" y="5804"/>
                  <a:pt x="14303" y="5831"/>
                </a:cubicBezTo>
                <a:cubicBezTo>
                  <a:pt x="13592" y="5869"/>
                  <a:pt x="13047" y="5435"/>
                  <a:pt x="12592" y="5003"/>
                </a:cubicBezTo>
                <a:cubicBezTo>
                  <a:pt x="11894" y="4341"/>
                  <a:pt x="11223" y="3648"/>
                  <a:pt x="10585" y="2951"/>
                </a:cubicBezTo>
                <a:cubicBezTo>
                  <a:pt x="10211" y="2542"/>
                  <a:pt x="9836" y="2124"/>
                  <a:pt x="9441" y="1737"/>
                </a:cubicBezTo>
                <a:cubicBezTo>
                  <a:pt x="9096" y="1399"/>
                  <a:pt x="8722" y="1078"/>
                  <a:pt x="8194" y="916"/>
                </a:cubicBezTo>
                <a:cubicBezTo>
                  <a:pt x="7876" y="819"/>
                  <a:pt x="7520" y="794"/>
                  <a:pt x="7224" y="925"/>
                </a:cubicBezTo>
                <a:close/>
              </a:path>
            </a:pathLst>
          </a:custGeom>
          <a:solidFill>
            <a:srgbClr val="F6932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lnSpc>
                <a:spcPct val="80000"/>
              </a:lnSpc>
              <a:spcBef>
                <a:spcPts val="2063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875"/>
          </a:p>
        </p:txBody>
      </p:sp>
      <p:sp>
        <p:nvSpPr>
          <p:cNvPr id="12" name="Кружок"/>
          <p:cNvSpPr/>
          <p:nvPr/>
        </p:nvSpPr>
        <p:spPr>
          <a:xfrm>
            <a:off x="4195253" y="1154175"/>
            <a:ext cx="985091" cy="943869"/>
          </a:xfrm>
          <a:prstGeom prst="ellipse">
            <a:avLst/>
          </a:prstGeom>
          <a:solidFill>
            <a:srgbClr val="FFB702"/>
          </a:solidFill>
          <a:ln w="76200">
            <a:solidFill>
              <a:srgbClr val="FFB702"/>
            </a:solidFill>
            <a:miter lim="400000"/>
          </a:ln>
        </p:spPr>
        <p:txBody>
          <a:bodyPr lIns="0" tIns="0" rIns="0" bIns="0"/>
          <a:lstStyle/>
          <a:p>
            <a:pPr defTabSz="171450">
              <a:lnSpc>
                <a:spcPct val="80000"/>
              </a:lnSpc>
              <a:spcBef>
                <a:spcPts val="2063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875">
              <a:latin typeface="Calibri" panose="020F0502020204030204" pitchFamily="34" charset="0"/>
            </a:endParaRPr>
          </a:p>
        </p:txBody>
      </p:sp>
      <p:sp>
        <p:nvSpPr>
          <p:cNvPr id="13" name="Кружок"/>
          <p:cNvSpPr/>
          <p:nvPr/>
        </p:nvSpPr>
        <p:spPr>
          <a:xfrm>
            <a:off x="5665218" y="1337356"/>
            <a:ext cx="1100860" cy="1039759"/>
          </a:xfrm>
          <a:prstGeom prst="ellipse">
            <a:avLst/>
          </a:prstGeom>
          <a:solidFill>
            <a:srgbClr val="8CC73F"/>
          </a:solidFill>
          <a:ln w="76200">
            <a:solidFill>
              <a:srgbClr val="8CC73F"/>
            </a:solidFill>
            <a:miter lim="400000"/>
          </a:ln>
        </p:spPr>
        <p:txBody>
          <a:bodyPr lIns="0" tIns="0" rIns="0" bIns="0"/>
          <a:lstStyle/>
          <a:p>
            <a:pPr defTabSz="171450">
              <a:lnSpc>
                <a:spcPct val="80000"/>
              </a:lnSpc>
              <a:spcBef>
                <a:spcPts val="2063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875">
              <a:latin typeface="Calibri" panose="020F0502020204030204" pitchFamily="34" charset="0"/>
            </a:endParaRPr>
          </a:p>
        </p:txBody>
      </p:sp>
      <p:sp>
        <p:nvSpPr>
          <p:cNvPr id="15" name="Кружок"/>
          <p:cNvSpPr/>
          <p:nvPr/>
        </p:nvSpPr>
        <p:spPr>
          <a:xfrm>
            <a:off x="3281059" y="1454862"/>
            <a:ext cx="591055" cy="566321"/>
          </a:xfrm>
          <a:prstGeom prst="ellipse">
            <a:avLst/>
          </a:prstGeom>
          <a:solidFill>
            <a:srgbClr val="8CC73F"/>
          </a:solidFill>
          <a:ln w="76200">
            <a:solidFill>
              <a:srgbClr val="8CC73F"/>
            </a:solidFill>
            <a:miter lim="400000"/>
          </a:ln>
        </p:spPr>
        <p:txBody>
          <a:bodyPr lIns="0" tIns="0" rIns="0" bIns="0"/>
          <a:lstStyle/>
          <a:p>
            <a:pPr defTabSz="171450">
              <a:lnSpc>
                <a:spcPct val="80000"/>
              </a:lnSpc>
              <a:spcBef>
                <a:spcPts val="2063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600">
              <a:latin typeface="Calibri" panose="020F0502020204030204" pitchFamily="34" charset="0"/>
            </a:endParaRPr>
          </a:p>
        </p:txBody>
      </p:sp>
      <p:sp>
        <p:nvSpPr>
          <p:cNvPr id="16" name="Кружок"/>
          <p:cNvSpPr/>
          <p:nvPr/>
        </p:nvSpPr>
        <p:spPr>
          <a:xfrm>
            <a:off x="3090522" y="2390669"/>
            <a:ext cx="788073" cy="755096"/>
          </a:xfrm>
          <a:prstGeom prst="ellipse">
            <a:avLst/>
          </a:prstGeom>
          <a:solidFill>
            <a:srgbClr val="2B3594"/>
          </a:solidFill>
          <a:ln w="76200">
            <a:solidFill>
              <a:srgbClr val="2B3594"/>
            </a:solidFill>
            <a:miter lim="400000"/>
          </a:ln>
        </p:spPr>
        <p:txBody>
          <a:bodyPr lIns="0" tIns="0" rIns="0" bIns="0"/>
          <a:lstStyle/>
          <a:p>
            <a:pPr defTabSz="171450">
              <a:lnSpc>
                <a:spcPct val="80000"/>
              </a:lnSpc>
              <a:spcBef>
                <a:spcPts val="2063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875">
              <a:latin typeface="Calibri" panose="020F0502020204030204" pitchFamily="34" charset="0"/>
            </a:endParaRPr>
          </a:p>
        </p:txBody>
      </p:sp>
      <p:sp>
        <p:nvSpPr>
          <p:cNvPr id="17" name="Кружок"/>
          <p:cNvSpPr/>
          <p:nvPr/>
        </p:nvSpPr>
        <p:spPr>
          <a:xfrm>
            <a:off x="5295248" y="3590236"/>
            <a:ext cx="1047495" cy="943869"/>
          </a:xfrm>
          <a:prstGeom prst="ellipse">
            <a:avLst/>
          </a:prstGeom>
          <a:solidFill>
            <a:srgbClr val="2B3594"/>
          </a:solidFill>
          <a:ln w="76200">
            <a:solidFill>
              <a:srgbClr val="2B3594"/>
            </a:solidFill>
            <a:miter lim="400000"/>
          </a:ln>
        </p:spPr>
        <p:txBody>
          <a:bodyPr lIns="0" tIns="0" rIns="0" bIns="0"/>
          <a:lstStyle/>
          <a:p>
            <a:pPr defTabSz="171450">
              <a:lnSpc>
                <a:spcPct val="80000"/>
              </a:lnSpc>
              <a:spcBef>
                <a:spcPts val="2063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875"/>
          </a:p>
        </p:txBody>
      </p:sp>
      <p:sp>
        <p:nvSpPr>
          <p:cNvPr id="18" name="Кружок"/>
          <p:cNvSpPr/>
          <p:nvPr/>
        </p:nvSpPr>
        <p:spPr>
          <a:xfrm>
            <a:off x="1947703" y="1731478"/>
            <a:ext cx="788073" cy="755095"/>
          </a:xfrm>
          <a:prstGeom prst="ellipse">
            <a:avLst/>
          </a:prstGeom>
          <a:solidFill>
            <a:srgbClr val="009044"/>
          </a:solidFill>
          <a:ln w="76200">
            <a:solidFill>
              <a:srgbClr val="009044"/>
            </a:solidFill>
            <a:miter lim="400000"/>
          </a:ln>
        </p:spPr>
        <p:txBody>
          <a:bodyPr lIns="0" tIns="0" rIns="0" bIns="0"/>
          <a:lstStyle/>
          <a:p>
            <a:pPr defTabSz="171450">
              <a:lnSpc>
                <a:spcPct val="80000"/>
              </a:lnSpc>
              <a:spcBef>
                <a:spcPts val="2063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875">
              <a:latin typeface="Calibri" panose="020F0502020204030204" pitchFamily="34" charset="0"/>
            </a:endParaRPr>
          </a:p>
        </p:txBody>
      </p:sp>
      <p:sp>
        <p:nvSpPr>
          <p:cNvPr id="19" name="Кружок"/>
          <p:cNvSpPr/>
          <p:nvPr/>
        </p:nvSpPr>
        <p:spPr>
          <a:xfrm>
            <a:off x="2568173" y="748449"/>
            <a:ext cx="709266" cy="679586"/>
          </a:xfrm>
          <a:prstGeom prst="ellipse">
            <a:avLst/>
          </a:prstGeom>
          <a:solidFill>
            <a:srgbClr val="FF7C28"/>
          </a:solidFill>
          <a:ln w="76200">
            <a:solidFill>
              <a:srgbClr val="FF7C28"/>
            </a:solidFill>
            <a:miter lim="400000"/>
          </a:ln>
        </p:spPr>
        <p:txBody>
          <a:bodyPr lIns="0" tIns="0" rIns="0" bIns="0"/>
          <a:lstStyle/>
          <a:p>
            <a:pPr defTabSz="171450">
              <a:lnSpc>
                <a:spcPct val="80000"/>
              </a:lnSpc>
              <a:spcBef>
                <a:spcPts val="2063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875">
              <a:latin typeface="Calibri" panose="020F0502020204030204" pitchFamily="34" charset="0"/>
            </a:endParaRPr>
          </a:p>
        </p:txBody>
      </p:sp>
      <p:sp>
        <p:nvSpPr>
          <p:cNvPr id="20" name="Кружок"/>
          <p:cNvSpPr/>
          <p:nvPr/>
        </p:nvSpPr>
        <p:spPr>
          <a:xfrm>
            <a:off x="5205096" y="635712"/>
            <a:ext cx="591055" cy="566321"/>
          </a:xfrm>
          <a:prstGeom prst="ellipse">
            <a:avLst/>
          </a:prstGeom>
          <a:solidFill>
            <a:srgbClr val="009044"/>
          </a:solidFill>
          <a:ln w="76200">
            <a:solidFill>
              <a:srgbClr val="009044"/>
            </a:solidFill>
            <a:miter lim="400000"/>
          </a:ln>
        </p:spPr>
        <p:txBody>
          <a:bodyPr lIns="0" tIns="0" rIns="0" bIns="0"/>
          <a:lstStyle/>
          <a:p>
            <a:pPr defTabSz="171450">
              <a:lnSpc>
                <a:spcPct val="80000"/>
              </a:lnSpc>
              <a:spcBef>
                <a:spcPts val="2063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875"/>
          </a:p>
        </p:txBody>
      </p:sp>
      <p:sp>
        <p:nvSpPr>
          <p:cNvPr id="21" name="Кружок"/>
          <p:cNvSpPr/>
          <p:nvPr/>
        </p:nvSpPr>
        <p:spPr>
          <a:xfrm>
            <a:off x="7039923" y="1885895"/>
            <a:ext cx="854397" cy="808751"/>
          </a:xfrm>
          <a:prstGeom prst="ellipse">
            <a:avLst/>
          </a:prstGeom>
          <a:solidFill>
            <a:srgbClr val="2B3594"/>
          </a:solidFill>
          <a:ln w="76200">
            <a:solidFill>
              <a:srgbClr val="2B3594"/>
            </a:solidFill>
            <a:miter lim="400000"/>
          </a:ln>
        </p:spPr>
        <p:txBody>
          <a:bodyPr lIns="0" tIns="0" rIns="0" bIns="0"/>
          <a:lstStyle/>
          <a:p>
            <a:pPr defTabSz="171450">
              <a:lnSpc>
                <a:spcPct val="80000"/>
              </a:lnSpc>
              <a:spcBef>
                <a:spcPts val="2063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875">
              <a:latin typeface="Calibri" panose="020F0502020204030204" pitchFamily="34" charset="0"/>
            </a:endParaRPr>
          </a:p>
        </p:txBody>
      </p:sp>
      <p:sp>
        <p:nvSpPr>
          <p:cNvPr id="22" name="Кружок"/>
          <p:cNvSpPr/>
          <p:nvPr/>
        </p:nvSpPr>
        <p:spPr>
          <a:xfrm>
            <a:off x="2111032" y="3197028"/>
            <a:ext cx="1075414" cy="1030863"/>
          </a:xfrm>
          <a:prstGeom prst="ellipse">
            <a:avLst/>
          </a:prstGeom>
          <a:solidFill>
            <a:srgbClr val="8CC73F"/>
          </a:solidFill>
          <a:ln w="76200">
            <a:solidFill>
              <a:srgbClr val="8CC73F"/>
            </a:solidFill>
            <a:miter lim="400000"/>
          </a:ln>
        </p:spPr>
        <p:txBody>
          <a:bodyPr lIns="0" tIns="0" rIns="0" bIns="0"/>
          <a:lstStyle/>
          <a:p>
            <a:pPr defTabSz="171450">
              <a:lnSpc>
                <a:spcPct val="80000"/>
              </a:lnSpc>
              <a:spcBef>
                <a:spcPts val="2063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875">
              <a:latin typeface="Calibri" panose="020F0502020204030204" pitchFamily="34" charset="0"/>
            </a:endParaRPr>
          </a:p>
        </p:txBody>
      </p:sp>
      <p:sp>
        <p:nvSpPr>
          <p:cNvPr id="23" name="Кружок"/>
          <p:cNvSpPr/>
          <p:nvPr/>
        </p:nvSpPr>
        <p:spPr>
          <a:xfrm>
            <a:off x="6232040" y="2732133"/>
            <a:ext cx="788073" cy="755095"/>
          </a:xfrm>
          <a:prstGeom prst="ellipse">
            <a:avLst/>
          </a:prstGeom>
          <a:solidFill>
            <a:srgbClr val="009044"/>
          </a:solidFill>
          <a:ln w="76200">
            <a:solidFill>
              <a:srgbClr val="009044"/>
            </a:solidFill>
            <a:miter lim="400000"/>
          </a:ln>
        </p:spPr>
        <p:txBody>
          <a:bodyPr lIns="0" tIns="0" rIns="0" bIns="0"/>
          <a:lstStyle/>
          <a:p>
            <a:pPr defTabSz="171450">
              <a:lnSpc>
                <a:spcPct val="80000"/>
              </a:lnSpc>
              <a:spcBef>
                <a:spcPts val="2063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875">
              <a:latin typeface="Calibri" panose="020F0502020204030204" pitchFamily="34" charset="0"/>
            </a:endParaRPr>
          </a:p>
        </p:txBody>
      </p:sp>
      <p:sp>
        <p:nvSpPr>
          <p:cNvPr id="24" name="Букварь"/>
          <p:cNvSpPr txBox="1"/>
          <p:nvPr/>
        </p:nvSpPr>
        <p:spPr>
          <a:xfrm>
            <a:off x="1956805" y="1955697"/>
            <a:ext cx="800874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defRPr sz="5000" b="0">
                <a:solidFill>
                  <a:srgbClr val="FFFFFF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sz="1600" err="1">
                <a:latin typeface="Calibri" panose="020F0502020204030204" pitchFamily="34" charset="0"/>
              </a:rPr>
              <a:t>Букварь</a:t>
            </a:r>
            <a:endParaRPr sz="1600">
              <a:latin typeface="Calibri" panose="020F0502020204030204" pitchFamily="34" charset="0"/>
            </a:endParaRPr>
          </a:p>
        </p:txBody>
      </p:sp>
      <p:sp>
        <p:nvSpPr>
          <p:cNvPr id="25" name="Русский язык"/>
          <p:cNvSpPr txBox="1"/>
          <p:nvPr/>
        </p:nvSpPr>
        <p:spPr>
          <a:xfrm>
            <a:off x="3094708" y="2567005"/>
            <a:ext cx="768786" cy="437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5000" b="0">
                <a:solidFill>
                  <a:srgbClr val="FFFFFF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sz="1600" err="1">
                <a:latin typeface="Calibri" panose="020F0502020204030204" pitchFamily="34" charset="0"/>
              </a:rPr>
              <a:t>Русский</a:t>
            </a:r>
            <a:r>
              <a:rPr sz="1600">
                <a:latin typeface="Calibri" panose="020F0502020204030204" pitchFamily="34" charset="0"/>
              </a:rPr>
              <a:t> </a:t>
            </a:r>
            <a:r>
              <a:rPr sz="1600" err="1">
                <a:latin typeface="Calibri" panose="020F0502020204030204" pitchFamily="34" charset="0"/>
              </a:rPr>
              <a:t>язык</a:t>
            </a:r>
            <a:endParaRPr sz="1600">
              <a:latin typeface="Calibri" panose="020F0502020204030204" pitchFamily="34" charset="0"/>
            </a:endParaRPr>
          </a:p>
        </p:txBody>
      </p:sp>
      <p:sp>
        <p:nvSpPr>
          <p:cNvPr id="26" name="Английский язык"/>
          <p:cNvSpPr txBox="1"/>
          <p:nvPr/>
        </p:nvSpPr>
        <p:spPr>
          <a:xfrm>
            <a:off x="4151758" y="1443144"/>
            <a:ext cx="1072079" cy="437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5000" b="0">
                <a:solidFill>
                  <a:srgbClr val="FFFFFF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sz="1600" err="1">
                <a:latin typeface="Calibri" panose="020F0502020204030204" pitchFamily="34" charset="0"/>
              </a:rPr>
              <a:t>Английский</a:t>
            </a:r>
            <a:r>
              <a:rPr sz="1600">
                <a:latin typeface="Calibri" panose="020F0502020204030204" pitchFamily="34" charset="0"/>
              </a:rPr>
              <a:t> </a:t>
            </a:r>
            <a:r>
              <a:rPr sz="1600" err="1">
                <a:latin typeface="Calibri" panose="020F0502020204030204" pitchFamily="34" charset="0"/>
              </a:rPr>
              <a:t>язык</a:t>
            </a:r>
            <a:endParaRPr sz="1600">
              <a:latin typeface="Calibri" panose="020F0502020204030204" pitchFamily="34" charset="0"/>
            </a:endParaRPr>
          </a:p>
        </p:txBody>
      </p:sp>
      <p:sp>
        <p:nvSpPr>
          <p:cNvPr id="27" name="Математика"/>
          <p:cNvSpPr txBox="1"/>
          <p:nvPr/>
        </p:nvSpPr>
        <p:spPr>
          <a:xfrm>
            <a:off x="5209841" y="3959605"/>
            <a:ext cx="1237368" cy="23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5000" b="0">
                <a:solidFill>
                  <a:srgbClr val="FFFFFF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sz="1600" err="1">
                <a:latin typeface="Calibri" panose="020F0502020204030204" pitchFamily="34" charset="0"/>
              </a:rPr>
              <a:t>Математика</a:t>
            </a:r>
            <a:endParaRPr sz="1600">
              <a:latin typeface="Calibri" panose="020F0502020204030204" pitchFamily="34" charset="0"/>
            </a:endParaRPr>
          </a:p>
        </p:txBody>
      </p:sp>
      <p:sp>
        <p:nvSpPr>
          <p:cNvPr id="28" name="ИЗО"/>
          <p:cNvSpPr txBox="1"/>
          <p:nvPr/>
        </p:nvSpPr>
        <p:spPr>
          <a:xfrm>
            <a:off x="3311159" y="1650207"/>
            <a:ext cx="515717" cy="23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5000" b="0">
                <a:solidFill>
                  <a:srgbClr val="FFFFFF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sz="1600">
                <a:latin typeface="Calibri" panose="020F0502020204030204" pitchFamily="34" charset="0"/>
              </a:rPr>
              <a:t>ИЗО</a:t>
            </a:r>
          </a:p>
        </p:txBody>
      </p:sp>
      <p:sp>
        <p:nvSpPr>
          <p:cNvPr id="29" name="Физ. культура"/>
          <p:cNvSpPr txBox="1"/>
          <p:nvPr/>
        </p:nvSpPr>
        <p:spPr>
          <a:xfrm>
            <a:off x="6214381" y="2854895"/>
            <a:ext cx="823389" cy="437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5000" b="0">
                <a:solidFill>
                  <a:srgbClr val="FFFFFF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sz="1600" err="1">
                <a:latin typeface="Calibri" panose="020F0502020204030204" pitchFamily="34" charset="0"/>
              </a:rPr>
              <a:t>Физ</a:t>
            </a:r>
            <a:r>
              <a:rPr sz="1600">
                <a:latin typeface="Calibri" panose="020F0502020204030204" pitchFamily="34" charset="0"/>
              </a:rPr>
              <a:t>. </a:t>
            </a:r>
            <a:r>
              <a:rPr sz="1600" err="1">
                <a:latin typeface="Calibri" panose="020F0502020204030204" pitchFamily="34" charset="0"/>
              </a:rPr>
              <a:t>культура</a:t>
            </a:r>
            <a:endParaRPr sz="1600">
              <a:latin typeface="Calibri" panose="020F0502020204030204" pitchFamily="34" charset="0"/>
            </a:endParaRPr>
          </a:p>
        </p:txBody>
      </p:sp>
      <p:sp>
        <p:nvSpPr>
          <p:cNvPr id="30" name="Литературное чтение"/>
          <p:cNvSpPr txBox="1"/>
          <p:nvPr/>
        </p:nvSpPr>
        <p:spPr>
          <a:xfrm>
            <a:off x="2022640" y="3556746"/>
            <a:ext cx="1275305" cy="38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4500" b="0">
                <a:solidFill>
                  <a:srgbClr val="FFFFFF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sz="1400" err="1">
                <a:latin typeface="Calibri" panose="020F0502020204030204" pitchFamily="34" charset="0"/>
              </a:rPr>
              <a:t>Литературное</a:t>
            </a:r>
            <a:r>
              <a:rPr sz="1400">
                <a:latin typeface="Calibri" panose="020F0502020204030204" pitchFamily="34" charset="0"/>
              </a:rPr>
              <a:t> </a:t>
            </a:r>
            <a:r>
              <a:rPr sz="1400" err="1">
                <a:latin typeface="Calibri" panose="020F0502020204030204" pitchFamily="34" charset="0"/>
              </a:rPr>
              <a:t>чтение</a:t>
            </a:r>
            <a:r>
              <a:rPr sz="140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1" name="Технология"/>
          <p:cNvSpPr txBox="1"/>
          <p:nvPr/>
        </p:nvSpPr>
        <p:spPr>
          <a:xfrm>
            <a:off x="7020113" y="2157419"/>
            <a:ext cx="1055852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defRPr sz="4500" b="0">
                <a:solidFill>
                  <a:srgbClr val="FFFFFF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1400" err="1">
                <a:latin typeface="Calibri" panose="020F0502020204030204" pitchFamily="34" charset="0"/>
              </a:rPr>
              <a:t>Технология</a:t>
            </a:r>
            <a:endParaRPr sz="1400">
              <a:latin typeface="Calibri" panose="020F0502020204030204" pitchFamily="34" charset="0"/>
            </a:endParaRPr>
          </a:p>
        </p:txBody>
      </p:sp>
      <p:sp>
        <p:nvSpPr>
          <p:cNvPr id="32" name="Окружающий мир"/>
          <p:cNvSpPr txBox="1"/>
          <p:nvPr/>
        </p:nvSpPr>
        <p:spPr>
          <a:xfrm>
            <a:off x="5597760" y="1704732"/>
            <a:ext cx="1235776" cy="437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4500" b="0">
                <a:solidFill>
                  <a:srgbClr val="FFFFFF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sz="1550" err="1">
                <a:latin typeface="Calibri" panose="020F0502020204030204" pitchFamily="34" charset="0"/>
              </a:rPr>
              <a:t>Окружающий</a:t>
            </a:r>
            <a:r>
              <a:rPr sz="1550">
                <a:latin typeface="Calibri" panose="020F0502020204030204" pitchFamily="34" charset="0"/>
              </a:rPr>
              <a:t> </a:t>
            </a:r>
            <a:r>
              <a:rPr sz="1550" err="1">
                <a:latin typeface="Calibri" panose="020F0502020204030204" pitchFamily="34" charset="0"/>
              </a:rPr>
              <a:t>мир</a:t>
            </a:r>
            <a:endParaRPr sz="1550">
              <a:latin typeface="Calibri" panose="020F0502020204030204" pitchFamily="34" charset="0"/>
            </a:endParaRPr>
          </a:p>
        </p:txBody>
      </p:sp>
      <p:sp>
        <p:nvSpPr>
          <p:cNvPr id="33" name="Музыка"/>
          <p:cNvSpPr txBox="1"/>
          <p:nvPr/>
        </p:nvSpPr>
        <p:spPr>
          <a:xfrm>
            <a:off x="2568173" y="930177"/>
            <a:ext cx="716279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defRPr sz="5000" b="0">
                <a:solidFill>
                  <a:srgbClr val="FFFFFF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1600" err="1">
                <a:latin typeface="Calibri" panose="020F0502020204030204" pitchFamily="34" charset="0"/>
              </a:rPr>
              <a:t>Музыка</a:t>
            </a:r>
            <a:endParaRPr sz="1600">
              <a:latin typeface="Calibri" panose="020F0502020204030204" pitchFamily="34" charset="0"/>
            </a:endParaRPr>
          </a:p>
        </p:txBody>
      </p:sp>
      <p:sp>
        <p:nvSpPr>
          <p:cNvPr id="34" name="ОРКСЭ"/>
          <p:cNvSpPr txBox="1"/>
          <p:nvPr/>
        </p:nvSpPr>
        <p:spPr>
          <a:xfrm>
            <a:off x="5117406" y="820440"/>
            <a:ext cx="766434" cy="23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5000" b="0">
                <a:solidFill>
                  <a:srgbClr val="FFFFFF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sz="1600">
                <a:latin typeface="Calibri" panose="020F0502020204030204" pitchFamily="34" charset="0"/>
              </a:rPr>
              <a:t>ОРКСЭ</a:t>
            </a:r>
          </a:p>
        </p:txBody>
      </p:sp>
    </p:spTree>
    <p:extLst>
      <p:ext uri="{BB962C8B-B14F-4D97-AF65-F5344CB8AC3E}">
        <p14:creationId xmlns="" xmlns:p14="http://schemas.microsoft.com/office/powerpoint/2010/main" val="2506315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Линия"/>
          <p:cNvSpPr/>
          <p:nvPr/>
        </p:nvSpPr>
        <p:spPr>
          <a:xfrm flipV="1">
            <a:off x="2593975" y="1137344"/>
            <a:ext cx="0" cy="3088495"/>
          </a:xfrm>
          <a:prstGeom prst="line">
            <a:avLst/>
          </a:prstGeom>
          <a:ln w="12700">
            <a:solidFill>
              <a:srgbClr val="8CC73F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628" name="Букварь"/>
          <p:cNvSpPr txBox="1"/>
          <p:nvPr/>
        </p:nvSpPr>
        <p:spPr>
          <a:xfrm>
            <a:off x="2663201" y="1069866"/>
            <a:ext cx="752554" cy="173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3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sz="1100" err="1">
                <a:latin typeface="Calibri" panose="020F0502020204030204" pitchFamily="34" charset="0"/>
              </a:rPr>
              <a:t>Букварь</a:t>
            </a:r>
            <a:endParaRPr sz="1100">
              <a:latin typeface="Calibri" panose="020F0502020204030204" pitchFamily="34" charset="0"/>
            </a:endParaRPr>
          </a:p>
        </p:txBody>
      </p:sp>
      <p:sp>
        <p:nvSpPr>
          <p:cNvPr id="629" name="Линия"/>
          <p:cNvSpPr>
            <a:spLocks/>
          </p:cNvSpPr>
          <p:nvPr/>
        </p:nvSpPr>
        <p:spPr>
          <a:xfrm flipV="1">
            <a:off x="3489325" y="1137345"/>
            <a:ext cx="0" cy="3088494"/>
          </a:xfrm>
          <a:prstGeom prst="line">
            <a:avLst/>
          </a:prstGeom>
          <a:ln w="12700">
            <a:solidFill>
              <a:srgbClr val="8CC73F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630" name="Линия"/>
          <p:cNvSpPr>
            <a:spLocks/>
          </p:cNvSpPr>
          <p:nvPr/>
        </p:nvSpPr>
        <p:spPr>
          <a:xfrm flipV="1">
            <a:off x="4384675" y="1137345"/>
            <a:ext cx="0" cy="3088494"/>
          </a:xfrm>
          <a:prstGeom prst="line">
            <a:avLst/>
          </a:prstGeom>
          <a:ln w="12700">
            <a:solidFill>
              <a:srgbClr val="8CC73F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631" name="Русский язык"/>
          <p:cNvSpPr txBox="1"/>
          <p:nvPr/>
        </p:nvSpPr>
        <p:spPr>
          <a:xfrm>
            <a:off x="3594190" y="1002156"/>
            <a:ext cx="737859" cy="309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3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sz="1100" err="1">
                <a:latin typeface="Calibri" panose="020F0502020204030204" pitchFamily="34" charset="0"/>
              </a:rPr>
              <a:t>Русский</a:t>
            </a:r>
            <a:r>
              <a:rPr sz="1100">
                <a:latin typeface="Calibri" panose="020F0502020204030204" pitchFamily="34" charset="0"/>
              </a:rPr>
              <a:t> </a:t>
            </a:r>
            <a:r>
              <a:rPr sz="1100" err="1">
                <a:latin typeface="Calibri" panose="020F0502020204030204" pitchFamily="34" charset="0"/>
              </a:rPr>
              <a:t>язык</a:t>
            </a:r>
            <a:endParaRPr sz="1100">
              <a:latin typeface="Calibri" panose="020F0502020204030204" pitchFamily="34" charset="0"/>
            </a:endParaRPr>
          </a:p>
        </p:txBody>
      </p:sp>
      <p:sp>
        <p:nvSpPr>
          <p:cNvPr id="632" name="1 кл"/>
          <p:cNvSpPr txBox="1"/>
          <p:nvPr/>
        </p:nvSpPr>
        <p:spPr>
          <a:xfrm>
            <a:off x="3513838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1 кл</a:t>
            </a:r>
          </a:p>
        </p:txBody>
      </p:sp>
      <p:sp>
        <p:nvSpPr>
          <p:cNvPr id="633" name="2 кл"/>
          <p:cNvSpPr txBox="1"/>
          <p:nvPr/>
        </p:nvSpPr>
        <p:spPr>
          <a:xfrm>
            <a:off x="3725512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2 кл</a:t>
            </a:r>
          </a:p>
        </p:txBody>
      </p:sp>
      <p:sp>
        <p:nvSpPr>
          <p:cNvPr id="634" name="3 кл"/>
          <p:cNvSpPr txBox="1"/>
          <p:nvPr/>
        </p:nvSpPr>
        <p:spPr>
          <a:xfrm>
            <a:off x="3937186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3 </a:t>
            </a:r>
            <a:r>
              <a:rPr sz="750" err="1">
                <a:latin typeface="Calibri" panose="020F0502020204030204" pitchFamily="34" charset="0"/>
              </a:rPr>
              <a:t>кл</a:t>
            </a:r>
            <a:endParaRPr sz="750">
              <a:latin typeface="Calibri" panose="020F0502020204030204" pitchFamily="34" charset="0"/>
            </a:endParaRPr>
          </a:p>
        </p:txBody>
      </p:sp>
      <p:sp>
        <p:nvSpPr>
          <p:cNvPr id="635" name="4 кл"/>
          <p:cNvSpPr txBox="1"/>
          <p:nvPr/>
        </p:nvSpPr>
        <p:spPr>
          <a:xfrm>
            <a:off x="4148861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4 </a:t>
            </a:r>
            <a:r>
              <a:rPr sz="750" err="1">
                <a:latin typeface="Calibri" panose="020F0502020204030204" pitchFamily="34" charset="0"/>
              </a:rPr>
              <a:t>кл</a:t>
            </a:r>
            <a:endParaRPr sz="750">
              <a:latin typeface="Calibri" panose="020F0502020204030204" pitchFamily="34" charset="0"/>
            </a:endParaRPr>
          </a:p>
        </p:txBody>
      </p:sp>
      <p:sp>
        <p:nvSpPr>
          <p:cNvPr id="636" name="Лит.…"/>
          <p:cNvSpPr txBox="1"/>
          <p:nvPr/>
        </p:nvSpPr>
        <p:spPr>
          <a:xfrm>
            <a:off x="4504353" y="1002157"/>
            <a:ext cx="755292" cy="309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>
              <a:lnSpc>
                <a:spcPct val="80000"/>
              </a:lnSpc>
              <a:defRPr sz="3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pPr>
            <a:r>
              <a:rPr sz="1100" err="1">
                <a:latin typeface="Calibri" panose="020F0502020204030204" pitchFamily="34" charset="0"/>
              </a:rPr>
              <a:t>Лит</a:t>
            </a:r>
            <a:r>
              <a:rPr sz="110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80000"/>
              </a:lnSpc>
              <a:defRPr sz="3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pPr>
            <a:r>
              <a:rPr sz="1100" err="1">
                <a:latin typeface="Calibri" panose="020F0502020204030204" pitchFamily="34" charset="0"/>
              </a:rPr>
              <a:t>чтение</a:t>
            </a:r>
            <a:endParaRPr sz="1100">
              <a:latin typeface="Calibri" panose="020F0502020204030204" pitchFamily="34" charset="0"/>
            </a:endParaRPr>
          </a:p>
        </p:txBody>
      </p:sp>
      <p:sp>
        <p:nvSpPr>
          <p:cNvPr id="641" name="Линия"/>
          <p:cNvSpPr>
            <a:spLocks/>
          </p:cNvSpPr>
          <p:nvPr/>
        </p:nvSpPr>
        <p:spPr>
          <a:xfrm flipV="1">
            <a:off x="5285972" y="1137345"/>
            <a:ext cx="0" cy="3088494"/>
          </a:xfrm>
          <a:prstGeom prst="line">
            <a:avLst/>
          </a:prstGeom>
          <a:ln w="12700">
            <a:solidFill>
              <a:srgbClr val="8CC73F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642" name="Линия"/>
          <p:cNvSpPr/>
          <p:nvPr/>
        </p:nvSpPr>
        <p:spPr>
          <a:xfrm>
            <a:off x="170474" y="1565688"/>
            <a:ext cx="8803053" cy="0"/>
          </a:xfrm>
          <a:prstGeom prst="line">
            <a:avLst/>
          </a:prstGeom>
          <a:ln w="12700">
            <a:solidFill>
              <a:srgbClr val="8CC73F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643" name="Линия"/>
          <p:cNvSpPr>
            <a:spLocks/>
          </p:cNvSpPr>
          <p:nvPr/>
        </p:nvSpPr>
        <p:spPr>
          <a:xfrm flipV="1">
            <a:off x="6246981" y="1137345"/>
            <a:ext cx="0" cy="3088494"/>
          </a:xfrm>
          <a:prstGeom prst="line">
            <a:avLst/>
          </a:prstGeom>
          <a:ln w="12700">
            <a:solidFill>
              <a:srgbClr val="8CC73F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644" name="Линия"/>
          <p:cNvSpPr>
            <a:spLocks/>
          </p:cNvSpPr>
          <p:nvPr/>
        </p:nvSpPr>
        <p:spPr>
          <a:xfrm flipV="1">
            <a:off x="7158570" y="1137345"/>
            <a:ext cx="0" cy="3088494"/>
          </a:xfrm>
          <a:prstGeom prst="line">
            <a:avLst/>
          </a:prstGeom>
          <a:ln w="12700">
            <a:solidFill>
              <a:srgbClr val="8CC73F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645" name="Линия"/>
          <p:cNvSpPr>
            <a:spLocks/>
          </p:cNvSpPr>
          <p:nvPr/>
        </p:nvSpPr>
        <p:spPr>
          <a:xfrm flipV="1">
            <a:off x="8049574" y="1137345"/>
            <a:ext cx="0" cy="3088494"/>
          </a:xfrm>
          <a:prstGeom prst="line">
            <a:avLst/>
          </a:prstGeom>
          <a:ln w="12700">
            <a:solidFill>
              <a:srgbClr val="8CC73F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646" name="Математика"/>
          <p:cNvSpPr txBox="1"/>
          <p:nvPr/>
        </p:nvSpPr>
        <p:spPr>
          <a:xfrm>
            <a:off x="5380387" y="1069867"/>
            <a:ext cx="821134" cy="173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32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sz="1100" err="1">
                <a:latin typeface="Calibri" panose="020F0502020204030204" pitchFamily="34" charset="0"/>
              </a:rPr>
              <a:t>Математика</a:t>
            </a:r>
            <a:endParaRPr sz="1100">
              <a:latin typeface="Calibri" panose="020F0502020204030204" pitchFamily="34" charset="0"/>
            </a:endParaRPr>
          </a:p>
        </p:txBody>
      </p:sp>
      <p:sp>
        <p:nvSpPr>
          <p:cNvPr id="651" name="Окружающий мир"/>
          <p:cNvSpPr txBox="1"/>
          <p:nvPr/>
        </p:nvSpPr>
        <p:spPr>
          <a:xfrm>
            <a:off x="6239895" y="1002156"/>
            <a:ext cx="954435" cy="309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3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sz="1100" err="1">
                <a:latin typeface="Calibri" panose="020F0502020204030204" pitchFamily="34" charset="0"/>
              </a:rPr>
              <a:t>Окружающий</a:t>
            </a:r>
            <a:r>
              <a:rPr sz="1100">
                <a:latin typeface="Calibri" panose="020F0502020204030204" pitchFamily="34" charset="0"/>
              </a:rPr>
              <a:t> </a:t>
            </a:r>
            <a:r>
              <a:rPr sz="1100" err="1">
                <a:latin typeface="Calibri" panose="020F0502020204030204" pitchFamily="34" charset="0"/>
              </a:rPr>
              <a:t>мир</a:t>
            </a:r>
            <a:endParaRPr sz="1100">
              <a:latin typeface="Calibri" panose="020F0502020204030204" pitchFamily="34" charset="0"/>
            </a:endParaRPr>
          </a:p>
        </p:txBody>
      </p:sp>
      <p:sp>
        <p:nvSpPr>
          <p:cNvPr id="656" name="Английский язык"/>
          <p:cNvSpPr txBox="1"/>
          <p:nvPr/>
        </p:nvSpPr>
        <p:spPr>
          <a:xfrm>
            <a:off x="7209399" y="1002156"/>
            <a:ext cx="770190" cy="309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3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sz="1100" err="1">
                <a:latin typeface="Calibri" panose="020F0502020204030204" pitchFamily="34" charset="0"/>
              </a:rPr>
              <a:t>Английский</a:t>
            </a:r>
            <a:r>
              <a:rPr sz="1100">
                <a:latin typeface="Calibri" panose="020F0502020204030204" pitchFamily="34" charset="0"/>
              </a:rPr>
              <a:t> </a:t>
            </a:r>
            <a:r>
              <a:rPr sz="1100" err="1">
                <a:latin typeface="Calibri" panose="020F0502020204030204" pitchFamily="34" charset="0"/>
              </a:rPr>
              <a:t>язык</a:t>
            </a:r>
            <a:endParaRPr sz="1100">
              <a:latin typeface="Calibri" panose="020F0502020204030204" pitchFamily="34" charset="0"/>
            </a:endParaRPr>
          </a:p>
        </p:txBody>
      </p:sp>
      <p:sp>
        <p:nvSpPr>
          <p:cNvPr id="661" name="Технология"/>
          <p:cNvSpPr txBox="1"/>
          <p:nvPr/>
        </p:nvSpPr>
        <p:spPr>
          <a:xfrm>
            <a:off x="8119560" y="1069866"/>
            <a:ext cx="733422" cy="173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3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sz="1100" err="1">
                <a:latin typeface="Calibri" panose="020F0502020204030204" pitchFamily="34" charset="0"/>
              </a:rPr>
              <a:t>Технология</a:t>
            </a:r>
            <a:endParaRPr sz="1100">
              <a:latin typeface="Calibri" panose="020F0502020204030204" pitchFamily="34" charset="0"/>
            </a:endParaRPr>
          </a:p>
        </p:txBody>
      </p:sp>
      <p:sp>
        <p:nvSpPr>
          <p:cNvPr id="621" name="Методика для учителя"/>
          <p:cNvSpPr txBox="1"/>
          <p:nvPr/>
        </p:nvSpPr>
        <p:spPr>
          <a:xfrm>
            <a:off x="143501" y="2246559"/>
            <a:ext cx="2381250" cy="210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4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1400" err="1">
                <a:latin typeface="Calibri" panose="020F0502020204030204" pitchFamily="34" charset="0"/>
              </a:rPr>
              <a:t>Методика</a:t>
            </a:r>
            <a:r>
              <a:rPr sz="1400">
                <a:latin typeface="Calibri" panose="020F0502020204030204" pitchFamily="34" charset="0"/>
              </a:rPr>
              <a:t> </a:t>
            </a:r>
            <a:r>
              <a:rPr sz="1400" err="1">
                <a:latin typeface="Calibri" panose="020F0502020204030204" pitchFamily="34" charset="0"/>
              </a:rPr>
              <a:t>для</a:t>
            </a:r>
            <a:r>
              <a:rPr sz="1400">
                <a:latin typeface="Calibri" panose="020F0502020204030204" pitchFamily="34" charset="0"/>
              </a:rPr>
              <a:t> </a:t>
            </a:r>
            <a:r>
              <a:rPr sz="1400" err="1">
                <a:latin typeface="Calibri" panose="020F0502020204030204" pitchFamily="34" charset="0"/>
              </a:rPr>
              <a:t>учителя</a:t>
            </a:r>
            <a:endParaRPr sz="1400">
              <a:latin typeface="Calibri" panose="020F0502020204030204" pitchFamily="34" charset="0"/>
            </a:endParaRPr>
          </a:p>
        </p:txBody>
      </p:sp>
      <p:grpSp>
        <p:nvGrpSpPr>
          <p:cNvPr id="731" name="Группа"/>
          <p:cNvGrpSpPr/>
          <p:nvPr/>
        </p:nvGrpSpPr>
        <p:grpSpPr>
          <a:xfrm>
            <a:off x="3539791" y="2280535"/>
            <a:ext cx="765543" cy="142875"/>
            <a:chOff x="0" y="0"/>
            <a:chExt cx="2041446" cy="381000"/>
          </a:xfrm>
        </p:grpSpPr>
        <p:sp>
          <p:nvSpPr>
            <p:cNvPr id="727" name="Кружок"/>
            <p:cNvSpPr/>
            <p:nvPr/>
          </p:nvSpPr>
          <p:spPr>
            <a:xfrm>
              <a:off x="0" y="0"/>
              <a:ext cx="381000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28" name="Кружок"/>
            <p:cNvSpPr/>
            <p:nvPr/>
          </p:nvSpPr>
          <p:spPr>
            <a:xfrm>
              <a:off x="553482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29" name="Кружок"/>
            <p:cNvSpPr/>
            <p:nvPr/>
          </p:nvSpPr>
          <p:spPr>
            <a:xfrm>
              <a:off x="1106964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30" name="Кружок"/>
            <p:cNvSpPr/>
            <p:nvPr/>
          </p:nvSpPr>
          <p:spPr>
            <a:xfrm>
              <a:off x="1660446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grpSp>
        <p:nvGrpSpPr>
          <p:cNvPr id="736" name="Группа"/>
          <p:cNvGrpSpPr/>
          <p:nvPr/>
        </p:nvGrpSpPr>
        <p:grpSpPr>
          <a:xfrm>
            <a:off x="4435637" y="2279347"/>
            <a:ext cx="765543" cy="142875"/>
            <a:chOff x="0" y="0"/>
            <a:chExt cx="2041446" cy="381000"/>
          </a:xfrm>
        </p:grpSpPr>
        <p:sp>
          <p:nvSpPr>
            <p:cNvPr id="732" name="Кружок"/>
            <p:cNvSpPr/>
            <p:nvPr/>
          </p:nvSpPr>
          <p:spPr>
            <a:xfrm>
              <a:off x="0" y="0"/>
              <a:ext cx="381000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33" name="Кружок"/>
            <p:cNvSpPr/>
            <p:nvPr/>
          </p:nvSpPr>
          <p:spPr>
            <a:xfrm>
              <a:off x="553482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34" name="Кружок"/>
            <p:cNvSpPr/>
            <p:nvPr/>
          </p:nvSpPr>
          <p:spPr>
            <a:xfrm>
              <a:off x="1106964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35" name="Кружок"/>
            <p:cNvSpPr/>
            <p:nvPr/>
          </p:nvSpPr>
          <p:spPr>
            <a:xfrm>
              <a:off x="1660446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grpSp>
        <p:nvGrpSpPr>
          <p:cNvPr id="741" name="Группа"/>
          <p:cNvGrpSpPr/>
          <p:nvPr/>
        </p:nvGrpSpPr>
        <p:grpSpPr>
          <a:xfrm>
            <a:off x="5345699" y="2280535"/>
            <a:ext cx="765543" cy="142875"/>
            <a:chOff x="0" y="0"/>
            <a:chExt cx="2041447" cy="381000"/>
          </a:xfrm>
        </p:grpSpPr>
        <p:sp>
          <p:nvSpPr>
            <p:cNvPr id="737" name="Кружок"/>
            <p:cNvSpPr/>
            <p:nvPr/>
          </p:nvSpPr>
          <p:spPr>
            <a:xfrm>
              <a:off x="0" y="0"/>
              <a:ext cx="381000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38" name="Кружок"/>
            <p:cNvSpPr/>
            <p:nvPr/>
          </p:nvSpPr>
          <p:spPr>
            <a:xfrm>
              <a:off x="553482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39" name="Кружок"/>
            <p:cNvSpPr/>
            <p:nvPr/>
          </p:nvSpPr>
          <p:spPr>
            <a:xfrm>
              <a:off x="1106964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40" name="Кружок"/>
            <p:cNvSpPr/>
            <p:nvPr/>
          </p:nvSpPr>
          <p:spPr>
            <a:xfrm>
              <a:off x="1660447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grpSp>
        <p:nvGrpSpPr>
          <p:cNvPr id="746" name="Группа"/>
          <p:cNvGrpSpPr/>
          <p:nvPr/>
        </p:nvGrpSpPr>
        <p:grpSpPr>
          <a:xfrm>
            <a:off x="6314584" y="2280535"/>
            <a:ext cx="765543" cy="142875"/>
            <a:chOff x="0" y="0"/>
            <a:chExt cx="2041445" cy="381000"/>
          </a:xfrm>
        </p:grpSpPr>
        <p:sp>
          <p:nvSpPr>
            <p:cNvPr id="742" name="Кружок"/>
            <p:cNvSpPr/>
            <p:nvPr/>
          </p:nvSpPr>
          <p:spPr>
            <a:xfrm>
              <a:off x="0" y="0"/>
              <a:ext cx="381000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43" name="Кружок"/>
            <p:cNvSpPr/>
            <p:nvPr/>
          </p:nvSpPr>
          <p:spPr>
            <a:xfrm>
              <a:off x="553482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44" name="Кружок"/>
            <p:cNvSpPr/>
            <p:nvPr/>
          </p:nvSpPr>
          <p:spPr>
            <a:xfrm>
              <a:off x="1106963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45" name="Кружок"/>
            <p:cNvSpPr/>
            <p:nvPr/>
          </p:nvSpPr>
          <p:spPr>
            <a:xfrm>
              <a:off x="1660445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sp>
        <p:nvSpPr>
          <p:cNvPr id="748" name="Кружок"/>
          <p:cNvSpPr/>
          <p:nvPr/>
        </p:nvSpPr>
        <p:spPr>
          <a:xfrm>
            <a:off x="7411587" y="2280535"/>
            <a:ext cx="142876" cy="142875"/>
          </a:xfrm>
          <a:prstGeom prst="ellipse">
            <a:avLst/>
          </a:prstGeom>
          <a:solidFill>
            <a:srgbClr val="F6932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749" name="Кружок"/>
          <p:cNvSpPr/>
          <p:nvPr/>
        </p:nvSpPr>
        <p:spPr>
          <a:xfrm>
            <a:off x="7619143" y="2280535"/>
            <a:ext cx="142876" cy="142875"/>
          </a:xfrm>
          <a:prstGeom prst="ellipse">
            <a:avLst/>
          </a:prstGeom>
          <a:solidFill>
            <a:srgbClr val="F6932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750" name="Кружок"/>
          <p:cNvSpPr/>
          <p:nvPr/>
        </p:nvSpPr>
        <p:spPr>
          <a:xfrm>
            <a:off x="7826699" y="2280535"/>
            <a:ext cx="142876" cy="142875"/>
          </a:xfrm>
          <a:prstGeom prst="ellipse">
            <a:avLst/>
          </a:prstGeom>
          <a:solidFill>
            <a:srgbClr val="F6932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grpSp>
        <p:nvGrpSpPr>
          <p:cNvPr id="756" name="Группа"/>
          <p:cNvGrpSpPr/>
          <p:nvPr/>
        </p:nvGrpSpPr>
        <p:grpSpPr>
          <a:xfrm>
            <a:off x="8115667" y="2280535"/>
            <a:ext cx="765542" cy="142875"/>
            <a:chOff x="0" y="0"/>
            <a:chExt cx="2041444" cy="381000"/>
          </a:xfrm>
        </p:grpSpPr>
        <p:sp>
          <p:nvSpPr>
            <p:cNvPr id="752" name="Кружок"/>
            <p:cNvSpPr/>
            <p:nvPr/>
          </p:nvSpPr>
          <p:spPr>
            <a:xfrm>
              <a:off x="0" y="0"/>
              <a:ext cx="381000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53" name="Кружок"/>
            <p:cNvSpPr/>
            <p:nvPr/>
          </p:nvSpPr>
          <p:spPr>
            <a:xfrm>
              <a:off x="553482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54" name="Кружок"/>
            <p:cNvSpPr/>
            <p:nvPr/>
          </p:nvSpPr>
          <p:spPr>
            <a:xfrm>
              <a:off x="1106961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55" name="Кружок"/>
            <p:cNvSpPr/>
            <p:nvPr/>
          </p:nvSpPr>
          <p:spPr>
            <a:xfrm>
              <a:off x="1660444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sp>
        <p:nvSpPr>
          <p:cNvPr id="622" name="Рабочие программы"/>
          <p:cNvSpPr txBox="1"/>
          <p:nvPr/>
        </p:nvSpPr>
        <p:spPr>
          <a:xfrm>
            <a:off x="143501" y="2531308"/>
            <a:ext cx="2381250" cy="210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4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1400" err="1">
                <a:latin typeface="Calibri" panose="020F0502020204030204" pitchFamily="34" charset="0"/>
              </a:rPr>
              <a:t>Рабочие</a:t>
            </a:r>
            <a:r>
              <a:rPr sz="1400">
                <a:latin typeface="Calibri" panose="020F0502020204030204" pitchFamily="34" charset="0"/>
              </a:rPr>
              <a:t> </a:t>
            </a:r>
            <a:r>
              <a:rPr sz="1400" err="1">
                <a:latin typeface="Calibri" panose="020F0502020204030204" pitchFamily="34" charset="0"/>
              </a:rPr>
              <a:t>программы</a:t>
            </a:r>
            <a:endParaRPr sz="1400">
              <a:latin typeface="Calibri" panose="020F0502020204030204" pitchFamily="34" charset="0"/>
            </a:endParaRPr>
          </a:p>
        </p:txBody>
      </p:sp>
      <p:sp>
        <p:nvSpPr>
          <p:cNvPr id="757" name="Закругленный прямоугольник"/>
          <p:cNvSpPr/>
          <p:nvPr/>
        </p:nvSpPr>
        <p:spPr>
          <a:xfrm>
            <a:off x="3539791" y="2565284"/>
            <a:ext cx="824008" cy="142875"/>
          </a:xfrm>
          <a:prstGeom prst="roundRect">
            <a:avLst>
              <a:gd name="adj" fmla="val 50000"/>
            </a:avLst>
          </a:prstGeom>
          <a:solidFill>
            <a:srgbClr val="F6932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758" name="Закругленный прямоугольник"/>
          <p:cNvSpPr/>
          <p:nvPr/>
        </p:nvSpPr>
        <p:spPr>
          <a:xfrm>
            <a:off x="4435638" y="2562072"/>
            <a:ext cx="824007" cy="142875"/>
          </a:xfrm>
          <a:prstGeom prst="roundRect">
            <a:avLst>
              <a:gd name="adj" fmla="val 50000"/>
            </a:avLst>
          </a:prstGeom>
          <a:solidFill>
            <a:srgbClr val="F6932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759" name="Закругленный прямоугольник"/>
          <p:cNvSpPr/>
          <p:nvPr/>
        </p:nvSpPr>
        <p:spPr>
          <a:xfrm>
            <a:off x="5345699" y="2565284"/>
            <a:ext cx="824007" cy="142875"/>
          </a:xfrm>
          <a:prstGeom prst="roundRect">
            <a:avLst>
              <a:gd name="adj" fmla="val 50000"/>
            </a:avLst>
          </a:prstGeom>
          <a:solidFill>
            <a:srgbClr val="F6932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760" name="Закругленный прямоугольник"/>
          <p:cNvSpPr/>
          <p:nvPr/>
        </p:nvSpPr>
        <p:spPr>
          <a:xfrm>
            <a:off x="6314585" y="2563261"/>
            <a:ext cx="824007" cy="142875"/>
          </a:xfrm>
          <a:prstGeom prst="roundRect">
            <a:avLst>
              <a:gd name="adj" fmla="val 50000"/>
            </a:avLst>
          </a:prstGeom>
          <a:solidFill>
            <a:srgbClr val="F6932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761" name="Закругленный прямоугольник"/>
          <p:cNvSpPr/>
          <p:nvPr/>
        </p:nvSpPr>
        <p:spPr>
          <a:xfrm>
            <a:off x="7411587" y="2563262"/>
            <a:ext cx="616451" cy="141686"/>
          </a:xfrm>
          <a:prstGeom prst="roundRect">
            <a:avLst>
              <a:gd name="adj" fmla="val 50000"/>
            </a:avLst>
          </a:prstGeom>
          <a:solidFill>
            <a:srgbClr val="F6932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762" name="Закругленный прямоугольник"/>
          <p:cNvSpPr/>
          <p:nvPr/>
        </p:nvSpPr>
        <p:spPr>
          <a:xfrm>
            <a:off x="8115667" y="2565284"/>
            <a:ext cx="824007" cy="142875"/>
          </a:xfrm>
          <a:prstGeom prst="roundRect">
            <a:avLst>
              <a:gd name="adj" fmla="val 50000"/>
            </a:avLst>
          </a:prstGeom>
          <a:solidFill>
            <a:srgbClr val="F6932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619" name="Хрестоматия"/>
          <p:cNvSpPr txBox="1"/>
          <p:nvPr/>
        </p:nvSpPr>
        <p:spPr>
          <a:xfrm>
            <a:off x="143501" y="1961810"/>
            <a:ext cx="2381250" cy="210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4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1400" err="1">
                <a:latin typeface="Calibri" panose="020F0502020204030204" pitchFamily="34" charset="0"/>
              </a:rPr>
              <a:t>Хрестоматия</a:t>
            </a:r>
            <a:endParaRPr sz="1400">
              <a:latin typeface="Calibri" panose="020F0502020204030204" pitchFamily="34" charset="0"/>
            </a:endParaRPr>
          </a:p>
        </p:txBody>
      </p:sp>
      <p:grpSp>
        <p:nvGrpSpPr>
          <p:cNvPr id="772" name="Группа"/>
          <p:cNvGrpSpPr/>
          <p:nvPr/>
        </p:nvGrpSpPr>
        <p:grpSpPr>
          <a:xfrm>
            <a:off x="4435637" y="1995786"/>
            <a:ext cx="765543" cy="142875"/>
            <a:chOff x="0" y="0"/>
            <a:chExt cx="2041446" cy="381000"/>
          </a:xfrm>
        </p:grpSpPr>
        <p:sp>
          <p:nvSpPr>
            <p:cNvPr id="768" name="Кружок"/>
            <p:cNvSpPr/>
            <p:nvPr/>
          </p:nvSpPr>
          <p:spPr>
            <a:xfrm>
              <a:off x="0" y="0"/>
              <a:ext cx="381000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69" name="Кружок"/>
            <p:cNvSpPr/>
            <p:nvPr/>
          </p:nvSpPr>
          <p:spPr>
            <a:xfrm>
              <a:off x="553482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70" name="Кружок"/>
            <p:cNvSpPr/>
            <p:nvPr/>
          </p:nvSpPr>
          <p:spPr>
            <a:xfrm>
              <a:off x="1106964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71" name="Кружок"/>
            <p:cNvSpPr/>
            <p:nvPr/>
          </p:nvSpPr>
          <p:spPr>
            <a:xfrm>
              <a:off x="1660446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sp>
        <p:nvSpPr>
          <p:cNvPr id="625" name="Тетрадь для контрольных работ"/>
          <p:cNvSpPr txBox="1"/>
          <p:nvPr/>
        </p:nvSpPr>
        <p:spPr>
          <a:xfrm>
            <a:off x="143501" y="2729880"/>
            <a:ext cx="2381250" cy="55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4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1400" dirty="0" err="1">
                <a:latin typeface="Calibri" panose="020F0502020204030204" pitchFamily="34" charset="0"/>
              </a:rPr>
              <a:t>Тетрадь</a:t>
            </a:r>
            <a:r>
              <a:rPr sz="1400" dirty="0">
                <a:latin typeface="Calibri" panose="020F0502020204030204" pitchFamily="34" charset="0"/>
              </a:rPr>
              <a:t> </a:t>
            </a:r>
            <a:r>
              <a:rPr sz="1400" dirty="0" err="1">
                <a:latin typeface="Calibri" panose="020F0502020204030204" pitchFamily="34" charset="0"/>
              </a:rPr>
              <a:t>для</a:t>
            </a:r>
            <a:r>
              <a:rPr sz="1400" dirty="0">
                <a:latin typeface="Calibri" panose="020F0502020204030204" pitchFamily="34" charset="0"/>
              </a:rPr>
              <a:t> </a:t>
            </a:r>
            <a:r>
              <a:rPr sz="1400" dirty="0" err="1" smtClean="0">
                <a:latin typeface="Calibri" panose="020F0502020204030204" pitchFamily="34" charset="0"/>
              </a:rPr>
              <a:t>контрольных</a:t>
            </a:r>
            <a:r>
              <a:rPr lang="ru-RU" sz="1400" dirty="0" smtClean="0">
                <a:latin typeface="Calibri" panose="020F0502020204030204" pitchFamily="34" charset="0"/>
              </a:rPr>
              <a:t>/проверочных</a:t>
            </a:r>
            <a:r>
              <a:rPr sz="1400" dirty="0" smtClean="0">
                <a:latin typeface="Calibri" panose="020F0502020204030204" pitchFamily="34" charset="0"/>
              </a:rPr>
              <a:t> </a:t>
            </a:r>
            <a:r>
              <a:rPr sz="1400" dirty="0" err="1" smtClean="0">
                <a:latin typeface="Calibri" panose="020F0502020204030204" pitchFamily="34" charset="0"/>
              </a:rPr>
              <a:t>работ</a:t>
            </a:r>
            <a:endParaRPr sz="1400" dirty="0">
              <a:latin typeface="Calibri" panose="020F0502020204030204" pitchFamily="34" charset="0"/>
            </a:endParaRPr>
          </a:p>
        </p:txBody>
      </p:sp>
      <p:grpSp>
        <p:nvGrpSpPr>
          <p:cNvPr id="804" name="Группа"/>
          <p:cNvGrpSpPr/>
          <p:nvPr/>
        </p:nvGrpSpPr>
        <p:grpSpPr>
          <a:xfrm>
            <a:off x="3539791" y="2936211"/>
            <a:ext cx="765543" cy="142875"/>
            <a:chOff x="0" y="0"/>
            <a:chExt cx="2041446" cy="381000"/>
          </a:xfrm>
        </p:grpSpPr>
        <p:sp>
          <p:nvSpPr>
            <p:cNvPr id="800" name="Кружок"/>
            <p:cNvSpPr/>
            <p:nvPr/>
          </p:nvSpPr>
          <p:spPr>
            <a:xfrm>
              <a:off x="0" y="0"/>
              <a:ext cx="381000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801" name="Кружок"/>
            <p:cNvSpPr/>
            <p:nvPr/>
          </p:nvSpPr>
          <p:spPr>
            <a:xfrm>
              <a:off x="553482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802" name="Кружок"/>
            <p:cNvSpPr/>
            <p:nvPr/>
          </p:nvSpPr>
          <p:spPr>
            <a:xfrm>
              <a:off x="1106964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803" name="Кружок"/>
            <p:cNvSpPr/>
            <p:nvPr/>
          </p:nvSpPr>
          <p:spPr>
            <a:xfrm>
              <a:off x="1660446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grpSp>
        <p:nvGrpSpPr>
          <p:cNvPr id="809" name="Группа"/>
          <p:cNvGrpSpPr/>
          <p:nvPr/>
        </p:nvGrpSpPr>
        <p:grpSpPr>
          <a:xfrm>
            <a:off x="4435637" y="2940530"/>
            <a:ext cx="765543" cy="142875"/>
            <a:chOff x="0" y="0"/>
            <a:chExt cx="2041446" cy="381000"/>
          </a:xfrm>
        </p:grpSpPr>
        <p:sp>
          <p:nvSpPr>
            <p:cNvPr id="805" name="Кружок"/>
            <p:cNvSpPr/>
            <p:nvPr/>
          </p:nvSpPr>
          <p:spPr>
            <a:xfrm>
              <a:off x="0" y="0"/>
              <a:ext cx="381000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806" name="Кружок"/>
            <p:cNvSpPr/>
            <p:nvPr/>
          </p:nvSpPr>
          <p:spPr>
            <a:xfrm>
              <a:off x="553482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807" name="Кружок"/>
            <p:cNvSpPr/>
            <p:nvPr/>
          </p:nvSpPr>
          <p:spPr>
            <a:xfrm>
              <a:off x="1106964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808" name="Кружок"/>
            <p:cNvSpPr/>
            <p:nvPr/>
          </p:nvSpPr>
          <p:spPr>
            <a:xfrm>
              <a:off x="1660446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grpSp>
        <p:nvGrpSpPr>
          <p:cNvPr id="814" name="Группа"/>
          <p:cNvGrpSpPr/>
          <p:nvPr/>
        </p:nvGrpSpPr>
        <p:grpSpPr>
          <a:xfrm>
            <a:off x="5345699" y="2941718"/>
            <a:ext cx="765543" cy="142875"/>
            <a:chOff x="0" y="0"/>
            <a:chExt cx="2041446" cy="381000"/>
          </a:xfrm>
        </p:grpSpPr>
        <p:sp>
          <p:nvSpPr>
            <p:cNvPr id="810" name="Кружок"/>
            <p:cNvSpPr/>
            <p:nvPr/>
          </p:nvSpPr>
          <p:spPr>
            <a:xfrm>
              <a:off x="0" y="0"/>
              <a:ext cx="381000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811" name="Кружок"/>
            <p:cNvSpPr/>
            <p:nvPr/>
          </p:nvSpPr>
          <p:spPr>
            <a:xfrm>
              <a:off x="553482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812" name="Кружок"/>
            <p:cNvSpPr/>
            <p:nvPr/>
          </p:nvSpPr>
          <p:spPr>
            <a:xfrm>
              <a:off x="1106964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813" name="Кружок"/>
            <p:cNvSpPr/>
            <p:nvPr/>
          </p:nvSpPr>
          <p:spPr>
            <a:xfrm>
              <a:off x="1660446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sp>
        <p:nvSpPr>
          <p:cNvPr id="815" name="Кружок"/>
          <p:cNvSpPr/>
          <p:nvPr/>
        </p:nvSpPr>
        <p:spPr>
          <a:xfrm>
            <a:off x="6314585" y="2941718"/>
            <a:ext cx="142875" cy="142875"/>
          </a:xfrm>
          <a:prstGeom prst="ellipse">
            <a:avLst/>
          </a:prstGeom>
          <a:solidFill>
            <a:srgbClr val="F6932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816" name="Кружок"/>
          <p:cNvSpPr/>
          <p:nvPr/>
        </p:nvSpPr>
        <p:spPr>
          <a:xfrm>
            <a:off x="6512425" y="2941718"/>
            <a:ext cx="142875" cy="142875"/>
          </a:xfrm>
          <a:prstGeom prst="ellipse">
            <a:avLst/>
          </a:prstGeom>
          <a:solidFill>
            <a:srgbClr val="F6932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626" name="Коррекционно-развивающая тетрадь"/>
          <p:cNvSpPr txBox="1"/>
          <p:nvPr/>
        </p:nvSpPr>
        <p:spPr>
          <a:xfrm>
            <a:off x="143501" y="3273161"/>
            <a:ext cx="2381250" cy="383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4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1400" dirty="0" err="1">
                <a:latin typeface="Calibri" panose="020F0502020204030204" pitchFamily="34" charset="0"/>
              </a:rPr>
              <a:t>Коррекционно-развивающая</a:t>
            </a:r>
            <a:r>
              <a:rPr sz="1400" dirty="0">
                <a:latin typeface="Calibri" panose="020F0502020204030204" pitchFamily="34" charset="0"/>
              </a:rPr>
              <a:t> </a:t>
            </a:r>
            <a:r>
              <a:rPr sz="1400" dirty="0" err="1">
                <a:latin typeface="Calibri" panose="020F0502020204030204" pitchFamily="34" charset="0"/>
              </a:rPr>
              <a:t>тетрадь</a:t>
            </a:r>
            <a:endParaRPr sz="1400" dirty="0">
              <a:latin typeface="Calibri" panose="020F0502020204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39791" y="3392597"/>
            <a:ext cx="2571451" cy="144311"/>
            <a:chOff x="3539791" y="4009011"/>
            <a:chExt cx="2571451" cy="144311"/>
          </a:xfrm>
        </p:grpSpPr>
        <p:grpSp>
          <p:nvGrpSpPr>
            <p:cNvPr id="821" name="Группа"/>
            <p:cNvGrpSpPr/>
            <p:nvPr/>
          </p:nvGrpSpPr>
          <p:grpSpPr>
            <a:xfrm>
              <a:off x="3539791" y="4009011"/>
              <a:ext cx="765543" cy="142875"/>
              <a:chOff x="0" y="0"/>
              <a:chExt cx="2041446" cy="381000"/>
            </a:xfrm>
          </p:grpSpPr>
          <p:sp>
            <p:nvSpPr>
              <p:cNvPr id="817" name="Кружок"/>
              <p:cNvSpPr/>
              <p:nvPr/>
            </p:nvSpPr>
            <p:spPr>
              <a:xfrm>
                <a:off x="0" y="0"/>
                <a:ext cx="381000" cy="381000"/>
              </a:xfrm>
              <a:prstGeom prst="ellipse">
                <a:avLst/>
              </a:prstGeom>
              <a:solidFill>
                <a:srgbClr val="F693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latin typeface="Calibri" panose="020F0502020204030204" pitchFamily="34" charset="0"/>
                </a:endParaRPr>
              </a:p>
            </p:txBody>
          </p:sp>
          <p:sp>
            <p:nvSpPr>
              <p:cNvPr id="818" name="Кружок"/>
              <p:cNvSpPr/>
              <p:nvPr/>
            </p:nvSpPr>
            <p:spPr>
              <a:xfrm>
                <a:off x="553482" y="0"/>
                <a:ext cx="381001" cy="381000"/>
              </a:xfrm>
              <a:prstGeom prst="ellipse">
                <a:avLst/>
              </a:prstGeom>
              <a:solidFill>
                <a:srgbClr val="F693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latin typeface="Calibri" panose="020F0502020204030204" pitchFamily="34" charset="0"/>
                </a:endParaRPr>
              </a:p>
            </p:txBody>
          </p:sp>
          <p:sp>
            <p:nvSpPr>
              <p:cNvPr id="819" name="Кружок"/>
              <p:cNvSpPr/>
              <p:nvPr/>
            </p:nvSpPr>
            <p:spPr>
              <a:xfrm>
                <a:off x="1106964" y="0"/>
                <a:ext cx="381001" cy="381000"/>
              </a:xfrm>
              <a:prstGeom prst="ellipse">
                <a:avLst/>
              </a:prstGeom>
              <a:solidFill>
                <a:srgbClr val="F693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latin typeface="Calibri" panose="020F0502020204030204" pitchFamily="34" charset="0"/>
                </a:endParaRPr>
              </a:p>
            </p:txBody>
          </p:sp>
          <p:sp>
            <p:nvSpPr>
              <p:cNvPr id="820" name="Кружок"/>
              <p:cNvSpPr/>
              <p:nvPr/>
            </p:nvSpPr>
            <p:spPr>
              <a:xfrm>
                <a:off x="1660446" y="0"/>
                <a:ext cx="381001" cy="381000"/>
              </a:xfrm>
              <a:prstGeom prst="ellipse">
                <a:avLst/>
              </a:prstGeom>
              <a:solidFill>
                <a:srgbClr val="F693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31" name="Группа"/>
            <p:cNvGrpSpPr/>
            <p:nvPr/>
          </p:nvGrpSpPr>
          <p:grpSpPr>
            <a:xfrm>
              <a:off x="5345699" y="4010447"/>
              <a:ext cx="765543" cy="142875"/>
              <a:chOff x="0" y="0"/>
              <a:chExt cx="2041446" cy="381000"/>
            </a:xfrm>
          </p:grpSpPr>
          <p:sp>
            <p:nvSpPr>
              <p:cNvPr id="827" name="Кружок"/>
              <p:cNvSpPr/>
              <p:nvPr/>
            </p:nvSpPr>
            <p:spPr>
              <a:xfrm>
                <a:off x="0" y="0"/>
                <a:ext cx="381000" cy="381000"/>
              </a:xfrm>
              <a:prstGeom prst="ellipse">
                <a:avLst/>
              </a:prstGeom>
              <a:solidFill>
                <a:srgbClr val="F693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latin typeface="Calibri" panose="020F0502020204030204" pitchFamily="34" charset="0"/>
                </a:endParaRPr>
              </a:p>
            </p:txBody>
          </p:sp>
          <p:sp>
            <p:nvSpPr>
              <p:cNvPr id="828" name="Кружок"/>
              <p:cNvSpPr/>
              <p:nvPr/>
            </p:nvSpPr>
            <p:spPr>
              <a:xfrm>
                <a:off x="553482" y="0"/>
                <a:ext cx="381001" cy="381000"/>
              </a:xfrm>
              <a:prstGeom prst="ellipse">
                <a:avLst/>
              </a:prstGeom>
              <a:solidFill>
                <a:srgbClr val="F693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latin typeface="Calibri" panose="020F0502020204030204" pitchFamily="34" charset="0"/>
                </a:endParaRPr>
              </a:p>
            </p:txBody>
          </p:sp>
          <p:sp>
            <p:nvSpPr>
              <p:cNvPr id="829" name="Кружок"/>
              <p:cNvSpPr/>
              <p:nvPr/>
            </p:nvSpPr>
            <p:spPr>
              <a:xfrm>
                <a:off x="1106964" y="0"/>
                <a:ext cx="381001" cy="381000"/>
              </a:xfrm>
              <a:prstGeom prst="ellipse">
                <a:avLst/>
              </a:prstGeom>
              <a:solidFill>
                <a:srgbClr val="F693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latin typeface="Calibri" panose="020F0502020204030204" pitchFamily="34" charset="0"/>
                </a:endParaRPr>
              </a:p>
            </p:txBody>
          </p:sp>
          <p:sp>
            <p:nvSpPr>
              <p:cNvPr id="830" name="Кружок"/>
              <p:cNvSpPr/>
              <p:nvPr/>
            </p:nvSpPr>
            <p:spPr>
              <a:xfrm>
                <a:off x="1660446" y="0"/>
                <a:ext cx="381001" cy="381000"/>
              </a:xfrm>
              <a:prstGeom prst="ellipse">
                <a:avLst/>
              </a:prstGeom>
              <a:solidFill>
                <a:srgbClr val="F693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624" name="ВПР"/>
          <p:cNvSpPr txBox="1"/>
          <p:nvPr/>
        </p:nvSpPr>
        <p:spPr>
          <a:xfrm>
            <a:off x="143501" y="3683130"/>
            <a:ext cx="2381250" cy="38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4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lang="ru-RU" sz="1400" dirty="0" err="1">
                <a:latin typeface="Calibri" panose="020F0502020204030204" pitchFamily="34" charset="0"/>
              </a:rPr>
              <a:t>Разноуровневые</a:t>
            </a:r>
            <a:r>
              <a:rPr lang="ru-RU" sz="1400" dirty="0">
                <a:latin typeface="Calibri" panose="020F0502020204030204" pitchFamily="34" charset="0"/>
              </a:rPr>
              <a:t> проверочные работы</a:t>
            </a:r>
          </a:p>
        </p:txBody>
      </p:sp>
      <p:sp>
        <p:nvSpPr>
          <p:cNvPr id="837" name="Кружок"/>
          <p:cNvSpPr/>
          <p:nvPr/>
        </p:nvSpPr>
        <p:spPr>
          <a:xfrm>
            <a:off x="4147812" y="3764241"/>
            <a:ext cx="142875" cy="142875"/>
          </a:xfrm>
          <a:prstGeom prst="ellipse">
            <a:avLst/>
          </a:prstGeom>
          <a:solidFill>
            <a:srgbClr val="F6932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617" name="ЭФУ"/>
          <p:cNvSpPr txBox="1"/>
          <p:nvPr/>
        </p:nvSpPr>
        <p:spPr>
          <a:xfrm>
            <a:off x="143501" y="4064441"/>
            <a:ext cx="2381250" cy="210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4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1400" dirty="0">
                <a:latin typeface="Calibri" panose="020F0502020204030204" pitchFamily="34" charset="0"/>
              </a:rPr>
              <a:t>ЭФУ</a:t>
            </a:r>
          </a:p>
        </p:txBody>
      </p:sp>
      <p:grpSp>
        <p:nvGrpSpPr>
          <p:cNvPr id="670" name="Группа"/>
          <p:cNvGrpSpPr/>
          <p:nvPr/>
        </p:nvGrpSpPr>
        <p:grpSpPr>
          <a:xfrm>
            <a:off x="3539791" y="4048989"/>
            <a:ext cx="765543" cy="142875"/>
            <a:chOff x="0" y="0"/>
            <a:chExt cx="2041446" cy="381000"/>
          </a:xfrm>
        </p:grpSpPr>
        <p:sp>
          <p:nvSpPr>
            <p:cNvPr id="666" name="Кружок"/>
            <p:cNvSpPr/>
            <p:nvPr/>
          </p:nvSpPr>
          <p:spPr>
            <a:xfrm>
              <a:off x="0" y="0"/>
              <a:ext cx="381000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667" name="Кружок"/>
            <p:cNvSpPr/>
            <p:nvPr/>
          </p:nvSpPr>
          <p:spPr>
            <a:xfrm>
              <a:off x="553482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668" name="Кружок"/>
            <p:cNvSpPr/>
            <p:nvPr/>
          </p:nvSpPr>
          <p:spPr>
            <a:xfrm>
              <a:off x="1106964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669" name="Кружок"/>
            <p:cNvSpPr/>
            <p:nvPr/>
          </p:nvSpPr>
          <p:spPr>
            <a:xfrm>
              <a:off x="1660446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grpSp>
        <p:nvGrpSpPr>
          <p:cNvPr id="675" name="Группа"/>
          <p:cNvGrpSpPr/>
          <p:nvPr/>
        </p:nvGrpSpPr>
        <p:grpSpPr>
          <a:xfrm>
            <a:off x="4435637" y="4047801"/>
            <a:ext cx="765543" cy="142875"/>
            <a:chOff x="0" y="0"/>
            <a:chExt cx="2041446" cy="381000"/>
          </a:xfrm>
        </p:grpSpPr>
        <p:sp>
          <p:nvSpPr>
            <p:cNvPr id="671" name="Кружок"/>
            <p:cNvSpPr/>
            <p:nvPr/>
          </p:nvSpPr>
          <p:spPr>
            <a:xfrm>
              <a:off x="0" y="0"/>
              <a:ext cx="381000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672" name="Кружок"/>
            <p:cNvSpPr/>
            <p:nvPr/>
          </p:nvSpPr>
          <p:spPr>
            <a:xfrm>
              <a:off x="553482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673" name="Кружок"/>
            <p:cNvSpPr/>
            <p:nvPr/>
          </p:nvSpPr>
          <p:spPr>
            <a:xfrm>
              <a:off x="1106964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674" name="Кружок"/>
            <p:cNvSpPr/>
            <p:nvPr/>
          </p:nvSpPr>
          <p:spPr>
            <a:xfrm>
              <a:off x="1660446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grpSp>
        <p:nvGrpSpPr>
          <p:cNvPr id="680" name="Группа"/>
          <p:cNvGrpSpPr/>
          <p:nvPr/>
        </p:nvGrpSpPr>
        <p:grpSpPr>
          <a:xfrm>
            <a:off x="5345699" y="4048989"/>
            <a:ext cx="765543" cy="142875"/>
            <a:chOff x="0" y="0"/>
            <a:chExt cx="2041447" cy="381000"/>
          </a:xfrm>
        </p:grpSpPr>
        <p:sp>
          <p:nvSpPr>
            <p:cNvPr id="676" name="Кружок"/>
            <p:cNvSpPr/>
            <p:nvPr/>
          </p:nvSpPr>
          <p:spPr>
            <a:xfrm>
              <a:off x="0" y="0"/>
              <a:ext cx="381000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677" name="Кружок"/>
            <p:cNvSpPr/>
            <p:nvPr/>
          </p:nvSpPr>
          <p:spPr>
            <a:xfrm>
              <a:off x="553482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678" name="Кружок"/>
            <p:cNvSpPr/>
            <p:nvPr/>
          </p:nvSpPr>
          <p:spPr>
            <a:xfrm>
              <a:off x="1106964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679" name="Кружок"/>
            <p:cNvSpPr/>
            <p:nvPr/>
          </p:nvSpPr>
          <p:spPr>
            <a:xfrm>
              <a:off x="1660447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grpSp>
        <p:nvGrpSpPr>
          <p:cNvPr id="685" name="Группа"/>
          <p:cNvGrpSpPr/>
          <p:nvPr/>
        </p:nvGrpSpPr>
        <p:grpSpPr>
          <a:xfrm>
            <a:off x="6314584" y="4048989"/>
            <a:ext cx="765543" cy="142875"/>
            <a:chOff x="0" y="0"/>
            <a:chExt cx="2041445" cy="381000"/>
          </a:xfrm>
        </p:grpSpPr>
        <p:sp>
          <p:nvSpPr>
            <p:cNvPr id="681" name="Кружок"/>
            <p:cNvSpPr/>
            <p:nvPr/>
          </p:nvSpPr>
          <p:spPr>
            <a:xfrm>
              <a:off x="0" y="0"/>
              <a:ext cx="381000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682" name="Кружок"/>
            <p:cNvSpPr/>
            <p:nvPr/>
          </p:nvSpPr>
          <p:spPr>
            <a:xfrm>
              <a:off x="553482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683" name="Кружок"/>
            <p:cNvSpPr/>
            <p:nvPr/>
          </p:nvSpPr>
          <p:spPr>
            <a:xfrm>
              <a:off x="1106963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684" name="Кружок"/>
            <p:cNvSpPr/>
            <p:nvPr/>
          </p:nvSpPr>
          <p:spPr>
            <a:xfrm>
              <a:off x="1660445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sp>
        <p:nvSpPr>
          <p:cNvPr id="687" name="Кружок"/>
          <p:cNvSpPr/>
          <p:nvPr/>
        </p:nvSpPr>
        <p:spPr>
          <a:xfrm>
            <a:off x="7411587" y="4048989"/>
            <a:ext cx="142876" cy="142875"/>
          </a:xfrm>
          <a:prstGeom prst="ellipse">
            <a:avLst/>
          </a:prstGeom>
          <a:solidFill>
            <a:srgbClr val="F6932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688" name="Кружок"/>
          <p:cNvSpPr/>
          <p:nvPr/>
        </p:nvSpPr>
        <p:spPr>
          <a:xfrm>
            <a:off x="7619143" y="4048989"/>
            <a:ext cx="142876" cy="142875"/>
          </a:xfrm>
          <a:prstGeom prst="ellipse">
            <a:avLst/>
          </a:prstGeom>
          <a:solidFill>
            <a:srgbClr val="F6932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689" name="Кружок"/>
          <p:cNvSpPr/>
          <p:nvPr/>
        </p:nvSpPr>
        <p:spPr>
          <a:xfrm>
            <a:off x="7826699" y="4048989"/>
            <a:ext cx="142876" cy="142875"/>
          </a:xfrm>
          <a:prstGeom prst="ellipse">
            <a:avLst/>
          </a:prstGeom>
          <a:solidFill>
            <a:srgbClr val="F6932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grpSp>
        <p:nvGrpSpPr>
          <p:cNvPr id="695" name="Группа"/>
          <p:cNvGrpSpPr/>
          <p:nvPr/>
        </p:nvGrpSpPr>
        <p:grpSpPr>
          <a:xfrm>
            <a:off x="8115667" y="4048989"/>
            <a:ext cx="765542" cy="142875"/>
            <a:chOff x="0" y="0"/>
            <a:chExt cx="2041444" cy="381000"/>
          </a:xfrm>
        </p:grpSpPr>
        <p:sp>
          <p:nvSpPr>
            <p:cNvPr id="691" name="Кружок"/>
            <p:cNvSpPr/>
            <p:nvPr/>
          </p:nvSpPr>
          <p:spPr>
            <a:xfrm>
              <a:off x="0" y="0"/>
              <a:ext cx="381000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692" name="Кружок"/>
            <p:cNvSpPr/>
            <p:nvPr/>
          </p:nvSpPr>
          <p:spPr>
            <a:xfrm>
              <a:off x="553482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693" name="Кружок"/>
            <p:cNvSpPr/>
            <p:nvPr/>
          </p:nvSpPr>
          <p:spPr>
            <a:xfrm>
              <a:off x="1106961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694" name="Кружок"/>
            <p:cNvSpPr/>
            <p:nvPr/>
          </p:nvSpPr>
          <p:spPr>
            <a:xfrm>
              <a:off x="1660444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sp>
        <p:nvSpPr>
          <p:cNvPr id="838" name="Кружок"/>
          <p:cNvSpPr/>
          <p:nvPr/>
        </p:nvSpPr>
        <p:spPr>
          <a:xfrm>
            <a:off x="2931605" y="4048989"/>
            <a:ext cx="142875" cy="142875"/>
          </a:xfrm>
          <a:prstGeom prst="ellipse">
            <a:avLst/>
          </a:prstGeom>
          <a:solidFill>
            <a:srgbClr val="F6932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620" name="Рабочая тетрадь"/>
          <p:cNvSpPr txBox="1"/>
          <p:nvPr/>
        </p:nvSpPr>
        <p:spPr>
          <a:xfrm>
            <a:off x="143501" y="1677061"/>
            <a:ext cx="2381250" cy="210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4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1400" err="1">
                <a:latin typeface="Calibri" panose="020F0502020204030204" pitchFamily="34" charset="0"/>
              </a:rPr>
              <a:t>Рабочая</a:t>
            </a:r>
            <a:r>
              <a:rPr sz="1400">
                <a:latin typeface="Calibri" panose="020F0502020204030204" pitchFamily="34" charset="0"/>
              </a:rPr>
              <a:t> </a:t>
            </a:r>
            <a:r>
              <a:rPr sz="1400" err="1">
                <a:latin typeface="Calibri" panose="020F0502020204030204" pitchFamily="34" charset="0"/>
              </a:rPr>
              <a:t>тетрадь</a:t>
            </a:r>
            <a:endParaRPr sz="1400">
              <a:latin typeface="Calibri" panose="020F0502020204030204" pitchFamily="34" charset="0"/>
            </a:endParaRPr>
          </a:p>
        </p:txBody>
      </p:sp>
      <p:grpSp>
        <p:nvGrpSpPr>
          <p:cNvPr id="767" name="Группа"/>
          <p:cNvGrpSpPr/>
          <p:nvPr/>
        </p:nvGrpSpPr>
        <p:grpSpPr>
          <a:xfrm>
            <a:off x="3539791" y="1711037"/>
            <a:ext cx="765543" cy="142875"/>
            <a:chOff x="0" y="0"/>
            <a:chExt cx="2041446" cy="381000"/>
          </a:xfrm>
        </p:grpSpPr>
        <p:sp>
          <p:nvSpPr>
            <p:cNvPr id="763" name="Кружок"/>
            <p:cNvSpPr/>
            <p:nvPr/>
          </p:nvSpPr>
          <p:spPr>
            <a:xfrm>
              <a:off x="0" y="0"/>
              <a:ext cx="381000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64" name="Кружок"/>
            <p:cNvSpPr/>
            <p:nvPr/>
          </p:nvSpPr>
          <p:spPr>
            <a:xfrm>
              <a:off x="553482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65" name="Кружок"/>
            <p:cNvSpPr/>
            <p:nvPr/>
          </p:nvSpPr>
          <p:spPr>
            <a:xfrm>
              <a:off x="1106964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66" name="Кружок"/>
            <p:cNvSpPr/>
            <p:nvPr/>
          </p:nvSpPr>
          <p:spPr>
            <a:xfrm>
              <a:off x="1660446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grpSp>
        <p:nvGrpSpPr>
          <p:cNvPr id="777" name="Группа"/>
          <p:cNvGrpSpPr/>
          <p:nvPr/>
        </p:nvGrpSpPr>
        <p:grpSpPr>
          <a:xfrm>
            <a:off x="4435637" y="1709849"/>
            <a:ext cx="765543" cy="142875"/>
            <a:chOff x="0" y="0"/>
            <a:chExt cx="2041446" cy="381000"/>
          </a:xfrm>
        </p:grpSpPr>
        <p:sp>
          <p:nvSpPr>
            <p:cNvPr id="773" name="Кружок"/>
            <p:cNvSpPr/>
            <p:nvPr/>
          </p:nvSpPr>
          <p:spPr>
            <a:xfrm>
              <a:off x="0" y="0"/>
              <a:ext cx="381000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74" name="Кружок"/>
            <p:cNvSpPr/>
            <p:nvPr/>
          </p:nvSpPr>
          <p:spPr>
            <a:xfrm>
              <a:off x="553482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75" name="Кружок"/>
            <p:cNvSpPr/>
            <p:nvPr/>
          </p:nvSpPr>
          <p:spPr>
            <a:xfrm>
              <a:off x="1106964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76" name="Кружок"/>
            <p:cNvSpPr/>
            <p:nvPr/>
          </p:nvSpPr>
          <p:spPr>
            <a:xfrm>
              <a:off x="1660446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grpSp>
        <p:nvGrpSpPr>
          <p:cNvPr id="782" name="Группа"/>
          <p:cNvGrpSpPr/>
          <p:nvPr/>
        </p:nvGrpSpPr>
        <p:grpSpPr>
          <a:xfrm>
            <a:off x="6314584" y="1711037"/>
            <a:ext cx="765543" cy="142875"/>
            <a:chOff x="0" y="0"/>
            <a:chExt cx="2041446" cy="381000"/>
          </a:xfrm>
        </p:grpSpPr>
        <p:sp>
          <p:nvSpPr>
            <p:cNvPr id="778" name="Кружок"/>
            <p:cNvSpPr/>
            <p:nvPr/>
          </p:nvSpPr>
          <p:spPr>
            <a:xfrm>
              <a:off x="0" y="0"/>
              <a:ext cx="381000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79" name="Кружок"/>
            <p:cNvSpPr/>
            <p:nvPr/>
          </p:nvSpPr>
          <p:spPr>
            <a:xfrm>
              <a:off x="553482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80" name="Кружок"/>
            <p:cNvSpPr/>
            <p:nvPr/>
          </p:nvSpPr>
          <p:spPr>
            <a:xfrm>
              <a:off x="1106964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81" name="Кружок"/>
            <p:cNvSpPr/>
            <p:nvPr/>
          </p:nvSpPr>
          <p:spPr>
            <a:xfrm>
              <a:off x="1660446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sp>
        <p:nvSpPr>
          <p:cNvPr id="784" name="Кружок"/>
          <p:cNvSpPr/>
          <p:nvPr/>
        </p:nvSpPr>
        <p:spPr>
          <a:xfrm>
            <a:off x="7411587" y="1711037"/>
            <a:ext cx="142876" cy="142875"/>
          </a:xfrm>
          <a:prstGeom prst="ellipse">
            <a:avLst/>
          </a:prstGeom>
          <a:solidFill>
            <a:srgbClr val="F6932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785" name="Кружок"/>
          <p:cNvSpPr/>
          <p:nvPr/>
        </p:nvSpPr>
        <p:spPr>
          <a:xfrm>
            <a:off x="7619143" y="1711037"/>
            <a:ext cx="142876" cy="142875"/>
          </a:xfrm>
          <a:prstGeom prst="ellipse">
            <a:avLst/>
          </a:prstGeom>
          <a:solidFill>
            <a:srgbClr val="F6932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786" name="Кружок"/>
          <p:cNvSpPr/>
          <p:nvPr/>
        </p:nvSpPr>
        <p:spPr>
          <a:xfrm>
            <a:off x="7826699" y="1711037"/>
            <a:ext cx="142876" cy="142875"/>
          </a:xfrm>
          <a:prstGeom prst="ellipse">
            <a:avLst/>
          </a:prstGeom>
          <a:solidFill>
            <a:srgbClr val="F6932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grpSp>
        <p:nvGrpSpPr>
          <p:cNvPr id="792" name="Группа"/>
          <p:cNvGrpSpPr/>
          <p:nvPr/>
        </p:nvGrpSpPr>
        <p:grpSpPr>
          <a:xfrm>
            <a:off x="8115667" y="1715522"/>
            <a:ext cx="765543" cy="142875"/>
            <a:chOff x="0" y="0"/>
            <a:chExt cx="2041446" cy="381000"/>
          </a:xfrm>
        </p:grpSpPr>
        <p:sp>
          <p:nvSpPr>
            <p:cNvPr id="788" name="Кружок"/>
            <p:cNvSpPr/>
            <p:nvPr/>
          </p:nvSpPr>
          <p:spPr>
            <a:xfrm>
              <a:off x="0" y="0"/>
              <a:ext cx="381000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89" name="Кружок"/>
            <p:cNvSpPr/>
            <p:nvPr/>
          </p:nvSpPr>
          <p:spPr>
            <a:xfrm>
              <a:off x="553482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90" name="Кружок"/>
            <p:cNvSpPr/>
            <p:nvPr/>
          </p:nvSpPr>
          <p:spPr>
            <a:xfrm>
              <a:off x="1106964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  <p:sp>
          <p:nvSpPr>
            <p:cNvPr id="791" name="Кружок"/>
            <p:cNvSpPr/>
            <p:nvPr/>
          </p:nvSpPr>
          <p:spPr>
            <a:xfrm>
              <a:off x="1660446" y="0"/>
              <a:ext cx="381001" cy="381000"/>
            </a:xfrm>
            <a:prstGeom prst="ellipse">
              <a:avLst/>
            </a:prstGeom>
            <a:solidFill>
              <a:srgbClr val="F6932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>
                <a:latin typeface="Calibri" panose="020F0502020204030204" pitchFamily="34" charset="0"/>
              </a:endParaRPr>
            </a:p>
          </p:txBody>
        </p:sp>
      </p:grpSp>
      <p:sp>
        <p:nvSpPr>
          <p:cNvPr id="793" name="Кружок"/>
          <p:cNvSpPr/>
          <p:nvPr/>
        </p:nvSpPr>
        <p:spPr>
          <a:xfrm>
            <a:off x="5345699" y="1715522"/>
            <a:ext cx="142875" cy="142875"/>
          </a:xfrm>
          <a:prstGeom prst="ellipse">
            <a:avLst/>
          </a:prstGeom>
          <a:solidFill>
            <a:srgbClr val="F6932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794" name="Кружок"/>
          <p:cNvSpPr/>
          <p:nvPr/>
        </p:nvSpPr>
        <p:spPr>
          <a:xfrm>
            <a:off x="5562239" y="1715522"/>
            <a:ext cx="142875" cy="142875"/>
          </a:xfrm>
          <a:prstGeom prst="ellipse">
            <a:avLst/>
          </a:prstGeom>
          <a:solidFill>
            <a:srgbClr val="F6932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839" name="Кружок"/>
          <p:cNvSpPr/>
          <p:nvPr/>
        </p:nvSpPr>
        <p:spPr>
          <a:xfrm>
            <a:off x="2931605" y="1711037"/>
            <a:ext cx="142875" cy="142875"/>
          </a:xfrm>
          <a:prstGeom prst="ellipse">
            <a:avLst/>
          </a:prstGeom>
          <a:solidFill>
            <a:srgbClr val="F6932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840" name="Линия"/>
          <p:cNvSpPr>
            <a:spLocks/>
          </p:cNvSpPr>
          <p:nvPr/>
        </p:nvSpPr>
        <p:spPr>
          <a:xfrm>
            <a:off x="143501" y="4313859"/>
            <a:ext cx="8709481" cy="0"/>
          </a:xfrm>
          <a:prstGeom prst="line">
            <a:avLst/>
          </a:prstGeom>
          <a:ln w="12700">
            <a:solidFill>
              <a:srgbClr val="8CC73F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243" name="1 кл"/>
          <p:cNvSpPr txBox="1"/>
          <p:nvPr/>
        </p:nvSpPr>
        <p:spPr>
          <a:xfrm>
            <a:off x="4423999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1 кл</a:t>
            </a:r>
          </a:p>
        </p:txBody>
      </p:sp>
      <p:sp>
        <p:nvSpPr>
          <p:cNvPr id="244" name="2 кл"/>
          <p:cNvSpPr txBox="1"/>
          <p:nvPr/>
        </p:nvSpPr>
        <p:spPr>
          <a:xfrm>
            <a:off x="4635673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2 кл</a:t>
            </a:r>
          </a:p>
        </p:txBody>
      </p:sp>
      <p:sp>
        <p:nvSpPr>
          <p:cNvPr id="245" name="3 кл"/>
          <p:cNvSpPr txBox="1"/>
          <p:nvPr/>
        </p:nvSpPr>
        <p:spPr>
          <a:xfrm>
            <a:off x="4847347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3 кл</a:t>
            </a:r>
          </a:p>
        </p:txBody>
      </p:sp>
      <p:sp>
        <p:nvSpPr>
          <p:cNvPr id="246" name="4 кл"/>
          <p:cNvSpPr txBox="1"/>
          <p:nvPr/>
        </p:nvSpPr>
        <p:spPr>
          <a:xfrm>
            <a:off x="5059022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4 </a:t>
            </a:r>
            <a:r>
              <a:rPr sz="750" err="1">
                <a:latin typeface="Calibri" panose="020F0502020204030204" pitchFamily="34" charset="0"/>
              </a:rPr>
              <a:t>кл</a:t>
            </a:r>
            <a:endParaRPr sz="750">
              <a:latin typeface="Calibri" panose="020F0502020204030204" pitchFamily="34" charset="0"/>
            </a:endParaRPr>
          </a:p>
        </p:txBody>
      </p:sp>
      <p:sp>
        <p:nvSpPr>
          <p:cNvPr id="248" name="1 кл"/>
          <p:cNvSpPr txBox="1"/>
          <p:nvPr/>
        </p:nvSpPr>
        <p:spPr>
          <a:xfrm>
            <a:off x="5334160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1 кл</a:t>
            </a:r>
          </a:p>
        </p:txBody>
      </p:sp>
      <p:sp>
        <p:nvSpPr>
          <p:cNvPr id="249" name="2 кл"/>
          <p:cNvSpPr txBox="1"/>
          <p:nvPr/>
        </p:nvSpPr>
        <p:spPr>
          <a:xfrm>
            <a:off x="5545834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2 кл</a:t>
            </a:r>
          </a:p>
        </p:txBody>
      </p:sp>
      <p:sp>
        <p:nvSpPr>
          <p:cNvPr id="250" name="3 кл"/>
          <p:cNvSpPr txBox="1"/>
          <p:nvPr/>
        </p:nvSpPr>
        <p:spPr>
          <a:xfrm>
            <a:off x="5757508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3 кл</a:t>
            </a:r>
          </a:p>
        </p:txBody>
      </p:sp>
      <p:sp>
        <p:nvSpPr>
          <p:cNvPr id="251" name="4 кл"/>
          <p:cNvSpPr txBox="1"/>
          <p:nvPr/>
        </p:nvSpPr>
        <p:spPr>
          <a:xfrm>
            <a:off x="5969183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4 </a:t>
            </a:r>
            <a:r>
              <a:rPr sz="750" err="1">
                <a:latin typeface="Calibri" panose="020F0502020204030204" pitchFamily="34" charset="0"/>
              </a:rPr>
              <a:t>кл</a:t>
            </a:r>
            <a:endParaRPr sz="750">
              <a:latin typeface="Calibri" panose="020F0502020204030204" pitchFamily="34" charset="0"/>
            </a:endParaRPr>
          </a:p>
        </p:txBody>
      </p:sp>
      <p:sp>
        <p:nvSpPr>
          <p:cNvPr id="253" name="1 кл"/>
          <p:cNvSpPr txBox="1"/>
          <p:nvPr/>
        </p:nvSpPr>
        <p:spPr>
          <a:xfrm>
            <a:off x="6244321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1 кл</a:t>
            </a:r>
          </a:p>
        </p:txBody>
      </p:sp>
      <p:sp>
        <p:nvSpPr>
          <p:cNvPr id="254" name="2 кл"/>
          <p:cNvSpPr txBox="1"/>
          <p:nvPr/>
        </p:nvSpPr>
        <p:spPr>
          <a:xfrm>
            <a:off x="6455995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2 кл</a:t>
            </a:r>
          </a:p>
        </p:txBody>
      </p:sp>
      <p:sp>
        <p:nvSpPr>
          <p:cNvPr id="255" name="3 кл"/>
          <p:cNvSpPr txBox="1"/>
          <p:nvPr/>
        </p:nvSpPr>
        <p:spPr>
          <a:xfrm>
            <a:off x="6667669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3 кл</a:t>
            </a:r>
          </a:p>
        </p:txBody>
      </p:sp>
      <p:sp>
        <p:nvSpPr>
          <p:cNvPr id="256" name="4 кл"/>
          <p:cNvSpPr txBox="1"/>
          <p:nvPr/>
        </p:nvSpPr>
        <p:spPr>
          <a:xfrm>
            <a:off x="6879344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4 </a:t>
            </a:r>
            <a:r>
              <a:rPr sz="750" err="1">
                <a:latin typeface="Calibri" panose="020F0502020204030204" pitchFamily="34" charset="0"/>
              </a:rPr>
              <a:t>кл</a:t>
            </a:r>
            <a:endParaRPr sz="750">
              <a:latin typeface="Calibri" panose="020F0502020204030204" pitchFamily="34" charset="0"/>
            </a:endParaRPr>
          </a:p>
        </p:txBody>
      </p:sp>
      <p:sp>
        <p:nvSpPr>
          <p:cNvPr id="258" name="1 кл"/>
          <p:cNvSpPr txBox="1"/>
          <p:nvPr/>
        </p:nvSpPr>
        <p:spPr>
          <a:xfrm>
            <a:off x="7154482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1 кл</a:t>
            </a:r>
          </a:p>
        </p:txBody>
      </p:sp>
      <p:sp>
        <p:nvSpPr>
          <p:cNvPr id="259" name="2 кл"/>
          <p:cNvSpPr txBox="1"/>
          <p:nvPr/>
        </p:nvSpPr>
        <p:spPr>
          <a:xfrm>
            <a:off x="7366156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2 кл</a:t>
            </a:r>
          </a:p>
        </p:txBody>
      </p:sp>
      <p:sp>
        <p:nvSpPr>
          <p:cNvPr id="260" name="3 кл"/>
          <p:cNvSpPr txBox="1"/>
          <p:nvPr/>
        </p:nvSpPr>
        <p:spPr>
          <a:xfrm>
            <a:off x="7577830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3 кл</a:t>
            </a:r>
          </a:p>
        </p:txBody>
      </p:sp>
      <p:sp>
        <p:nvSpPr>
          <p:cNvPr id="261" name="4 кл"/>
          <p:cNvSpPr txBox="1"/>
          <p:nvPr/>
        </p:nvSpPr>
        <p:spPr>
          <a:xfrm>
            <a:off x="7789505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4 </a:t>
            </a:r>
            <a:r>
              <a:rPr sz="750" err="1">
                <a:latin typeface="Calibri" panose="020F0502020204030204" pitchFamily="34" charset="0"/>
              </a:rPr>
              <a:t>кл</a:t>
            </a:r>
            <a:endParaRPr sz="750">
              <a:latin typeface="Calibri" panose="020F0502020204030204" pitchFamily="34" charset="0"/>
            </a:endParaRPr>
          </a:p>
        </p:txBody>
      </p:sp>
      <p:sp>
        <p:nvSpPr>
          <p:cNvPr id="263" name="1 кл"/>
          <p:cNvSpPr txBox="1"/>
          <p:nvPr/>
        </p:nvSpPr>
        <p:spPr>
          <a:xfrm>
            <a:off x="8064643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1 кл</a:t>
            </a:r>
          </a:p>
        </p:txBody>
      </p:sp>
      <p:sp>
        <p:nvSpPr>
          <p:cNvPr id="264" name="2 кл"/>
          <p:cNvSpPr txBox="1"/>
          <p:nvPr/>
        </p:nvSpPr>
        <p:spPr>
          <a:xfrm>
            <a:off x="8276317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2 кл</a:t>
            </a:r>
          </a:p>
        </p:txBody>
      </p:sp>
      <p:sp>
        <p:nvSpPr>
          <p:cNvPr id="265" name="3 кл"/>
          <p:cNvSpPr txBox="1"/>
          <p:nvPr/>
        </p:nvSpPr>
        <p:spPr>
          <a:xfrm>
            <a:off x="8487991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3 кл</a:t>
            </a:r>
          </a:p>
        </p:txBody>
      </p:sp>
      <p:sp>
        <p:nvSpPr>
          <p:cNvPr id="266" name="4 кл"/>
          <p:cNvSpPr txBox="1"/>
          <p:nvPr/>
        </p:nvSpPr>
        <p:spPr>
          <a:xfrm>
            <a:off x="8699666" y="1388674"/>
            <a:ext cx="208234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2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750">
                <a:latin typeface="Calibri" panose="020F0502020204030204" pitchFamily="34" charset="0"/>
              </a:rPr>
              <a:t>4 </a:t>
            </a:r>
            <a:r>
              <a:rPr sz="750" err="1">
                <a:latin typeface="Calibri" panose="020F0502020204030204" pitchFamily="34" charset="0"/>
              </a:rPr>
              <a:t>кл</a:t>
            </a:r>
            <a:endParaRPr sz="750">
              <a:latin typeface="Calibri" panose="020F0502020204030204" pitchFamily="34" charset="0"/>
            </a:endParaRPr>
          </a:p>
        </p:txBody>
      </p:sp>
      <p:pic>
        <p:nvPicPr>
          <p:cNvPr id="268" name="Рисунок 2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320" y="4818121"/>
            <a:ext cx="1066800" cy="242902"/>
          </a:xfrm>
          <a:prstGeom prst="rect">
            <a:avLst/>
          </a:prstGeom>
          <a:ln>
            <a:noFill/>
          </a:ln>
        </p:spPr>
      </p:pic>
      <p:sp>
        <p:nvSpPr>
          <p:cNvPr id="269" name="TextBox 268"/>
          <p:cNvSpPr txBox="1"/>
          <p:nvPr/>
        </p:nvSpPr>
        <p:spPr>
          <a:xfrm>
            <a:off x="3556000" y="4952795"/>
            <a:ext cx="2032000" cy="1077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en-US" sz="7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7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Корпорация «Российский учебник»</a:t>
            </a:r>
            <a:endParaRPr kumimoji="0" lang="ru-RU" sz="700" b="0" i="0" u="none" strike="noStrike" cap="none" spc="0" normalizeH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70" name="Рисунок 2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" y="4810932"/>
            <a:ext cx="1415977" cy="257280"/>
          </a:xfrm>
          <a:prstGeom prst="rect">
            <a:avLst/>
          </a:prstGeom>
          <a:ln>
            <a:noFill/>
          </a:ln>
        </p:spPr>
      </p:pic>
      <p:sp>
        <p:nvSpPr>
          <p:cNvPr id="192" name="НОВИНКИ 2018"/>
          <p:cNvSpPr txBox="1">
            <a:spLocks/>
          </p:cNvSpPr>
          <p:nvPr/>
        </p:nvSpPr>
        <p:spPr>
          <a:xfrm>
            <a:off x="247650" y="126383"/>
            <a:ext cx="8605332" cy="736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lnSpc>
                <a:spcPct val="80000"/>
              </a:lnSpc>
              <a:defRPr sz="15000" b="0">
                <a:solidFill>
                  <a:srgbClr val="009044"/>
                </a:solidFill>
                <a:latin typeface="HeliosExtraCompressed"/>
                <a:ea typeface="HeliosExtraCompressed"/>
                <a:cs typeface="HeliosExtraCompressed"/>
                <a:sym typeface="HeliosExtraCompressed"/>
              </a:defRPr>
            </a:pPr>
            <a:r>
              <a:rPr lang="ru-RU" sz="2800">
                <a:solidFill>
                  <a:srgbClr val="009044"/>
                </a:solidFill>
                <a:latin typeface="Calibri" panose="020F0502020204030204" pitchFamily="34" charset="0"/>
              </a:rPr>
              <a:t>«ШЛЕЙФ». ДОПОЛНИТЕЛЬНЫЕ УЧЕБНЫЕ МАТЕРИАЛЫ (1/2)</a:t>
            </a:r>
            <a:endParaRPr sz="2800">
              <a:solidFill>
                <a:srgbClr val="009044"/>
              </a:solidFill>
              <a:latin typeface="Calibri" panose="020F0502020204030204" pitchFamily="34" charset="0"/>
            </a:endParaRPr>
          </a:p>
        </p:txBody>
      </p:sp>
      <p:sp>
        <p:nvSpPr>
          <p:cNvPr id="178" name="Кружок"/>
          <p:cNvSpPr/>
          <p:nvPr/>
        </p:nvSpPr>
        <p:spPr>
          <a:xfrm>
            <a:off x="5794667" y="1711402"/>
            <a:ext cx="142875" cy="142875"/>
          </a:xfrm>
          <a:prstGeom prst="ellipse">
            <a:avLst/>
          </a:prstGeom>
          <a:solidFill>
            <a:srgbClr val="F6932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179" name="Кружок"/>
          <p:cNvSpPr/>
          <p:nvPr/>
        </p:nvSpPr>
        <p:spPr>
          <a:xfrm>
            <a:off x="6011207" y="1711402"/>
            <a:ext cx="142875" cy="142875"/>
          </a:xfrm>
          <a:prstGeom prst="ellipse">
            <a:avLst/>
          </a:prstGeom>
          <a:solidFill>
            <a:srgbClr val="F6932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180" name="Кружок"/>
          <p:cNvSpPr/>
          <p:nvPr/>
        </p:nvSpPr>
        <p:spPr>
          <a:xfrm>
            <a:off x="2934233" y="2265464"/>
            <a:ext cx="142875" cy="142875"/>
          </a:xfrm>
          <a:prstGeom prst="ellipse">
            <a:avLst/>
          </a:prstGeom>
          <a:solidFill>
            <a:srgbClr val="F6932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  <p:sp>
        <p:nvSpPr>
          <p:cNvPr id="181" name="Кружок"/>
          <p:cNvSpPr/>
          <p:nvPr/>
        </p:nvSpPr>
        <p:spPr>
          <a:xfrm>
            <a:off x="2928978" y="2575523"/>
            <a:ext cx="142875" cy="142875"/>
          </a:xfrm>
          <a:prstGeom prst="ellipse">
            <a:avLst/>
          </a:prstGeom>
          <a:solidFill>
            <a:srgbClr val="F6932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9706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29331229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495" name="think-cell Slide" r:id="rId5" imgW="360" imgH="360" progId="">
              <p:embed/>
            </p:oleObj>
          </a:graphicData>
        </a:graphic>
      </p:graphicFrame>
      <p:sp>
        <p:nvSpPr>
          <p:cNvPr id="126" name="ЧТО ОКРУЖАЕТ УЧИТЕЛЯ СЕГОДНЯ?"/>
          <p:cNvSpPr txBox="1"/>
          <p:nvPr/>
        </p:nvSpPr>
        <p:spPr>
          <a:xfrm>
            <a:off x="305782" y="1819613"/>
            <a:ext cx="4895851" cy="1034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72000" rIns="72000" bIns="72000" anchor="ctr">
            <a:spAutoFit/>
          </a:bodyPr>
          <a:lstStyle/>
          <a:p>
            <a:pPr algn="l">
              <a:lnSpc>
                <a:spcPct val="70000"/>
              </a:lnSpc>
              <a:defRPr sz="20000" b="0">
                <a:solidFill>
                  <a:srgbClr val="009044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pPr>
            <a:r>
              <a:rPr lang="ru-RU" sz="4000">
                <a:latin typeface="Calibri" panose="020F0502020204030204" pitchFamily="34" charset="0"/>
              </a:rPr>
              <a:t>НАША </a:t>
            </a:r>
            <a:br>
              <a:rPr lang="ru-RU" sz="4000">
                <a:latin typeface="Calibri" panose="020F0502020204030204" pitchFamily="34" charset="0"/>
              </a:rPr>
            </a:br>
            <a:r>
              <a:rPr lang="ru-RU" sz="4000">
                <a:solidFill>
                  <a:srgbClr val="FF9300"/>
                </a:solidFill>
                <a:latin typeface="Calibri" panose="020F0502020204030204" pitchFamily="34" charset="0"/>
              </a:rPr>
              <a:t>ПОДДЕРЖКА</a:t>
            </a:r>
            <a:endParaRPr sz="4000">
              <a:solidFill>
                <a:srgbClr val="FF9300"/>
              </a:solidFill>
              <a:latin typeface="Calibri" panose="020F050202020403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00050" y="4810932"/>
            <a:ext cx="8561070" cy="257280"/>
            <a:chOff x="400050" y="4810932"/>
            <a:chExt cx="8561070" cy="25728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4320" y="4818121"/>
              <a:ext cx="1066800" cy="242902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556000" y="4952795"/>
              <a:ext cx="2032000" cy="10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825500"/>
              <a:r>
                <a:rPr lang="en-US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ru-RU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Корпорация «Российский учебник»</a:t>
              </a:r>
              <a:endParaRPr kumimoji="0" lang="ru-RU" sz="700" b="0" i="0" u="none" strike="noStrike" cap="none" spc="0" normalizeH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50" y="4810932"/>
              <a:ext cx="1415977" cy="2572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Изображение" descr="Изображе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004"/>
          <a:stretch/>
        </p:blipFill>
        <p:spPr>
          <a:xfrm>
            <a:off x="5360122" y="108059"/>
            <a:ext cx="3641003" cy="4551254"/>
          </a:xfrm>
          <a:prstGeom prst="roundRect">
            <a:avLst>
              <a:gd name="adj" fmla="val 0"/>
            </a:avLst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1701198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15094607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6348" name="think-cell Slide" r:id="rId5" imgW="360" imgH="360" progId="">
              <p:embed/>
            </p:oleObj>
          </a:graphicData>
        </a:graphic>
      </p:graphicFrame>
      <p:pic>
        <p:nvPicPr>
          <p:cNvPr id="23733" name="Picture 181" descr="ÐÐ°ÑÑÐ¸Ð½ÐºÐ¸ Ð¿Ð¾ Ð·Ð°Ð¿ÑÐ¾ÑÑ LEC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0155" y="15643"/>
            <a:ext cx="902874" cy="902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ЧТО ОКРУЖАЕТ УЧИТЕЛЯ СЕГОДНЯ?"/>
          <p:cNvSpPr txBox="1">
            <a:spLocks/>
          </p:cNvSpPr>
          <p:nvPr/>
        </p:nvSpPr>
        <p:spPr>
          <a:xfrm>
            <a:off x="321238" y="315566"/>
            <a:ext cx="8010838" cy="834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72000" rIns="72000" bIns="7200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3200" b="0">
                <a:solidFill>
                  <a:srgbClr val="009044"/>
                </a:solidFill>
                <a:latin typeface="Calibri" panose="020F0502020204030204" pitchFamily="34" charset="0"/>
                <a:ea typeface="HeliosCompressed"/>
                <a:cs typeface="HeliosCompressed"/>
              </a:defRPr>
            </a:lvl1pPr>
          </a:lstStyle>
          <a:p>
            <a:pPr>
              <a:lnSpc>
                <a:spcPct val="70000"/>
              </a:lnSpc>
            </a:pPr>
            <a:r>
              <a:rPr lang="en-US" dirty="0">
                <a:sym typeface="HeliosCompressed"/>
              </a:rPr>
              <a:t>LECTA</a:t>
            </a:r>
            <a:r>
              <a:rPr lang="ru-RU" dirty="0">
                <a:sym typeface="HeliosCompressed"/>
              </a:rPr>
              <a:t> – </a:t>
            </a:r>
            <a:r>
              <a:rPr lang="ru-RU" dirty="0" smtClean="0">
                <a:solidFill>
                  <a:srgbClr val="FF9300"/>
                </a:solidFill>
                <a:sym typeface="HeliosCompressed"/>
              </a:rPr>
              <a:t>УНИКАЛЬНАЯ </a:t>
            </a:r>
            <a:r>
              <a:rPr lang="ru-RU" dirty="0">
                <a:solidFill>
                  <a:srgbClr val="FF9300"/>
                </a:solidFill>
                <a:sym typeface="HeliosCompressed"/>
              </a:rPr>
              <a:t>ИНТЕРАКТИВНАЯ ЦИФРОВАЯ ОБРАЗОВАТЕЛЬНАЯ ПЛАТФОРМА</a:t>
            </a:r>
            <a:endParaRPr lang="ru-RU" dirty="0">
              <a:solidFill>
                <a:srgbClr val="F69323"/>
              </a:solidFill>
              <a:sym typeface="HeliosCompressed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21238" y="4783556"/>
            <a:ext cx="8561070" cy="257280"/>
            <a:chOff x="400050" y="4810932"/>
            <a:chExt cx="8561070" cy="25728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4320" y="4818121"/>
              <a:ext cx="1066800" cy="242902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556000" y="4952795"/>
              <a:ext cx="2032000" cy="10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825500"/>
              <a:r>
                <a:rPr lang="en-US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ru-RU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Корпорация «Российский учебник»</a:t>
              </a:r>
              <a:endParaRPr kumimoji="0" lang="ru-RU" sz="700" b="0" i="0" u="none" strike="noStrike" cap="none" spc="0" normalizeH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50" y="4810932"/>
              <a:ext cx="1415977" cy="257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321238" y="2730370"/>
            <a:ext cx="419723" cy="356400"/>
            <a:chOff x="1474947" y="3993474"/>
            <a:chExt cx="576231" cy="489296"/>
          </a:xfrm>
          <a:noFill/>
        </p:grpSpPr>
        <p:sp>
          <p:nvSpPr>
            <p:cNvPr id="12" name="Rectangle 131"/>
            <p:cNvSpPr>
              <a:spLocks noChangeArrowheads="1"/>
            </p:cNvSpPr>
            <p:nvPr/>
          </p:nvSpPr>
          <p:spPr bwMode="auto">
            <a:xfrm>
              <a:off x="1474947" y="4463822"/>
              <a:ext cx="561742" cy="18948"/>
            </a:xfrm>
            <a:prstGeom prst="rect">
              <a:avLst/>
            </a:prstGeom>
            <a:grpFill/>
            <a:ln w="12700">
              <a:solidFill>
                <a:srgbClr val="F693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2"/>
            <p:cNvSpPr>
              <a:spLocks/>
            </p:cNvSpPr>
            <p:nvPr/>
          </p:nvSpPr>
          <p:spPr bwMode="auto">
            <a:xfrm>
              <a:off x="1512842" y="4375771"/>
              <a:ext cx="78020" cy="72447"/>
            </a:xfrm>
            <a:custGeom>
              <a:avLst/>
              <a:gdLst/>
              <a:ahLst/>
              <a:cxnLst>
                <a:cxn ang="0">
                  <a:pos x="63" y="65"/>
                </a:cxn>
                <a:cxn ang="0">
                  <a:pos x="63" y="65"/>
                </a:cxn>
                <a:cxn ang="0">
                  <a:pos x="66" y="64"/>
                </a:cxn>
                <a:cxn ang="0">
                  <a:pos x="68" y="63"/>
                </a:cxn>
                <a:cxn ang="0">
                  <a:pos x="70" y="60"/>
                </a:cxn>
                <a:cxn ang="0">
                  <a:pos x="70" y="5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30" y="7"/>
                </a:cxn>
                <a:cxn ang="0">
                  <a:pos x="0" y="1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1" y="60"/>
                </a:cxn>
                <a:cxn ang="0">
                  <a:pos x="3" y="63"/>
                </a:cxn>
                <a:cxn ang="0">
                  <a:pos x="5" y="64"/>
                </a:cxn>
                <a:cxn ang="0">
                  <a:pos x="8" y="65"/>
                </a:cxn>
                <a:cxn ang="0">
                  <a:pos x="63" y="65"/>
                </a:cxn>
              </a:cxnLst>
              <a:rect l="0" t="0" r="r" b="b"/>
              <a:pathLst>
                <a:path w="70" h="65">
                  <a:moveTo>
                    <a:pt x="63" y="65"/>
                  </a:moveTo>
                  <a:lnTo>
                    <a:pt x="63" y="65"/>
                  </a:lnTo>
                  <a:lnTo>
                    <a:pt x="66" y="64"/>
                  </a:lnTo>
                  <a:lnTo>
                    <a:pt x="68" y="63"/>
                  </a:lnTo>
                  <a:lnTo>
                    <a:pt x="70" y="60"/>
                  </a:lnTo>
                  <a:lnTo>
                    <a:pt x="70" y="5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0" y="7"/>
                  </a:lnTo>
                  <a:lnTo>
                    <a:pt x="0" y="1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3" y="63"/>
                  </a:lnTo>
                  <a:lnTo>
                    <a:pt x="5" y="64"/>
                  </a:lnTo>
                  <a:lnTo>
                    <a:pt x="8" y="65"/>
                  </a:lnTo>
                  <a:lnTo>
                    <a:pt x="63" y="65"/>
                  </a:lnTo>
                  <a:close/>
                </a:path>
              </a:pathLst>
            </a:custGeom>
            <a:grpFill/>
            <a:ln w="12700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3"/>
            <p:cNvSpPr>
              <a:spLocks/>
            </p:cNvSpPr>
            <p:nvPr/>
          </p:nvSpPr>
          <p:spPr bwMode="auto">
            <a:xfrm>
              <a:off x="1613153" y="4342334"/>
              <a:ext cx="79135" cy="105884"/>
            </a:xfrm>
            <a:custGeom>
              <a:avLst/>
              <a:gdLst/>
              <a:ahLst/>
              <a:cxnLst>
                <a:cxn ang="0">
                  <a:pos x="63" y="95"/>
                </a:cxn>
                <a:cxn ang="0">
                  <a:pos x="63" y="95"/>
                </a:cxn>
                <a:cxn ang="0">
                  <a:pos x="66" y="94"/>
                </a:cxn>
                <a:cxn ang="0">
                  <a:pos x="69" y="93"/>
                </a:cxn>
                <a:cxn ang="0">
                  <a:pos x="71" y="90"/>
                </a:cxn>
                <a:cxn ang="0">
                  <a:pos x="71" y="87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65" y="3"/>
                </a:cxn>
                <a:cxn ang="0">
                  <a:pos x="65" y="3"/>
                </a:cxn>
                <a:cxn ang="0">
                  <a:pos x="33" y="15"/>
                </a:cxn>
                <a:cxn ang="0">
                  <a:pos x="0" y="24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2" y="90"/>
                </a:cxn>
                <a:cxn ang="0">
                  <a:pos x="3" y="93"/>
                </a:cxn>
                <a:cxn ang="0">
                  <a:pos x="6" y="94"/>
                </a:cxn>
                <a:cxn ang="0">
                  <a:pos x="9" y="95"/>
                </a:cxn>
                <a:cxn ang="0">
                  <a:pos x="63" y="95"/>
                </a:cxn>
              </a:cxnLst>
              <a:rect l="0" t="0" r="r" b="b"/>
              <a:pathLst>
                <a:path w="71" h="95">
                  <a:moveTo>
                    <a:pt x="63" y="95"/>
                  </a:moveTo>
                  <a:lnTo>
                    <a:pt x="63" y="95"/>
                  </a:lnTo>
                  <a:lnTo>
                    <a:pt x="66" y="94"/>
                  </a:lnTo>
                  <a:lnTo>
                    <a:pt x="69" y="93"/>
                  </a:lnTo>
                  <a:lnTo>
                    <a:pt x="71" y="90"/>
                  </a:lnTo>
                  <a:lnTo>
                    <a:pt x="71" y="87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33" y="15"/>
                  </a:lnTo>
                  <a:lnTo>
                    <a:pt x="0" y="24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90"/>
                  </a:lnTo>
                  <a:lnTo>
                    <a:pt x="3" y="93"/>
                  </a:lnTo>
                  <a:lnTo>
                    <a:pt x="6" y="94"/>
                  </a:lnTo>
                  <a:lnTo>
                    <a:pt x="9" y="95"/>
                  </a:lnTo>
                  <a:lnTo>
                    <a:pt x="63" y="95"/>
                  </a:lnTo>
                  <a:close/>
                </a:path>
              </a:pathLst>
            </a:custGeom>
            <a:grpFill/>
            <a:ln w="12700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4"/>
            <p:cNvSpPr>
              <a:spLocks/>
            </p:cNvSpPr>
            <p:nvPr/>
          </p:nvSpPr>
          <p:spPr bwMode="auto">
            <a:xfrm>
              <a:off x="1714579" y="4292178"/>
              <a:ext cx="79135" cy="156040"/>
            </a:xfrm>
            <a:custGeom>
              <a:avLst/>
              <a:gdLst/>
              <a:ahLst/>
              <a:cxnLst>
                <a:cxn ang="0">
                  <a:pos x="63" y="140"/>
                </a:cxn>
                <a:cxn ang="0">
                  <a:pos x="63" y="140"/>
                </a:cxn>
                <a:cxn ang="0">
                  <a:pos x="66" y="139"/>
                </a:cxn>
                <a:cxn ang="0">
                  <a:pos x="69" y="138"/>
                </a:cxn>
                <a:cxn ang="0">
                  <a:pos x="71" y="135"/>
                </a:cxn>
                <a:cxn ang="0">
                  <a:pos x="71" y="132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37" y="19"/>
                </a:cxn>
                <a:cxn ang="0">
                  <a:pos x="0" y="36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5"/>
                </a:cxn>
                <a:cxn ang="0">
                  <a:pos x="3" y="138"/>
                </a:cxn>
                <a:cxn ang="0">
                  <a:pos x="5" y="139"/>
                </a:cxn>
                <a:cxn ang="0">
                  <a:pos x="9" y="140"/>
                </a:cxn>
                <a:cxn ang="0">
                  <a:pos x="63" y="140"/>
                </a:cxn>
              </a:cxnLst>
              <a:rect l="0" t="0" r="r" b="b"/>
              <a:pathLst>
                <a:path w="71" h="140">
                  <a:moveTo>
                    <a:pt x="63" y="140"/>
                  </a:moveTo>
                  <a:lnTo>
                    <a:pt x="63" y="140"/>
                  </a:lnTo>
                  <a:lnTo>
                    <a:pt x="66" y="139"/>
                  </a:lnTo>
                  <a:lnTo>
                    <a:pt x="69" y="138"/>
                  </a:lnTo>
                  <a:lnTo>
                    <a:pt x="71" y="135"/>
                  </a:lnTo>
                  <a:lnTo>
                    <a:pt x="71" y="13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7" y="19"/>
                  </a:lnTo>
                  <a:lnTo>
                    <a:pt x="0" y="36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9" y="140"/>
                  </a:lnTo>
                  <a:lnTo>
                    <a:pt x="63" y="140"/>
                  </a:lnTo>
                  <a:close/>
                </a:path>
              </a:pathLst>
            </a:custGeom>
            <a:grpFill/>
            <a:ln w="12700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5"/>
            <p:cNvSpPr>
              <a:spLocks/>
            </p:cNvSpPr>
            <p:nvPr/>
          </p:nvSpPr>
          <p:spPr bwMode="auto">
            <a:xfrm>
              <a:off x="1816005" y="4216388"/>
              <a:ext cx="78020" cy="231830"/>
            </a:xfrm>
            <a:custGeom>
              <a:avLst/>
              <a:gdLst/>
              <a:ahLst/>
              <a:cxnLst>
                <a:cxn ang="0">
                  <a:pos x="63" y="208"/>
                </a:cxn>
                <a:cxn ang="0">
                  <a:pos x="63" y="208"/>
                </a:cxn>
                <a:cxn ang="0">
                  <a:pos x="66" y="207"/>
                </a:cxn>
                <a:cxn ang="0">
                  <a:pos x="69" y="206"/>
                </a:cxn>
                <a:cxn ang="0">
                  <a:pos x="70" y="203"/>
                </a:cxn>
                <a:cxn ang="0">
                  <a:pos x="70" y="200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47" y="21"/>
                </a:cxn>
                <a:cxn ang="0">
                  <a:pos x="47" y="21"/>
                </a:cxn>
                <a:cxn ang="0">
                  <a:pos x="24" y="39"/>
                </a:cxn>
                <a:cxn ang="0">
                  <a:pos x="0" y="55"/>
                </a:cxn>
                <a:cxn ang="0">
                  <a:pos x="0" y="200"/>
                </a:cxn>
                <a:cxn ang="0">
                  <a:pos x="0" y="200"/>
                </a:cxn>
                <a:cxn ang="0">
                  <a:pos x="0" y="203"/>
                </a:cxn>
                <a:cxn ang="0">
                  <a:pos x="3" y="206"/>
                </a:cxn>
                <a:cxn ang="0">
                  <a:pos x="4" y="207"/>
                </a:cxn>
                <a:cxn ang="0">
                  <a:pos x="9" y="208"/>
                </a:cxn>
                <a:cxn ang="0">
                  <a:pos x="63" y="208"/>
                </a:cxn>
              </a:cxnLst>
              <a:rect l="0" t="0" r="r" b="b"/>
              <a:pathLst>
                <a:path w="70" h="208">
                  <a:moveTo>
                    <a:pt x="63" y="208"/>
                  </a:moveTo>
                  <a:lnTo>
                    <a:pt x="63" y="208"/>
                  </a:lnTo>
                  <a:lnTo>
                    <a:pt x="66" y="207"/>
                  </a:lnTo>
                  <a:lnTo>
                    <a:pt x="69" y="206"/>
                  </a:lnTo>
                  <a:lnTo>
                    <a:pt x="70" y="203"/>
                  </a:lnTo>
                  <a:lnTo>
                    <a:pt x="70" y="20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24" y="39"/>
                  </a:lnTo>
                  <a:lnTo>
                    <a:pt x="0" y="55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03"/>
                  </a:lnTo>
                  <a:lnTo>
                    <a:pt x="3" y="206"/>
                  </a:lnTo>
                  <a:lnTo>
                    <a:pt x="4" y="207"/>
                  </a:lnTo>
                  <a:lnTo>
                    <a:pt x="9" y="208"/>
                  </a:lnTo>
                  <a:lnTo>
                    <a:pt x="63" y="208"/>
                  </a:lnTo>
                  <a:close/>
                </a:path>
              </a:pathLst>
            </a:custGeom>
            <a:grpFill/>
            <a:ln w="12700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6"/>
            <p:cNvSpPr>
              <a:spLocks/>
            </p:cNvSpPr>
            <p:nvPr/>
          </p:nvSpPr>
          <p:spPr bwMode="auto">
            <a:xfrm>
              <a:off x="1917430" y="4106046"/>
              <a:ext cx="78020" cy="342173"/>
            </a:xfrm>
            <a:custGeom>
              <a:avLst/>
              <a:gdLst/>
              <a:ahLst/>
              <a:cxnLst>
                <a:cxn ang="0">
                  <a:pos x="63" y="307"/>
                </a:cxn>
                <a:cxn ang="0">
                  <a:pos x="63" y="307"/>
                </a:cxn>
                <a:cxn ang="0">
                  <a:pos x="66" y="306"/>
                </a:cxn>
                <a:cxn ang="0">
                  <a:pos x="69" y="305"/>
                </a:cxn>
                <a:cxn ang="0">
                  <a:pos x="70" y="302"/>
                </a:cxn>
                <a:cxn ang="0">
                  <a:pos x="70" y="299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54" y="22"/>
                </a:cxn>
                <a:cxn ang="0">
                  <a:pos x="37" y="42"/>
                </a:cxn>
                <a:cxn ang="0">
                  <a:pos x="19" y="63"/>
                </a:cxn>
                <a:cxn ang="0">
                  <a:pos x="0" y="82"/>
                </a:cxn>
                <a:cxn ang="0">
                  <a:pos x="0" y="299"/>
                </a:cxn>
                <a:cxn ang="0">
                  <a:pos x="0" y="299"/>
                </a:cxn>
                <a:cxn ang="0">
                  <a:pos x="0" y="302"/>
                </a:cxn>
                <a:cxn ang="0">
                  <a:pos x="3" y="305"/>
                </a:cxn>
                <a:cxn ang="0">
                  <a:pos x="4" y="306"/>
                </a:cxn>
                <a:cxn ang="0">
                  <a:pos x="9" y="307"/>
                </a:cxn>
                <a:cxn ang="0">
                  <a:pos x="63" y="307"/>
                </a:cxn>
              </a:cxnLst>
              <a:rect l="0" t="0" r="r" b="b"/>
              <a:pathLst>
                <a:path w="70" h="307">
                  <a:moveTo>
                    <a:pt x="63" y="307"/>
                  </a:moveTo>
                  <a:lnTo>
                    <a:pt x="63" y="307"/>
                  </a:lnTo>
                  <a:lnTo>
                    <a:pt x="66" y="306"/>
                  </a:lnTo>
                  <a:lnTo>
                    <a:pt x="69" y="305"/>
                  </a:lnTo>
                  <a:lnTo>
                    <a:pt x="70" y="302"/>
                  </a:lnTo>
                  <a:lnTo>
                    <a:pt x="70" y="299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4" y="22"/>
                  </a:lnTo>
                  <a:lnTo>
                    <a:pt x="37" y="42"/>
                  </a:lnTo>
                  <a:lnTo>
                    <a:pt x="19" y="63"/>
                  </a:lnTo>
                  <a:lnTo>
                    <a:pt x="0" y="82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0" y="302"/>
                  </a:lnTo>
                  <a:lnTo>
                    <a:pt x="3" y="305"/>
                  </a:lnTo>
                  <a:lnTo>
                    <a:pt x="4" y="306"/>
                  </a:lnTo>
                  <a:lnTo>
                    <a:pt x="9" y="307"/>
                  </a:lnTo>
                  <a:lnTo>
                    <a:pt x="63" y="307"/>
                  </a:lnTo>
                  <a:close/>
                </a:path>
              </a:pathLst>
            </a:custGeom>
            <a:grpFill/>
            <a:ln w="12700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7"/>
            <p:cNvSpPr>
              <a:spLocks/>
            </p:cNvSpPr>
            <p:nvPr/>
          </p:nvSpPr>
          <p:spPr bwMode="auto">
            <a:xfrm>
              <a:off x="1478290" y="3993474"/>
              <a:ext cx="572888" cy="372266"/>
            </a:xfrm>
            <a:custGeom>
              <a:avLst/>
              <a:gdLst/>
              <a:ahLst/>
              <a:cxnLst>
                <a:cxn ang="0">
                  <a:pos x="491" y="10"/>
                </a:cxn>
                <a:cxn ang="0">
                  <a:pos x="488" y="6"/>
                </a:cxn>
                <a:cxn ang="0">
                  <a:pos x="477" y="0"/>
                </a:cxn>
                <a:cxn ang="0">
                  <a:pos x="400" y="23"/>
                </a:cxn>
                <a:cxn ang="0">
                  <a:pos x="395" y="26"/>
                </a:cxn>
                <a:cxn ang="0">
                  <a:pos x="390" y="36"/>
                </a:cxn>
                <a:cxn ang="0">
                  <a:pos x="390" y="42"/>
                </a:cxn>
                <a:cxn ang="0">
                  <a:pos x="397" y="51"/>
                </a:cxn>
                <a:cxn ang="0">
                  <a:pos x="409" y="51"/>
                </a:cxn>
                <a:cxn ang="0">
                  <a:pos x="445" y="41"/>
                </a:cxn>
                <a:cxn ang="0">
                  <a:pos x="416" y="80"/>
                </a:cxn>
                <a:cxn ang="0">
                  <a:pos x="385" y="115"/>
                </a:cxn>
                <a:cxn ang="0">
                  <a:pos x="321" y="176"/>
                </a:cxn>
                <a:cxn ang="0">
                  <a:pos x="291" y="196"/>
                </a:cxn>
                <a:cxn ang="0">
                  <a:pos x="234" y="233"/>
                </a:cxn>
                <a:cxn ang="0">
                  <a:pos x="179" y="259"/>
                </a:cxn>
                <a:cxn ang="0">
                  <a:pos x="127" y="277"/>
                </a:cxn>
                <a:cxn ang="0">
                  <a:pos x="104" y="282"/>
                </a:cxn>
                <a:cxn ang="0">
                  <a:pos x="61" y="293"/>
                </a:cxn>
                <a:cxn ang="0">
                  <a:pos x="7" y="299"/>
                </a:cxn>
                <a:cxn ang="0">
                  <a:pos x="0" y="299"/>
                </a:cxn>
                <a:cxn ang="0">
                  <a:pos x="0" y="334"/>
                </a:cxn>
                <a:cxn ang="0">
                  <a:pos x="16" y="334"/>
                </a:cxn>
                <a:cxn ang="0">
                  <a:pos x="56" y="329"/>
                </a:cxn>
                <a:cxn ang="0">
                  <a:pos x="113" y="318"/>
                </a:cxn>
                <a:cxn ang="0">
                  <a:pos x="183" y="294"/>
                </a:cxn>
                <a:cxn ang="0">
                  <a:pos x="221" y="278"/>
                </a:cxn>
                <a:cxn ang="0">
                  <a:pos x="281" y="246"/>
                </a:cxn>
                <a:cxn ang="0">
                  <a:pos x="322" y="218"/>
                </a:cxn>
                <a:cxn ang="0">
                  <a:pos x="343" y="202"/>
                </a:cxn>
                <a:cxn ang="0">
                  <a:pos x="394" y="156"/>
                </a:cxn>
                <a:cxn ang="0">
                  <a:pos x="428" y="121"/>
                </a:cxn>
                <a:cxn ang="0">
                  <a:pos x="460" y="80"/>
                </a:cxn>
                <a:cxn ang="0">
                  <a:pos x="485" y="92"/>
                </a:cxn>
                <a:cxn ang="0">
                  <a:pos x="488" y="96"/>
                </a:cxn>
                <a:cxn ang="0">
                  <a:pos x="498" y="102"/>
                </a:cxn>
                <a:cxn ang="0">
                  <a:pos x="504" y="101"/>
                </a:cxn>
                <a:cxn ang="0">
                  <a:pos x="513" y="95"/>
                </a:cxn>
                <a:cxn ang="0">
                  <a:pos x="513" y="83"/>
                </a:cxn>
              </a:cxnLst>
              <a:rect l="0" t="0" r="r" b="b"/>
              <a:pathLst>
                <a:path w="514" h="334">
                  <a:moveTo>
                    <a:pt x="513" y="83"/>
                  </a:moveTo>
                  <a:lnTo>
                    <a:pt x="491" y="10"/>
                  </a:lnTo>
                  <a:lnTo>
                    <a:pt x="491" y="10"/>
                  </a:lnTo>
                  <a:lnTo>
                    <a:pt x="488" y="6"/>
                  </a:lnTo>
                  <a:lnTo>
                    <a:pt x="483" y="1"/>
                  </a:lnTo>
                  <a:lnTo>
                    <a:pt x="477" y="0"/>
                  </a:lnTo>
                  <a:lnTo>
                    <a:pt x="472" y="1"/>
                  </a:lnTo>
                  <a:lnTo>
                    <a:pt x="400" y="23"/>
                  </a:lnTo>
                  <a:lnTo>
                    <a:pt x="400" y="23"/>
                  </a:lnTo>
                  <a:lnTo>
                    <a:pt x="395" y="26"/>
                  </a:lnTo>
                  <a:lnTo>
                    <a:pt x="391" y="30"/>
                  </a:lnTo>
                  <a:lnTo>
                    <a:pt x="390" y="36"/>
                  </a:lnTo>
                  <a:lnTo>
                    <a:pt x="390" y="42"/>
                  </a:lnTo>
                  <a:lnTo>
                    <a:pt x="390" y="42"/>
                  </a:lnTo>
                  <a:lnTo>
                    <a:pt x="392" y="47"/>
                  </a:lnTo>
                  <a:lnTo>
                    <a:pt x="397" y="51"/>
                  </a:lnTo>
                  <a:lnTo>
                    <a:pt x="403" y="52"/>
                  </a:lnTo>
                  <a:lnTo>
                    <a:pt x="409" y="51"/>
                  </a:lnTo>
                  <a:lnTo>
                    <a:pt x="445" y="41"/>
                  </a:lnTo>
                  <a:lnTo>
                    <a:pt x="445" y="41"/>
                  </a:lnTo>
                  <a:lnTo>
                    <a:pt x="431" y="61"/>
                  </a:lnTo>
                  <a:lnTo>
                    <a:pt x="416" y="80"/>
                  </a:lnTo>
                  <a:lnTo>
                    <a:pt x="400" y="98"/>
                  </a:lnTo>
                  <a:lnTo>
                    <a:pt x="385" y="115"/>
                  </a:lnTo>
                  <a:lnTo>
                    <a:pt x="353" y="148"/>
                  </a:lnTo>
                  <a:lnTo>
                    <a:pt x="321" y="176"/>
                  </a:lnTo>
                  <a:lnTo>
                    <a:pt x="321" y="176"/>
                  </a:lnTo>
                  <a:lnTo>
                    <a:pt x="291" y="196"/>
                  </a:lnTo>
                  <a:lnTo>
                    <a:pt x="262" y="215"/>
                  </a:lnTo>
                  <a:lnTo>
                    <a:pt x="234" y="233"/>
                  </a:lnTo>
                  <a:lnTo>
                    <a:pt x="206" y="246"/>
                  </a:lnTo>
                  <a:lnTo>
                    <a:pt x="179" y="259"/>
                  </a:lnTo>
                  <a:lnTo>
                    <a:pt x="152" y="268"/>
                  </a:lnTo>
                  <a:lnTo>
                    <a:pt x="127" y="277"/>
                  </a:lnTo>
                  <a:lnTo>
                    <a:pt x="104" y="282"/>
                  </a:lnTo>
                  <a:lnTo>
                    <a:pt x="104" y="282"/>
                  </a:lnTo>
                  <a:lnTo>
                    <a:pt x="82" y="288"/>
                  </a:lnTo>
                  <a:lnTo>
                    <a:pt x="61" y="293"/>
                  </a:lnTo>
                  <a:lnTo>
                    <a:pt x="29" y="297"/>
                  </a:lnTo>
                  <a:lnTo>
                    <a:pt x="7" y="299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16" y="334"/>
                  </a:lnTo>
                  <a:lnTo>
                    <a:pt x="34" y="332"/>
                  </a:lnTo>
                  <a:lnTo>
                    <a:pt x="56" y="329"/>
                  </a:lnTo>
                  <a:lnTo>
                    <a:pt x="82" y="323"/>
                  </a:lnTo>
                  <a:lnTo>
                    <a:pt x="113" y="318"/>
                  </a:lnTo>
                  <a:lnTo>
                    <a:pt x="146" y="307"/>
                  </a:lnTo>
                  <a:lnTo>
                    <a:pt x="183" y="294"/>
                  </a:lnTo>
                  <a:lnTo>
                    <a:pt x="183" y="294"/>
                  </a:lnTo>
                  <a:lnTo>
                    <a:pt x="221" y="278"/>
                  </a:lnTo>
                  <a:lnTo>
                    <a:pt x="261" y="258"/>
                  </a:lnTo>
                  <a:lnTo>
                    <a:pt x="281" y="246"/>
                  </a:lnTo>
                  <a:lnTo>
                    <a:pt x="302" y="233"/>
                  </a:lnTo>
                  <a:lnTo>
                    <a:pt x="322" y="218"/>
                  </a:lnTo>
                  <a:lnTo>
                    <a:pt x="343" y="202"/>
                  </a:lnTo>
                  <a:lnTo>
                    <a:pt x="343" y="202"/>
                  </a:lnTo>
                  <a:lnTo>
                    <a:pt x="376" y="173"/>
                  </a:lnTo>
                  <a:lnTo>
                    <a:pt x="394" y="156"/>
                  </a:lnTo>
                  <a:lnTo>
                    <a:pt x="411" y="139"/>
                  </a:lnTo>
                  <a:lnTo>
                    <a:pt x="428" y="121"/>
                  </a:lnTo>
                  <a:lnTo>
                    <a:pt x="444" y="101"/>
                  </a:lnTo>
                  <a:lnTo>
                    <a:pt x="460" y="80"/>
                  </a:lnTo>
                  <a:lnTo>
                    <a:pt x="474" y="58"/>
                  </a:lnTo>
                  <a:lnTo>
                    <a:pt x="485" y="92"/>
                  </a:lnTo>
                  <a:lnTo>
                    <a:pt x="485" y="92"/>
                  </a:lnTo>
                  <a:lnTo>
                    <a:pt x="488" y="96"/>
                  </a:lnTo>
                  <a:lnTo>
                    <a:pt x="492" y="101"/>
                  </a:lnTo>
                  <a:lnTo>
                    <a:pt x="498" y="102"/>
                  </a:lnTo>
                  <a:lnTo>
                    <a:pt x="504" y="101"/>
                  </a:lnTo>
                  <a:lnTo>
                    <a:pt x="504" y="101"/>
                  </a:lnTo>
                  <a:lnTo>
                    <a:pt x="508" y="99"/>
                  </a:lnTo>
                  <a:lnTo>
                    <a:pt x="513" y="95"/>
                  </a:lnTo>
                  <a:lnTo>
                    <a:pt x="514" y="89"/>
                  </a:lnTo>
                  <a:lnTo>
                    <a:pt x="513" y="83"/>
                  </a:lnTo>
                  <a:lnTo>
                    <a:pt x="513" y="83"/>
                  </a:lnTo>
                  <a:close/>
                </a:path>
              </a:pathLst>
            </a:custGeom>
            <a:grpFill/>
            <a:ln w="12700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ЧТО ОКРУЖАЕТ УЧИТЕЛЯ СЕГОДНЯ?"/>
          <p:cNvSpPr txBox="1">
            <a:spLocks/>
          </p:cNvSpPr>
          <p:nvPr/>
        </p:nvSpPr>
        <p:spPr>
          <a:xfrm>
            <a:off x="1117617" y="1793564"/>
            <a:ext cx="3699447" cy="31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72000" rIns="72000" bIns="7200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3200" b="0">
                <a:solidFill>
                  <a:srgbClr val="009044"/>
                </a:solidFill>
                <a:latin typeface="Calibri" panose="020F0502020204030204" pitchFamily="34" charset="0"/>
                <a:ea typeface="HeliosCompressed"/>
                <a:cs typeface="HeliosCompressed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600" dirty="0">
                <a:sym typeface="HeliosCompressed"/>
              </a:rPr>
              <a:t>ОБЛЕГЧАЕТ РАБОТУ </a:t>
            </a:r>
            <a:r>
              <a:rPr lang="ru-RU" sz="1600" dirty="0">
                <a:solidFill>
                  <a:srgbClr val="F69323"/>
                </a:solidFill>
                <a:sym typeface="HeliosCompressed"/>
              </a:rPr>
              <a:t>УЧИТЕЛЯ</a:t>
            </a:r>
          </a:p>
        </p:txBody>
      </p:sp>
      <p:sp>
        <p:nvSpPr>
          <p:cNvPr id="4" name="Блок-схема: извлечение 3"/>
          <p:cNvSpPr/>
          <p:nvPr/>
        </p:nvSpPr>
        <p:spPr>
          <a:xfrm rot="5400000">
            <a:off x="3787105" y="2766754"/>
            <a:ext cx="2895134" cy="515339"/>
          </a:xfrm>
          <a:prstGeom prst="flowChartExtract">
            <a:avLst/>
          </a:prstGeom>
          <a:solidFill>
            <a:srgbClr val="F6932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6" name="ЧТО ОКРУЖАЕТ УЧИТЕЛЯ СЕГОДНЯ?"/>
          <p:cNvSpPr txBox="1">
            <a:spLocks/>
          </p:cNvSpPr>
          <p:nvPr/>
        </p:nvSpPr>
        <p:spPr>
          <a:xfrm>
            <a:off x="6307132" y="1976767"/>
            <a:ext cx="2520000" cy="39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72000" rIns="72000" bIns="7200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3200" b="0">
                <a:solidFill>
                  <a:srgbClr val="009044"/>
                </a:solidFill>
                <a:latin typeface="Calibri" panose="020F0502020204030204" pitchFamily="34" charset="0"/>
                <a:ea typeface="HeliosCompressed"/>
                <a:cs typeface="HeliosCompressed"/>
              </a:defRPr>
            </a:lvl1pPr>
          </a:lstStyle>
          <a:p>
            <a:r>
              <a:rPr lang="ru-RU" sz="1600" dirty="0">
                <a:sym typeface="HeliosCompressed"/>
              </a:rPr>
              <a:t>«КЛАССНАЯ РАБОТА»</a:t>
            </a:r>
          </a:p>
        </p:txBody>
      </p:sp>
      <p:sp>
        <p:nvSpPr>
          <p:cNvPr id="57" name="ЧТО ОКРУЖАЕТ УЧИТЕЛЯ СЕГОДНЯ?"/>
          <p:cNvSpPr txBox="1">
            <a:spLocks/>
          </p:cNvSpPr>
          <p:nvPr/>
        </p:nvSpPr>
        <p:spPr>
          <a:xfrm>
            <a:off x="6307132" y="2805852"/>
            <a:ext cx="2520000" cy="39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72000" rIns="72000" bIns="7200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3200" b="0">
                <a:solidFill>
                  <a:srgbClr val="009044"/>
                </a:solidFill>
                <a:latin typeface="Calibri" panose="020F0502020204030204" pitchFamily="34" charset="0"/>
                <a:ea typeface="HeliosCompressed"/>
                <a:cs typeface="HeliosCompressed"/>
              </a:defRPr>
            </a:lvl1pPr>
          </a:lstStyle>
          <a:p>
            <a:r>
              <a:rPr lang="ru-RU" sz="1600" dirty="0">
                <a:sym typeface="HeliosCompressed"/>
              </a:rPr>
              <a:t>«КОНТРОЛЬ»</a:t>
            </a:r>
          </a:p>
        </p:txBody>
      </p:sp>
      <p:sp>
        <p:nvSpPr>
          <p:cNvPr id="58" name="ЧТО ОКРУЖАЕТ УЧИТЕЛЯ СЕГОДНЯ?"/>
          <p:cNvSpPr txBox="1">
            <a:spLocks/>
          </p:cNvSpPr>
          <p:nvPr/>
        </p:nvSpPr>
        <p:spPr>
          <a:xfrm>
            <a:off x="6307131" y="3640450"/>
            <a:ext cx="2520000" cy="39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72000" rIns="72000" bIns="7200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70000"/>
              </a:lnSpc>
              <a:defRPr sz="2000" b="0">
                <a:solidFill>
                  <a:srgbClr val="009044"/>
                </a:solidFill>
                <a:latin typeface="Calibri" panose="020F0502020204030204" pitchFamily="34" charset="0"/>
                <a:ea typeface="HeliosCompressed"/>
                <a:cs typeface="HeliosCompressed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>
                <a:sym typeface="HeliosCompressed"/>
              </a:rPr>
              <a:t>«</a:t>
            </a:r>
            <a:r>
              <a:rPr lang="ru-RU" sz="1600" dirty="0"/>
              <a:t>ВПР. ОНЛАЙН-ТРЕНАЖЕР</a:t>
            </a:r>
            <a:r>
              <a:rPr lang="ru-RU" sz="1600" dirty="0">
                <a:sym typeface="HeliosCompressed"/>
              </a:rPr>
              <a:t>»</a:t>
            </a:r>
          </a:p>
        </p:txBody>
      </p:sp>
      <p:sp>
        <p:nvSpPr>
          <p:cNvPr id="59" name="ЧТО ОКРУЖАЕТ УЧИТЕЛЯ СЕГОДНЯ?"/>
          <p:cNvSpPr txBox="1">
            <a:spLocks/>
          </p:cNvSpPr>
          <p:nvPr/>
        </p:nvSpPr>
        <p:spPr>
          <a:xfrm>
            <a:off x="1129799" y="2571871"/>
            <a:ext cx="3699447" cy="67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72000" rIns="72000" bIns="7200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3200" b="0">
                <a:solidFill>
                  <a:srgbClr val="009044"/>
                </a:solidFill>
                <a:latin typeface="Calibri" panose="020F0502020204030204" pitchFamily="34" charset="0"/>
                <a:ea typeface="HeliosCompressed"/>
                <a:cs typeface="HeliosCompressed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600" dirty="0">
                <a:solidFill>
                  <a:srgbClr val="F69323"/>
                </a:solidFill>
                <a:sym typeface="HeliosCompressed"/>
              </a:rPr>
              <a:t>ПОМОГАЕТ ДОСТИЧЬ </a:t>
            </a:r>
            <a:r>
              <a:rPr lang="ru-RU" sz="1600" dirty="0">
                <a:sym typeface="HeliosCompressed"/>
              </a:rPr>
              <a:t>ЛУЧШЕГО ОБРАЗОВАТЕЛЬНОГО РЕЗУЛЬТАТА </a:t>
            </a:r>
            <a:r>
              <a:rPr lang="ru-RU" sz="1600" dirty="0">
                <a:solidFill>
                  <a:srgbClr val="F69323"/>
                </a:solidFill>
                <a:sym typeface="HeliosCompressed"/>
              </a:rPr>
              <a:t>В НАЧАЛЬНОЙ ШКОЛЕ</a:t>
            </a:r>
          </a:p>
        </p:txBody>
      </p:sp>
      <p:sp>
        <p:nvSpPr>
          <p:cNvPr id="60" name="ЧТО ОКРУЖАЕТ УЧИТЕЛЯ СЕГОДНЯ?"/>
          <p:cNvSpPr txBox="1">
            <a:spLocks/>
          </p:cNvSpPr>
          <p:nvPr/>
        </p:nvSpPr>
        <p:spPr>
          <a:xfrm>
            <a:off x="1117618" y="3671869"/>
            <a:ext cx="3699447" cy="66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72000" rIns="72000" bIns="7200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3200" b="0">
                <a:solidFill>
                  <a:srgbClr val="009044"/>
                </a:solidFill>
                <a:latin typeface="Calibri" panose="020F0502020204030204" pitchFamily="34" charset="0"/>
                <a:ea typeface="HeliosCompressed"/>
                <a:cs typeface="HeliosCompressed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600" dirty="0">
                <a:solidFill>
                  <a:srgbClr val="F69323"/>
                </a:solidFill>
                <a:sym typeface="HeliosCompressed"/>
              </a:rPr>
              <a:t>ПОМОГАЕТ</a:t>
            </a:r>
            <a:r>
              <a:rPr lang="ru-RU" sz="1600" dirty="0">
                <a:sym typeface="HeliosCompressed"/>
              </a:rPr>
              <a:t> ИДТИ В НОГУ СО ВРЕМЕНЕМ – </a:t>
            </a:r>
            <a:r>
              <a:rPr lang="ru-RU" sz="1600" dirty="0">
                <a:solidFill>
                  <a:srgbClr val="F69323"/>
                </a:solidFill>
                <a:sym typeface="HeliosCompressed"/>
              </a:rPr>
              <a:t>СЛЕДОВАТЬ</a:t>
            </a:r>
            <a:r>
              <a:rPr lang="ru-RU" sz="1600" dirty="0">
                <a:sym typeface="HeliosCompressed"/>
              </a:rPr>
              <a:t> СОВРЕМЕННЫМ ЦИФРОВЫМ ТЕХНОЛОГИЯМ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3A6F480-5875-884F-AC1B-E61A2444A1EA}"/>
              </a:ext>
            </a:extLst>
          </p:cNvPr>
          <p:cNvSpPr txBox="1"/>
          <p:nvPr/>
        </p:nvSpPr>
        <p:spPr>
          <a:xfrm rot="16200000">
            <a:off x="4716031" y="2763041"/>
            <a:ext cx="226649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70000"/>
              </a:lnSpc>
            </a:pPr>
            <a:r>
              <a:rPr lang="ru-RU" sz="4000" dirty="0">
                <a:solidFill>
                  <a:srgbClr val="F69323"/>
                </a:solidFill>
                <a:latin typeface="Calibri" panose="020F0502020204030204" pitchFamily="34" charset="0"/>
              </a:rPr>
              <a:t>СЕРВИСЫ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99" y="3836264"/>
            <a:ext cx="356400" cy="356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E9F1D8-3555-C349-ABFC-BBFB99C10E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38" y="1745773"/>
            <a:ext cx="409169" cy="409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0381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585" name="think-cell Slide" r:id="rId5" imgW="360" imgH="360" progId="">
              <p:embed/>
            </p:oleObj>
          </a:graphicData>
        </a:graphic>
      </p:graphicFrame>
      <p:sp>
        <p:nvSpPr>
          <p:cNvPr id="126" name="ЧТО ОКРУЖАЕТ УЧИТЕЛЯ СЕГОДНЯ?"/>
          <p:cNvSpPr txBox="1"/>
          <p:nvPr/>
        </p:nvSpPr>
        <p:spPr>
          <a:xfrm>
            <a:off x="264579" y="186209"/>
            <a:ext cx="4895851" cy="120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72000" rIns="72000" bIns="72000" anchor="ctr">
            <a:spAutoFit/>
          </a:bodyPr>
          <a:lstStyle/>
          <a:p>
            <a:pPr algn="l">
              <a:lnSpc>
                <a:spcPct val="70000"/>
              </a:lnSpc>
              <a:defRPr sz="20000" b="0">
                <a:solidFill>
                  <a:srgbClr val="009044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pPr>
            <a:r>
              <a:rPr lang="ru-RU" sz="3200" dirty="0">
                <a:solidFill>
                  <a:srgbClr val="009044"/>
                </a:solidFill>
                <a:latin typeface="Calibri" panose="020F0502020204030204" pitchFamily="34" charset="0"/>
              </a:rPr>
              <a:t>«КЛАССНАЯ РАБОТА</a:t>
            </a:r>
            <a:r>
              <a:rPr lang="ru-RU" sz="3200" dirty="0" smtClean="0">
                <a:solidFill>
                  <a:srgbClr val="009044"/>
                </a:solidFill>
                <a:latin typeface="Calibri" panose="020F0502020204030204" pitchFamily="34" charset="0"/>
              </a:rPr>
              <a:t>»</a:t>
            </a:r>
          </a:p>
          <a:p>
            <a:pPr algn="l">
              <a:lnSpc>
                <a:spcPct val="70000"/>
              </a:lnSpc>
              <a:defRPr sz="20000" b="0">
                <a:solidFill>
                  <a:srgbClr val="009044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pPr>
            <a:r>
              <a:rPr lang="ru-RU" sz="3200" dirty="0">
                <a:solidFill>
                  <a:srgbClr val="FF9300"/>
                </a:solidFill>
                <a:latin typeface="Calibri" panose="020F0502020204030204" pitchFamily="34" charset="0"/>
              </a:rPr>
              <a:t>ПОМОЖЕТ ПОДГОТОВИТЬСЯ К УРОКУ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400050" y="4810932"/>
            <a:ext cx="8561070" cy="257280"/>
            <a:chOff x="400050" y="4810932"/>
            <a:chExt cx="8561070" cy="25728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4320" y="4818121"/>
              <a:ext cx="1066800" cy="242902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556000" y="4952795"/>
              <a:ext cx="2032000" cy="10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825500"/>
              <a:r>
                <a:rPr lang="en-US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ru-RU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Корпорация «Российский учебник»</a:t>
              </a:r>
              <a:endParaRPr kumimoji="0" lang="ru-RU" sz="700" b="0" i="0" u="none" strike="noStrike" cap="none" spc="0" normalizeH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50" y="4810932"/>
              <a:ext cx="1415977" cy="257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" name="наглядные материалы для проведения уроков по 5 основным предметам для 1-2-го классов начальной школы (русский язык, математика, литературное чтение, окружающий мир, технология)"/>
          <p:cNvSpPr txBox="1"/>
          <p:nvPr/>
        </p:nvSpPr>
        <p:spPr>
          <a:xfrm>
            <a:off x="1019489" y="1716996"/>
            <a:ext cx="4310918" cy="826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>
              <a:lnSpc>
                <a:spcPct val="70000"/>
              </a:lnSpc>
              <a:defRPr sz="5000" b="0">
                <a:solidFill>
                  <a:srgbClr val="F69323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pPr>
            <a:r>
              <a:rPr lang="ru-RU" sz="1800" dirty="0">
                <a:solidFill>
                  <a:srgbClr val="009044"/>
                </a:solidFill>
                <a:latin typeface="Calibri" panose="020F0502020204030204" pitchFamily="34" charset="0"/>
              </a:rPr>
              <a:t>Бесплатные готовые рабочие программы </a:t>
            </a:r>
            <a:r>
              <a:rPr lang="ru-RU" sz="1800" dirty="0" smtClean="0">
                <a:solidFill>
                  <a:srgbClr val="009044"/>
                </a:solidFill>
                <a:latin typeface="Calibri" panose="020F0502020204030204" pitchFamily="34" charset="0"/>
              </a:rPr>
              <a:t>и </a:t>
            </a: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</a:rPr>
              <a:t>презентации </a:t>
            </a:r>
            <a:r>
              <a:rPr lang="ru-RU" sz="1800" dirty="0">
                <a:solidFill>
                  <a:srgbClr val="009044"/>
                </a:solidFill>
                <a:latin typeface="Calibri" panose="020F0502020204030204" pitchFamily="34" charset="0"/>
              </a:rPr>
              <a:t>для подготовки и проведения уроков в начальной </a:t>
            </a:r>
            <a:r>
              <a:rPr lang="ru-RU" sz="1800" dirty="0" smtClean="0">
                <a:solidFill>
                  <a:srgbClr val="009044"/>
                </a:solidFill>
                <a:latin typeface="Calibri" panose="020F0502020204030204" pitchFamily="34" charset="0"/>
              </a:rPr>
              <a:t>школе с </a:t>
            </a:r>
            <a:r>
              <a:rPr lang="ru-RU" sz="1800" dirty="0">
                <a:solidFill>
                  <a:srgbClr val="009044"/>
                </a:solidFill>
                <a:latin typeface="Calibri" panose="020F0502020204030204" pitchFamily="34" charset="0"/>
              </a:rPr>
              <a:t>возможностью изменения самим </a:t>
            </a:r>
            <a:r>
              <a:rPr lang="ru-RU" sz="1800" dirty="0" smtClean="0">
                <a:solidFill>
                  <a:srgbClr val="009044"/>
                </a:solidFill>
                <a:latin typeface="Calibri" panose="020F0502020204030204" pitchFamily="34" charset="0"/>
              </a:rPr>
              <a:t>учителем</a:t>
            </a:r>
            <a:endParaRPr lang="ru-RU" sz="1800" dirty="0">
              <a:solidFill>
                <a:srgbClr val="009044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интерактивные задания для проверки знаний"/>
          <p:cNvSpPr txBox="1"/>
          <p:nvPr/>
        </p:nvSpPr>
        <p:spPr>
          <a:xfrm>
            <a:off x="968998" y="3999374"/>
            <a:ext cx="3901654" cy="632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lnSpc>
                <a:spcPct val="70000"/>
              </a:lnSpc>
              <a:defRPr sz="5000" b="0">
                <a:solidFill>
                  <a:srgbClr val="F69323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pPr>
            <a:r>
              <a:rPr lang="ru-RU" sz="1800" dirty="0">
                <a:solidFill>
                  <a:srgbClr val="009044"/>
                </a:solidFill>
                <a:latin typeface="Calibri" panose="020F0502020204030204" pitchFamily="34" charset="0"/>
              </a:rPr>
              <a:t>Интерактивные задания для контроля с использованием интерактивных досок и панелей</a:t>
            </a:r>
          </a:p>
        </p:txBody>
      </p:sp>
      <p:sp>
        <p:nvSpPr>
          <p:cNvPr id="25" name="методические комментарии ко всем этапам урока"/>
          <p:cNvSpPr txBox="1"/>
          <p:nvPr/>
        </p:nvSpPr>
        <p:spPr>
          <a:xfrm>
            <a:off x="1019489" y="2603417"/>
            <a:ext cx="3901654" cy="632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lnSpc>
                <a:spcPct val="70000"/>
              </a:lnSpc>
              <a:defRPr sz="5000" b="0">
                <a:solidFill>
                  <a:srgbClr val="F69323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pPr>
            <a:r>
              <a:rPr lang="ru-RU" sz="1800" dirty="0">
                <a:solidFill>
                  <a:srgbClr val="009044"/>
                </a:solidFill>
                <a:latin typeface="Calibri" panose="020F0502020204030204" pitchFamily="34" charset="0"/>
              </a:rPr>
              <a:t>Методические комментарии ко всем этапам урока, подготовка к тематическому планированию </a:t>
            </a:r>
          </a:p>
        </p:txBody>
      </p:sp>
      <p:sp>
        <p:nvSpPr>
          <p:cNvPr id="26" name="Включение своих материалов, редактирование имеющихся"/>
          <p:cNvSpPr txBox="1"/>
          <p:nvPr/>
        </p:nvSpPr>
        <p:spPr>
          <a:xfrm>
            <a:off x="1019489" y="3343527"/>
            <a:ext cx="3901654" cy="438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lnSpc>
                <a:spcPct val="70000"/>
              </a:lnSpc>
              <a:defRPr sz="5000" b="0">
                <a:solidFill>
                  <a:srgbClr val="F69323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pPr>
            <a:r>
              <a:rPr lang="ru-RU" sz="1800" dirty="0">
                <a:solidFill>
                  <a:srgbClr val="009044"/>
                </a:solidFill>
                <a:latin typeface="Calibri" panose="020F0502020204030204" pitchFamily="34" charset="0"/>
              </a:rPr>
              <a:t>Необходимые для отчетности материалы</a:t>
            </a:r>
          </a:p>
        </p:txBody>
      </p:sp>
      <p:pic>
        <p:nvPicPr>
          <p:cNvPr id="117" name="Рисунок 1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88" y="4121439"/>
            <a:ext cx="374736" cy="37473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E9F1D8-3555-C349-ABFC-BBFB99C10E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55" y="1846335"/>
            <a:ext cx="409169" cy="40916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2E9F1D8-3555-C349-ABFC-BBFB99C10E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56" y="2661001"/>
            <a:ext cx="409169" cy="40916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52E9F1D8-3555-C349-ABFC-BBFB99C10E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89" y="3278352"/>
            <a:ext cx="409169" cy="4091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369710" y="328143"/>
            <a:ext cx="3631415" cy="4225337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="" xmlns:p14="http://schemas.microsoft.com/office/powerpoint/2010/main" val="2530303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39634840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518" name="think-cell Slide" r:id="rId4" imgW="360" imgH="360" progId="">
              <p:embed/>
            </p:oleObj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400050" y="4810932"/>
            <a:ext cx="8561070" cy="257280"/>
            <a:chOff x="400050" y="4810932"/>
            <a:chExt cx="8561070" cy="25728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4320" y="4818121"/>
              <a:ext cx="1066800" cy="242902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556000" y="4952795"/>
              <a:ext cx="2032000" cy="10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825500"/>
              <a:r>
                <a:rPr lang="en-US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ru-RU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Корпорация «Российский учебник»</a:t>
              </a:r>
              <a:endParaRPr kumimoji="0" lang="ru-RU" sz="700" b="0" i="0" u="none" strike="noStrike" cap="none" spc="0" normalizeH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50" y="4810932"/>
              <a:ext cx="1415977" cy="257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" name="Проведение контрольной работы на интерактивной доске, в распечатанном виде или на устройствах учеников"/>
          <p:cNvSpPr txBox="1"/>
          <p:nvPr/>
        </p:nvSpPr>
        <p:spPr>
          <a:xfrm>
            <a:off x="905668" y="1558520"/>
            <a:ext cx="4348504" cy="826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70000"/>
              </a:lnSpc>
              <a:defRPr sz="1800" b="0">
                <a:solidFill>
                  <a:srgbClr val="F69323"/>
                </a:solidFill>
                <a:latin typeface="Helios-Cond-Light"/>
                <a:ea typeface="Helios-Cond-Light"/>
                <a:cs typeface="Helios-Cond-Light"/>
              </a:defRPr>
            </a:lvl1pPr>
          </a:lstStyle>
          <a:p>
            <a:r>
              <a:rPr lang="ru-RU" dirty="0">
                <a:solidFill>
                  <a:srgbClr val="009044"/>
                </a:solidFill>
                <a:latin typeface="Calibri" panose="020F0502020204030204" pitchFamily="34" charset="0"/>
              </a:rPr>
              <a:t>Готовые материалы для проведения контрольных и проверочных работ на интерактивной доске, в распечатанном виде или на устройствах учеников</a:t>
            </a:r>
          </a:p>
        </p:txBody>
      </p:sp>
      <p:sp>
        <p:nvSpPr>
          <p:cNvPr id="15" name="Индивидуализация контрольной работы для группы или ученика"/>
          <p:cNvSpPr txBox="1"/>
          <p:nvPr/>
        </p:nvSpPr>
        <p:spPr>
          <a:xfrm>
            <a:off x="905668" y="3190784"/>
            <a:ext cx="4421076" cy="442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70000"/>
              </a:lnSpc>
              <a:defRPr sz="1800" b="0">
                <a:solidFill>
                  <a:srgbClr val="F69323"/>
                </a:solidFill>
                <a:latin typeface="Helios-Cond-Light"/>
                <a:ea typeface="Helios-Cond-Light"/>
                <a:cs typeface="Helios-Cond-Light"/>
              </a:defRPr>
            </a:lvl1pPr>
          </a:lstStyle>
          <a:p>
            <a:r>
              <a:rPr lang="ru-RU" dirty="0">
                <a:solidFill>
                  <a:srgbClr val="009044"/>
                </a:solidFill>
                <a:latin typeface="Calibri" panose="020F0502020204030204" pitchFamily="34" charset="0"/>
              </a:rPr>
              <a:t>Индивидуализация работы для группы или ученика</a:t>
            </a:r>
          </a:p>
        </p:txBody>
      </p:sp>
      <p:sp>
        <p:nvSpPr>
          <p:cNvPr id="16" name="Автоматическая проверка правильности выполнения заданий"/>
          <p:cNvSpPr txBox="1"/>
          <p:nvPr/>
        </p:nvSpPr>
        <p:spPr>
          <a:xfrm>
            <a:off x="905668" y="2564448"/>
            <a:ext cx="4188846" cy="438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70000"/>
              </a:lnSpc>
              <a:defRPr sz="1800" b="0">
                <a:solidFill>
                  <a:srgbClr val="F69323"/>
                </a:solidFill>
                <a:latin typeface="Helios-Cond-Light"/>
                <a:ea typeface="Helios-Cond-Light"/>
                <a:cs typeface="Helios-Cond-Light"/>
              </a:defRPr>
            </a:lvl1pPr>
          </a:lstStyle>
          <a:p>
            <a:r>
              <a:rPr lang="ru-RU" dirty="0">
                <a:solidFill>
                  <a:srgbClr val="009044"/>
                </a:solidFill>
                <a:latin typeface="Calibri" panose="020F0502020204030204" pitchFamily="34" charset="0"/>
              </a:rPr>
              <a:t>Автоматическая проверка правильности выполнения заданий</a:t>
            </a:r>
          </a:p>
        </p:txBody>
      </p:sp>
      <p:sp>
        <p:nvSpPr>
          <p:cNvPr id="17" name="Возможность объединения учеников в виртуальный класс, выполнение заданий в электронном виде и сохранение всей истории по каждому ученику"/>
          <p:cNvSpPr txBox="1"/>
          <p:nvPr/>
        </p:nvSpPr>
        <p:spPr>
          <a:xfrm>
            <a:off x="905668" y="3816332"/>
            <a:ext cx="4246904" cy="826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70000"/>
              </a:lnSpc>
              <a:defRPr sz="1800" b="0">
                <a:solidFill>
                  <a:srgbClr val="F69323"/>
                </a:solidFill>
                <a:latin typeface="Helios-Cond-Light"/>
                <a:ea typeface="Helios-Cond-Light"/>
                <a:cs typeface="Helios-Cond-Light"/>
              </a:defRPr>
            </a:lvl1pPr>
          </a:lstStyle>
          <a:p>
            <a:r>
              <a:rPr lang="ru-RU" dirty="0">
                <a:solidFill>
                  <a:srgbClr val="009044"/>
                </a:solidFill>
                <a:latin typeface="Calibri" panose="020F0502020204030204" pitchFamily="34" charset="0"/>
              </a:rPr>
              <a:t>Возможность объединения учеников в виртуальный класс, выполнение заданий в электронном виде и сохранение всей истории по каждому ученику</a:t>
            </a:r>
          </a:p>
        </p:txBody>
      </p:sp>
      <p:sp>
        <p:nvSpPr>
          <p:cNvPr id="26" name="ЧТО ОКРУЖАЕТ УЧИТЕЛЯ СЕГОДНЯ?">
            <a:extLst>
              <a:ext uri="{FF2B5EF4-FFF2-40B4-BE49-F238E27FC236}">
                <a16:creationId xmlns:a16="http://schemas.microsoft.com/office/drawing/2014/main" xmlns="" id="{C5AE16A8-7651-3C49-9C2F-F5878ED66372}"/>
              </a:ext>
            </a:extLst>
          </p:cNvPr>
          <p:cNvSpPr txBox="1"/>
          <p:nvPr/>
        </p:nvSpPr>
        <p:spPr>
          <a:xfrm>
            <a:off x="264582" y="-8918"/>
            <a:ext cx="5348817" cy="1524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72000" rIns="72000" bIns="72000" anchor="ctr">
            <a:spAutoFit/>
          </a:bodyPr>
          <a:lstStyle/>
          <a:p>
            <a:pPr algn="l">
              <a:lnSpc>
                <a:spcPct val="70000"/>
              </a:lnSpc>
              <a:defRPr sz="20000" b="0">
                <a:solidFill>
                  <a:srgbClr val="009044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pPr>
            <a:r>
              <a:rPr lang="ru-RU" sz="3200" dirty="0">
                <a:solidFill>
                  <a:srgbClr val="009044"/>
                </a:solidFill>
                <a:latin typeface="Calibri" panose="020F0502020204030204" pitchFamily="34" charset="0"/>
              </a:rPr>
              <a:t>«КОНТРОЛЬ</a:t>
            </a:r>
            <a:r>
              <a:rPr lang="ru-RU" sz="3200" dirty="0" smtClean="0">
                <a:solidFill>
                  <a:srgbClr val="009044"/>
                </a:solidFill>
                <a:latin typeface="Calibri" panose="020F0502020204030204" pitchFamily="34" charset="0"/>
              </a:rPr>
              <a:t>»</a:t>
            </a:r>
          </a:p>
          <a:p>
            <a:pPr algn="l">
              <a:lnSpc>
                <a:spcPct val="70000"/>
              </a:lnSpc>
              <a:defRPr sz="20000" b="0">
                <a:solidFill>
                  <a:srgbClr val="009044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pPr>
            <a:r>
              <a:rPr lang="ru-RU" sz="3200" dirty="0" smtClean="0">
                <a:solidFill>
                  <a:srgbClr val="FF9300"/>
                </a:solidFill>
                <a:latin typeface="Calibri" panose="020F0502020204030204" pitchFamily="34" charset="0"/>
              </a:rPr>
              <a:t>ПОМОЖЕТ ПРОВЕРИТЬ ОБРАЗОВАТЕЛЬНЫЕ РЕЗУЛЬТАТЫ УЧЕНИКОВ</a:t>
            </a:r>
            <a:endParaRPr lang="ru-RU" sz="3200" dirty="0">
              <a:solidFill>
                <a:srgbClr val="FF9300"/>
              </a:solidFill>
              <a:latin typeface="Calibri" panose="020F0502020204030204" pitchFamily="34" charset="0"/>
            </a:endParaRPr>
          </a:p>
        </p:txBody>
      </p:sp>
      <p:grpSp>
        <p:nvGrpSpPr>
          <p:cNvPr id="18" name="Группа 17"/>
          <p:cNvGrpSpPr>
            <a:grpSpLocks noChangeAspect="1"/>
          </p:cNvGrpSpPr>
          <p:nvPr/>
        </p:nvGrpSpPr>
        <p:grpSpPr>
          <a:xfrm>
            <a:off x="300988" y="3180340"/>
            <a:ext cx="410843" cy="348860"/>
            <a:chOff x="1474947" y="3993474"/>
            <a:chExt cx="576231" cy="489296"/>
          </a:xfrm>
          <a:noFill/>
        </p:grpSpPr>
        <p:sp>
          <p:nvSpPr>
            <p:cNvPr id="19" name="Rectangle 131"/>
            <p:cNvSpPr>
              <a:spLocks noChangeArrowheads="1"/>
            </p:cNvSpPr>
            <p:nvPr/>
          </p:nvSpPr>
          <p:spPr bwMode="auto">
            <a:xfrm>
              <a:off x="1474947" y="4463822"/>
              <a:ext cx="561742" cy="18948"/>
            </a:xfrm>
            <a:prstGeom prst="rect">
              <a:avLst/>
            </a:prstGeom>
            <a:grpFill/>
            <a:ln w="9525">
              <a:solidFill>
                <a:srgbClr val="F693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2"/>
            <p:cNvSpPr>
              <a:spLocks/>
            </p:cNvSpPr>
            <p:nvPr/>
          </p:nvSpPr>
          <p:spPr bwMode="auto">
            <a:xfrm>
              <a:off x="1512842" y="4375771"/>
              <a:ext cx="78020" cy="72447"/>
            </a:xfrm>
            <a:custGeom>
              <a:avLst/>
              <a:gdLst/>
              <a:ahLst/>
              <a:cxnLst>
                <a:cxn ang="0">
                  <a:pos x="63" y="65"/>
                </a:cxn>
                <a:cxn ang="0">
                  <a:pos x="63" y="65"/>
                </a:cxn>
                <a:cxn ang="0">
                  <a:pos x="66" y="64"/>
                </a:cxn>
                <a:cxn ang="0">
                  <a:pos x="68" y="63"/>
                </a:cxn>
                <a:cxn ang="0">
                  <a:pos x="70" y="60"/>
                </a:cxn>
                <a:cxn ang="0">
                  <a:pos x="70" y="5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30" y="7"/>
                </a:cxn>
                <a:cxn ang="0">
                  <a:pos x="0" y="1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1" y="60"/>
                </a:cxn>
                <a:cxn ang="0">
                  <a:pos x="3" y="63"/>
                </a:cxn>
                <a:cxn ang="0">
                  <a:pos x="5" y="64"/>
                </a:cxn>
                <a:cxn ang="0">
                  <a:pos x="8" y="65"/>
                </a:cxn>
                <a:cxn ang="0">
                  <a:pos x="63" y="65"/>
                </a:cxn>
              </a:cxnLst>
              <a:rect l="0" t="0" r="r" b="b"/>
              <a:pathLst>
                <a:path w="70" h="65">
                  <a:moveTo>
                    <a:pt x="63" y="65"/>
                  </a:moveTo>
                  <a:lnTo>
                    <a:pt x="63" y="65"/>
                  </a:lnTo>
                  <a:lnTo>
                    <a:pt x="66" y="64"/>
                  </a:lnTo>
                  <a:lnTo>
                    <a:pt x="68" y="63"/>
                  </a:lnTo>
                  <a:lnTo>
                    <a:pt x="70" y="60"/>
                  </a:lnTo>
                  <a:lnTo>
                    <a:pt x="70" y="5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0" y="7"/>
                  </a:lnTo>
                  <a:lnTo>
                    <a:pt x="0" y="1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3" y="63"/>
                  </a:lnTo>
                  <a:lnTo>
                    <a:pt x="5" y="64"/>
                  </a:lnTo>
                  <a:lnTo>
                    <a:pt x="8" y="65"/>
                  </a:lnTo>
                  <a:lnTo>
                    <a:pt x="63" y="65"/>
                  </a:lnTo>
                  <a:close/>
                </a:path>
              </a:pathLst>
            </a:custGeom>
            <a:grpFill/>
            <a:ln w="9525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3"/>
            <p:cNvSpPr>
              <a:spLocks/>
            </p:cNvSpPr>
            <p:nvPr/>
          </p:nvSpPr>
          <p:spPr bwMode="auto">
            <a:xfrm>
              <a:off x="1613153" y="4342334"/>
              <a:ext cx="79135" cy="105884"/>
            </a:xfrm>
            <a:custGeom>
              <a:avLst/>
              <a:gdLst/>
              <a:ahLst/>
              <a:cxnLst>
                <a:cxn ang="0">
                  <a:pos x="63" y="95"/>
                </a:cxn>
                <a:cxn ang="0">
                  <a:pos x="63" y="95"/>
                </a:cxn>
                <a:cxn ang="0">
                  <a:pos x="66" y="94"/>
                </a:cxn>
                <a:cxn ang="0">
                  <a:pos x="69" y="93"/>
                </a:cxn>
                <a:cxn ang="0">
                  <a:pos x="71" y="90"/>
                </a:cxn>
                <a:cxn ang="0">
                  <a:pos x="71" y="87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65" y="3"/>
                </a:cxn>
                <a:cxn ang="0">
                  <a:pos x="65" y="3"/>
                </a:cxn>
                <a:cxn ang="0">
                  <a:pos x="33" y="15"/>
                </a:cxn>
                <a:cxn ang="0">
                  <a:pos x="0" y="24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2" y="90"/>
                </a:cxn>
                <a:cxn ang="0">
                  <a:pos x="3" y="93"/>
                </a:cxn>
                <a:cxn ang="0">
                  <a:pos x="6" y="94"/>
                </a:cxn>
                <a:cxn ang="0">
                  <a:pos x="9" y="95"/>
                </a:cxn>
                <a:cxn ang="0">
                  <a:pos x="63" y="95"/>
                </a:cxn>
              </a:cxnLst>
              <a:rect l="0" t="0" r="r" b="b"/>
              <a:pathLst>
                <a:path w="71" h="95">
                  <a:moveTo>
                    <a:pt x="63" y="95"/>
                  </a:moveTo>
                  <a:lnTo>
                    <a:pt x="63" y="95"/>
                  </a:lnTo>
                  <a:lnTo>
                    <a:pt x="66" y="94"/>
                  </a:lnTo>
                  <a:lnTo>
                    <a:pt x="69" y="93"/>
                  </a:lnTo>
                  <a:lnTo>
                    <a:pt x="71" y="90"/>
                  </a:lnTo>
                  <a:lnTo>
                    <a:pt x="71" y="87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33" y="15"/>
                  </a:lnTo>
                  <a:lnTo>
                    <a:pt x="0" y="24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90"/>
                  </a:lnTo>
                  <a:lnTo>
                    <a:pt x="3" y="93"/>
                  </a:lnTo>
                  <a:lnTo>
                    <a:pt x="6" y="94"/>
                  </a:lnTo>
                  <a:lnTo>
                    <a:pt x="9" y="95"/>
                  </a:lnTo>
                  <a:lnTo>
                    <a:pt x="63" y="95"/>
                  </a:lnTo>
                  <a:close/>
                </a:path>
              </a:pathLst>
            </a:custGeom>
            <a:grpFill/>
            <a:ln w="9525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4"/>
            <p:cNvSpPr>
              <a:spLocks/>
            </p:cNvSpPr>
            <p:nvPr/>
          </p:nvSpPr>
          <p:spPr bwMode="auto">
            <a:xfrm>
              <a:off x="1714579" y="4292178"/>
              <a:ext cx="79135" cy="156040"/>
            </a:xfrm>
            <a:custGeom>
              <a:avLst/>
              <a:gdLst/>
              <a:ahLst/>
              <a:cxnLst>
                <a:cxn ang="0">
                  <a:pos x="63" y="140"/>
                </a:cxn>
                <a:cxn ang="0">
                  <a:pos x="63" y="140"/>
                </a:cxn>
                <a:cxn ang="0">
                  <a:pos x="66" y="139"/>
                </a:cxn>
                <a:cxn ang="0">
                  <a:pos x="69" y="138"/>
                </a:cxn>
                <a:cxn ang="0">
                  <a:pos x="71" y="135"/>
                </a:cxn>
                <a:cxn ang="0">
                  <a:pos x="71" y="132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37" y="19"/>
                </a:cxn>
                <a:cxn ang="0">
                  <a:pos x="0" y="36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5"/>
                </a:cxn>
                <a:cxn ang="0">
                  <a:pos x="3" y="138"/>
                </a:cxn>
                <a:cxn ang="0">
                  <a:pos x="5" y="139"/>
                </a:cxn>
                <a:cxn ang="0">
                  <a:pos x="9" y="140"/>
                </a:cxn>
                <a:cxn ang="0">
                  <a:pos x="63" y="140"/>
                </a:cxn>
              </a:cxnLst>
              <a:rect l="0" t="0" r="r" b="b"/>
              <a:pathLst>
                <a:path w="71" h="140">
                  <a:moveTo>
                    <a:pt x="63" y="140"/>
                  </a:moveTo>
                  <a:lnTo>
                    <a:pt x="63" y="140"/>
                  </a:lnTo>
                  <a:lnTo>
                    <a:pt x="66" y="139"/>
                  </a:lnTo>
                  <a:lnTo>
                    <a:pt x="69" y="138"/>
                  </a:lnTo>
                  <a:lnTo>
                    <a:pt x="71" y="135"/>
                  </a:lnTo>
                  <a:lnTo>
                    <a:pt x="71" y="13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7" y="19"/>
                  </a:lnTo>
                  <a:lnTo>
                    <a:pt x="0" y="36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9" y="140"/>
                  </a:lnTo>
                  <a:lnTo>
                    <a:pt x="63" y="140"/>
                  </a:lnTo>
                  <a:close/>
                </a:path>
              </a:pathLst>
            </a:custGeom>
            <a:grpFill/>
            <a:ln w="9525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5"/>
            <p:cNvSpPr>
              <a:spLocks/>
            </p:cNvSpPr>
            <p:nvPr/>
          </p:nvSpPr>
          <p:spPr bwMode="auto">
            <a:xfrm>
              <a:off x="1816005" y="4216388"/>
              <a:ext cx="78020" cy="231830"/>
            </a:xfrm>
            <a:custGeom>
              <a:avLst/>
              <a:gdLst/>
              <a:ahLst/>
              <a:cxnLst>
                <a:cxn ang="0">
                  <a:pos x="63" y="208"/>
                </a:cxn>
                <a:cxn ang="0">
                  <a:pos x="63" y="208"/>
                </a:cxn>
                <a:cxn ang="0">
                  <a:pos x="66" y="207"/>
                </a:cxn>
                <a:cxn ang="0">
                  <a:pos x="69" y="206"/>
                </a:cxn>
                <a:cxn ang="0">
                  <a:pos x="70" y="203"/>
                </a:cxn>
                <a:cxn ang="0">
                  <a:pos x="70" y="200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47" y="21"/>
                </a:cxn>
                <a:cxn ang="0">
                  <a:pos x="47" y="21"/>
                </a:cxn>
                <a:cxn ang="0">
                  <a:pos x="24" y="39"/>
                </a:cxn>
                <a:cxn ang="0">
                  <a:pos x="0" y="55"/>
                </a:cxn>
                <a:cxn ang="0">
                  <a:pos x="0" y="200"/>
                </a:cxn>
                <a:cxn ang="0">
                  <a:pos x="0" y="200"/>
                </a:cxn>
                <a:cxn ang="0">
                  <a:pos x="0" y="203"/>
                </a:cxn>
                <a:cxn ang="0">
                  <a:pos x="3" y="206"/>
                </a:cxn>
                <a:cxn ang="0">
                  <a:pos x="4" y="207"/>
                </a:cxn>
                <a:cxn ang="0">
                  <a:pos x="9" y="208"/>
                </a:cxn>
                <a:cxn ang="0">
                  <a:pos x="63" y="208"/>
                </a:cxn>
              </a:cxnLst>
              <a:rect l="0" t="0" r="r" b="b"/>
              <a:pathLst>
                <a:path w="70" h="208">
                  <a:moveTo>
                    <a:pt x="63" y="208"/>
                  </a:moveTo>
                  <a:lnTo>
                    <a:pt x="63" y="208"/>
                  </a:lnTo>
                  <a:lnTo>
                    <a:pt x="66" y="207"/>
                  </a:lnTo>
                  <a:lnTo>
                    <a:pt x="69" y="206"/>
                  </a:lnTo>
                  <a:lnTo>
                    <a:pt x="70" y="203"/>
                  </a:lnTo>
                  <a:lnTo>
                    <a:pt x="70" y="20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24" y="39"/>
                  </a:lnTo>
                  <a:lnTo>
                    <a:pt x="0" y="55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03"/>
                  </a:lnTo>
                  <a:lnTo>
                    <a:pt x="3" y="206"/>
                  </a:lnTo>
                  <a:lnTo>
                    <a:pt x="4" y="207"/>
                  </a:lnTo>
                  <a:lnTo>
                    <a:pt x="9" y="208"/>
                  </a:lnTo>
                  <a:lnTo>
                    <a:pt x="63" y="208"/>
                  </a:lnTo>
                  <a:close/>
                </a:path>
              </a:pathLst>
            </a:custGeom>
            <a:grpFill/>
            <a:ln w="9525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6"/>
            <p:cNvSpPr>
              <a:spLocks/>
            </p:cNvSpPr>
            <p:nvPr/>
          </p:nvSpPr>
          <p:spPr bwMode="auto">
            <a:xfrm>
              <a:off x="1917430" y="4106046"/>
              <a:ext cx="78020" cy="342173"/>
            </a:xfrm>
            <a:custGeom>
              <a:avLst/>
              <a:gdLst/>
              <a:ahLst/>
              <a:cxnLst>
                <a:cxn ang="0">
                  <a:pos x="63" y="307"/>
                </a:cxn>
                <a:cxn ang="0">
                  <a:pos x="63" y="307"/>
                </a:cxn>
                <a:cxn ang="0">
                  <a:pos x="66" y="306"/>
                </a:cxn>
                <a:cxn ang="0">
                  <a:pos x="69" y="305"/>
                </a:cxn>
                <a:cxn ang="0">
                  <a:pos x="70" y="302"/>
                </a:cxn>
                <a:cxn ang="0">
                  <a:pos x="70" y="299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54" y="22"/>
                </a:cxn>
                <a:cxn ang="0">
                  <a:pos x="37" y="42"/>
                </a:cxn>
                <a:cxn ang="0">
                  <a:pos x="19" y="63"/>
                </a:cxn>
                <a:cxn ang="0">
                  <a:pos x="0" y="82"/>
                </a:cxn>
                <a:cxn ang="0">
                  <a:pos x="0" y="299"/>
                </a:cxn>
                <a:cxn ang="0">
                  <a:pos x="0" y="299"/>
                </a:cxn>
                <a:cxn ang="0">
                  <a:pos x="0" y="302"/>
                </a:cxn>
                <a:cxn ang="0">
                  <a:pos x="3" y="305"/>
                </a:cxn>
                <a:cxn ang="0">
                  <a:pos x="4" y="306"/>
                </a:cxn>
                <a:cxn ang="0">
                  <a:pos x="9" y="307"/>
                </a:cxn>
                <a:cxn ang="0">
                  <a:pos x="63" y="307"/>
                </a:cxn>
              </a:cxnLst>
              <a:rect l="0" t="0" r="r" b="b"/>
              <a:pathLst>
                <a:path w="70" h="307">
                  <a:moveTo>
                    <a:pt x="63" y="307"/>
                  </a:moveTo>
                  <a:lnTo>
                    <a:pt x="63" y="307"/>
                  </a:lnTo>
                  <a:lnTo>
                    <a:pt x="66" y="306"/>
                  </a:lnTo>
                  <a:lnTo>
                    <a:pt x="69" y="305"/>
                  </a:lnTo>
                  <a:lnTo>
                    <a:pt x="70" y="302"/>
                  </a:lnTo>
                  <a:lnTo>
                    <a:pt x="70" y="299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4" y="22"/>
                  </a:lnTo>
                  <a:lnTo>
                    <a:pt x="37" y="42"/>
                  </a:lnTo>
                  <a:lnTo>
                    <a:pt x="19" y="63"/>
                  </a:lnTo>
                  <a:lnTo>
                    <a:pt x="0" y="82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0" y="302"/>
                  </a:lnTo>
                  <a:lnTo>
                    <a:pt x="3" y="305"/>
                  </a:lnTo>
                  <a:lnTo>
                    <a:pt x="4" y="306"/>
                  </a:lnTo>
                  <a:lnTo>
                    <a:pt x="9" y="307"/>
                  </a:lnTo>
                  <a:lnTo>
                    <a:pt x="63" y="307"/>
                  </a:lnTo>
                  <a:close/>
                </a:path>
              </a:pathLst>
            </a:custGeom>
            <a:grpFill/>
            <a:ln w="9525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7"/>
            <p:cNvSpPr>
              <a:spLocks/>
            </p:cNvSpPr>
            <p:nvPr/>
          </p:nvSpPr>
          <p:spPr bwMode="auto">
            <a:xfrm>
              <a:off x="1478290" y="3993474"/>
              <a:ext cx="572888" cy="372266"/>
            </a:xfrm>
            <a:custGeom>
              <a:avLst/>
              <a:gdLst/>
              <a:ahLst/>
              <a:cxnLst>
                <a:cxn ang="0">
                  <a:pos x="491" y="10"/>
                </a:cxn>
                <a:cxn ang="0">
                  <a:pos x="488" y="6"/>
                </a:cxn>
                <a:cxn ang="0">
                  <a:pos x="477" y="0"/>
                </a:cxn>
                <a:cxn ang="0">
                  <a:pos x="400" y="23"/>
                </a:cxn>
                <a:cxn ang="0">
                  <a:pos x="395" y="26"/>
                </a:cxn>
                <a:cxn ang="0">
                  <a:pos x="390" y="36"/>
                </a:cxn>
                <a:cxn ang="0">
                  <a:pos x="390" y="42"/>
                </a:cxn>
                <a:cxn ang="0">
                  <a:pos x="397" y="51"/>
                </a:cxn>
                <a:cxn ang="0">
                  <a:pos x="409" y="51"/>
                </a:cxn>
                <a:cxn ang="0">
                  <a:pos x="445" y="41"/>
                </a:cxn>
                <a:cxn ang="0">
                  <a:pos x="416" y="80"/>
                </a:cxn>
                <a:cxn ang="0">
                  <a:pos x="385" y="115"/>
                </a:cxn>
                <a:cxn ang="0">
                  <a:pos x="321" y="176"/>
                </a:cxn>
                <a:cxn ang="0">
                  <a:pos x="291" y="196"/>
                </a:cxn>
                <a:cxn ang="0">
                  <a:pos x="234" y="233"/>
                </a:cxn>
                <a:cxn ang="0">
                  <a:pos x="179" y="259"/>
                </a:cxn>
                <a:cxn ang="0">
                  <a:pos x="127" y="277"/>
                </a:cxn>
                <a:cxn ang="0">
                  <a:pos x="104" y="282"/>
                </a:cxn>
                <a:cxn ang="0">
                  <a:pos x="61" y="293"/>
                </a:cxn>
                <a:cxn ang="0">
                  <a:pos x="7" y="299"/>
                </a:cxn>
                <a:cxn ang="0">
                  <a:pos x="0" y="299"/>
                </a:cxn>
                <a:cxn ang="0">
                  <a:pos x="0" y="334"/>
                </a:cxn>
                <a:cxn ang="0">
                  <a:pos x="16" y="334"/>
                </a:cxn>
                <a:cxn ang="0">
                  <a:pos x="56" y="329"/>
                </a:cxn>
                <a:cxn ang="0">
                  <a:pos x="113" y="318"/>
                </a:cxn>
                <a:cxn ang="0">
                  <a:pos x="183" y="294"/>
                </a:cxn>
                <a:cxn ang="0">
                  <a:pos x="221" y="278"/>
                </a:cxn>
                <a:cxn ang="0">
                  <a:pos x="281" y="246"/>
                </a:cxn>
                <a:cxn ang="0">
                  <a:pos x="322" y="218"/>
                </a:cxn>
                <a:cxn ang="0">
                  <a:pos x="343" y="202"/>
                </a:cxn>
                <a:cxn ang="0">
                  <a:pos x="394" y="156"/>
                </a:cxn>
                <a:cxn ang="0">
                  <a:pos x="428" y="121"/>
                </a:cxn>
                <a:cxn ang="0">
                  <a:pos x="460" y="80"/>
                </a:cxn>
                <a:cxn ang="0">
                  <a:pos x="485" y="92"/>
                </a:cxn>
                <a:cxn ang="0">
                  <a:pos x="488" y="96"/>
                </a:cxn>
                <a:cxn ang="0">
                  <a:pos x="498" y="102"/>
                </a:cxn>
                <a:cxn ang="0">
                  <a:pos x="504" y="101"/>
                </a:cxn>
                <a:cxn ang="0">
                  <a:pos x="513" y="95"/>
                </a:cxn>
                <a:cxn ang="0">
                  <a:pos x="513" y="83"/>
                </a:cxn>
              </a:cxnLst>
              <a:rect l="0" t="0" r="r" b="b"/>
              <a:pathLst>
                <a:path w="514" h="334">
                  <a:moveTo>
                    <a:pt x="513" y="83"/>
                  </a:moveTo>
                  <a:lnTo>
                    <a:pt x="491" y="10"/>
                  </a:lnTo>
                  <a:lnTo>
                    <a:pt x="491" y="10"/>
                  </a:lnTo>
                  <a:lnTo>
                    <a:pt x="488" y="6"/>
                  </a:lnTo>
                  <a:lnTo>
                    <a:pt x="483" y="1"/>
                  </a:lnTo>
                  <a:lnTo>
                    <a:pt x="477" y="0"/>
                  </a:lnTo>
                  <a:lnTo>
                    <a:pt x="472" y="1"/>
                  </a:lnTo>
                  <a:lnTo>
                    <a:pt x="400" y="23"/>
                  </a:lnTo>
                  <a:lnTo>
                    <a:pt x="400" y="23"/>
                  </a:lnTo>
                  <a:lnTo>
                    <a:pt x="395" y="26"/>
                  </a:lnTo>
                  <a:lnTo>
                    <a:pt x="391" y="30"/>
                  </a:lnTo>
                  <a:lnTo>
                    <a:pt x="390" y="36"/>
                  </a:lnTo>
                  <a:lnTo>
                    <a:pt x="390" y="42"/>
                  </a:lnTo>
                  <a:lnTo>
                    <a:pt x="390" y="42"/>
                  </a:lnTo>
                  <a:lnTo>
                    <a:pt x="392" y="47"/>
                  </a:lnTo>
                  <a:lnTo>
                    <a:pt x="397" y="51"/>
                  </a:lnTo>
                  <a:lnTo>
                    <a:pt x="403" y="52"/>
                  </a:lnTo>
                  <a:lnTo>
                    <a:pt x="409" y="51"/>
                  </a:lnTo>
                  <a:lnTo>
                    <a:pt x="445" y="41"/>
                  </a:lnTo>
                  <a:lnTo>
                    <a:pt x="445" y="41"/>
                  </a:lnTo>
                  <a:lnTo>
                    <a:pt x="431" y="61"/>
                  </a:lnTo>
                  <a:lnTo>
                    <a:pt x="416" y="80"/>
                  </a:lnTo>
                  <a:lnTo>
                    <a:pt x="400" y="98"/>
                  </a:lnTo>
                  <a:lnTo>
                    <a:pt x="385" y="115"/>
                  </a:lnTo>
                  <a:lnTo>
                    <a:pt x="353" y="148"/>
                  </a:lnTo>
                  <a:lnTo>
                    <a:pt x="321" y="176"/>
                  </a:lnTo>
                  <a:lnTo>
                    <a:pt x="321" y="176"/>
                  </a:lnTo>
                  <a:lnTo>
                    <a:pt x="291" y="196"/>
                  </a:lnTo>
                  <a:lnTo>
                    <a:pt x="262" y="215"/>
                  </a:lnTo>
                  <a:lnTo>
                    <a:pt x="234" y="233"/>
                  </a:lnTo>
                  <a:lnTo>
                    <a:pt x="206" y="246"/>
                  </a:lnTo>
                  <a:lnTo>
                    <a:pt x="179" y="259"/>
                  </a:lnTo>
                  <a:lnTo>
                    <a:pt x="152" y="268"/>
                  </a:lnTo>
                  <a:lnTo>
                    <a:pt x="127" y="277"/>
                  </a:lnTo>
                  <a:lnTo>
                    <a:pt x="104" y="282"/>
                  </a:lnTo>
                  <a:lnTo>
                    <a:pt x="104" y="282"/>
                  </a:lnTo>
                  <a:lnTo>
                    <a:pt x="82" y="288"/>
                  </a:lnTo>
                  <a:lnTo>
                    <a:pt x="61" y="293"/>
                  </a:lnTo>
                  <a:lnTo>
                    <a:pt x="29" y="297"/>
                  </a:lnTo>
                  <a:lnTo>
                    <a:pt x="7" y="299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16" y="334"/>
                  </a:lnTo>
                  <a:lnTo>
                    <a:pt x="34" y="332"/>
                  </a:lnTo>
                  <a:lnTo>
                    <a:pt x="56" y="329"/>
                  </a:lnTo>
                  <a:lnTo>
                    <a:pt x="82" y="323"/>
                  </a:lnTo>
                  <a:lnTo>
                    <a:pt x="113" y="318"/>
                  </a:lnTo>
                  <a:lnTo>
                    <a:pt x="146" y="307"/>
                  </a:lnTo>
                  <a:lnTo>
                    <a:pt x="183" y="294"/>
                  </a:lnTo>
                  <a:lnTo>
                    <a:pt x="183" y="294"/>
                  </a:lnTo>
                  <a:lnTo>
                    <a:pt x="221" y="278"/>
                  </a:lnTo>
                  <a:lnTo>
                    <a:pt x="261" y="258"/>
                  </a:lnTo>
                  <a:lnTo>
                    <a:pt x="281" y="246"/>
                  </a:lnTo>
                  <a:lnTo>
                    <a:pt x="302" y="233"/>
                  </a:lnTo>
                  <a:lnTo>
                    <a:pt x="322" y="218"/>
                  </a:lnTo>
                  <a:lnTo>
                    <a:pt x="343" y="202"/>
                  </a:lnTo>
                  <a:lnTo>
                    <a:pt x="343" y="202"/>
                  </a:lnTo>
                  <a:lnTo>
                    <a:pt x="376" y="173"/>
                  </a:lnTo>
                  <a:lnTo>
                    <a:pt x="394" y="156"/>
                  </a:lnTo>
                  <a:lnTo>
                    <a:pt x="411" y="139"/>
                  </a:lnTo>
                  <a:lnTo>
                    <a:pt x="428" y="121"/>
                  </a:lnTo>
                  <a:lnTo>
                    <a:pt x="444" y="101"/>
                  </a:lnTo>
                  <a:lnTo>
                    <a:pt x="460" y="80"/>
                  </a:lnTo>
                  <a:lnTo>
                    <a:pt x="474" y="58"/>
                  </a:lnTo>
                  <a:lnTo>
                    <a:pt x="485" y="92"/>
                  </a:lnTo>
                  <a:lnTo>
                    <a:pt x="485" y="92"/>
                  </a:lnTo>
                  <a:lnTo>
                    <a:pt x="488" y="96"/>
                  </a:lnTo>
                  <a:lnTo>
                    <a:pt x="492" y="101"/>
                  </a:lnTo>
                  <a:lnTo>
                    <a:pt x="498" y="102"/>
                  </a:lnTo>
                  <a:lnTo>
                    <a:pt x="504" y="101"/>
                  </a:lnTo>
                  <a:lnTo>
                    <a:pt x="504" y="101"/>
                  </a:lnTo>
                  <a:lnTo>
                    <a:pt x="508" y="99"/>
                  </a:lnTo>
                  <a:lnTo>
                    <a:pt x="513" y="95"/>
                  </a:lnTo>
                  <a:lnTo>
                    <a:pt x="514" y="89"/>
                  </a:lnTo>
                  <a:lnTo>
                    <a:pt x="513" y="83"/>
                  </a:lnTo>
                  <a:lnTo>
                    <a:pt x="513" y="83"/>
                  </a:lnTo>
                  <a:close/>
                </a:path>
              </a:pathLst>
            </a:custGeom>
            <a:grpFill/>
            <a:ln w="9525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41" y="4001226"/>
            <a:ext cx="374736" cy="37473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E9F1D8-3555-C349-ABFC-BBFB99C10E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25" y="1729168"/>
            <a:ext cx="409169" cy="40916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E9F1D8-3555-C349-ABFC-BBFB99C10E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25" y="2562560"/>
            <a:ext cx="409169" cy="4091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327650" y="227270"/>
            <a:ext cx="3673475" cy="4364432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="" xmlns:p14="http://schemas.microsoft.com/office/powerpoint/2010/main" val="42749444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7999177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541" name="think-cell Slide" r:id="rId4" imgW="360" imgH="360" progId="">
              <p:embed/>
            </p:oleObj>
          </a:graphicData>
        </a:graphic>
      </p:graphicFrame>
      <p:sp>
        <p:nvSpPr>
          <p:cNvPr id="126" name="ЧТО ОКРУЖАЕТ УЧИТЕЛЯ СЕГОДНЯ?"/>
          <p:cNvSpPr txBox="1"/>
          <p:nvPr/>
        </p:nvSpPr>
        <p:spPr>
          <a:xfrm>
            <a:off x="264581" y="176785"/>
            <a:ext cx="4878960" cy="120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72000" rIns="72000" bIns="72000" anchor="ctr">
            <a:spAutoFit/>
          </a:bodyPr>
          <a:lstStyle/>
          <a:p>
            <a:pPr algn="l">
              <a:lnSpc>
                <a:spcPct val="70000"/>
              </a:lnSpc>
              <a:defRPr sz="20000" b="0">
                <a:solidFill>
                  <a:srgbClr val="009044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pPr>
            <a:r>
              <a:rPr lang="ru-RU" sz="3200" dirty="0">
                <a:solidFill>
                  <a:srgbClr val="009044"/>
                </a:solidFill>
                <a:latin typeface="Calibri" panose="020F0502020204030204" pitchFamily="34" charset="0"/>
              </a:rPr>
              <a:t>«ВПР. ОНЛАЙН-ТРЕНАЖЕР</a:t>
            </a:r>
            <a:r>
              <a:rPr lang="ru-RU" sz="3200" dirty="0" smtClean="0">
                <a:solidFill>
                  <a:srgbClr val="009044"/>
                </a:solidFill>
                <a:latin typeface="Calibri" panose="020F0502020204030204" pitchFamily="34" charset="0"/>
              </a:rPr>
              <a:t>»</a:t>
            </a:r>
          </a:p>
          <a:p>
            <a:pPr algn="l">
              <a:lnSpc>
                <a:spcPct val="70000"/>
              </a:lnSpc>
              <a:defRPr sz="20000" b="0">
                <a:solidFill>
                  <a:srgbClr val="009044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pPr>
            <a:r>
              <a:rPr lang="ru-RU" sz="3200" dirty="0" smtClean="0">
                <a:solidFill>
                  <a:srgbClr val="FF9300"/>
                </a:solidFill>
                <a:latin typeface="Calibri" panose="020F0502020204030204" pitchFamily="34" charset="0"/>
              </a:rPr>
              <a:t>ПОМОЖЕТ ПОДГОТОВИТЬ КЛАСС К ВПР</a:t>
            </a:r>
            <a:endParaRPr lang="ru-RU" sz="3200" dirty="0">
              <a:solidFill>
                <a:srgbClr val="FF9300"/>
              </a:solidFill>
              <a:latin typeface="Calibri" panose="020F050202020403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00050" y="4810932"/>
            <a:ext cx="8561070" cy="257280"/>
            <a:chOff x="400050" y="4810932"/>
            <a:chExt cx="8561070" cy="25728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4320" y="4818121"/>
              <a:ext cx="1066800" cy="242902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556000" y="4952795"/>
              <a:ext cx="2032000" cy="10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825500"/>
              <a:r>
                <a:rPr lang="en-US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ru-RU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Корпорация «Российский учебник»</a:t>
              </a:r>
              <a:endParaRPr kumimoji="0" lang="ru-RU" sz="700" b="0" i="0" u="none" strike="noStrike" cap="none" spc="0" normalizeH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50" y="4810932"/>
              <a:ext cx="1415977" cy="257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Русский язык и математика…"/>
          <p:cNvSpPr txBox="1"/>
          <p:nvPr/>
        </p:nvSpPr>
        <p:spPr>
          <a:xfrm>
            <a:off x="921232" y="1828135"/>
            <a:ext cx="4216376" cy="632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70000"/>
              </a:lnSpc>
              <a:defRPr sz="1800" b="0">
                <a:solidFill>
                  <a:srgbClr val="F69323"/>
                </a:solidFill>
                <a:latin typeface="Helios-Cond-Light"/>
                <a:ea typeface="Helios-Cond-Light"/>
                <a:cs typeface="Helios-Cond-Light"/>
              </a:defRPr>
            </a:lvl1pPr>
          </a:lstStyle>
          <a:p>
            <a:r>
              <a:rPr lang="ru-RU" dirty="0">
                <a:solidFill>
                  <a:srgbClr val="009044"/>
                </a:solidFill>
                <a:latin typeface="Calibri" panose="020F0502020204030204" pitchFamily="34" charset="0"/>
              </a:rPr>
              <a:t>Отработка и закрепление знаний, необходимых для успешного выполнения работы</a:t>
            </a:r>
          </a:p>
        </p:txBody>
      </p:sp>
      <p:sp>
        <p:nvSpPr>
          <p:cNvPr id="18" name="Соответствие формату ВПР"/>
          <p:cNvSpPr txBox="1"/>
          <p:nvPr/>
        </p:nvSpPr>
        <p:spPr>
          <a:xfrm>
            <a:off x="945308" y="2804822"/>
            <a:ext cx="3095625" cy="244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70000"/>
              </a:lnSpc>
              <a:defRPr sz="1800" b="0">
                <a:solidFill>
                  <a:srgbClr val="F69323"/>
                </a:solidFill>
                <a:latin typeface="Helios-Cond-Light"/>
                <a:ea typeface="Helios-Cond-Light"/>
                <a:cs typeface="Helios-Cond-Light"/>
              </a:defRPr>
            </a:lvl1pPr>
          </a:lstStyle>
          <a:p>
            <a:r>
              <a:rPr lang="ru-RU" dirty="0">
                <a:solidFill>
                  <a:srgbClr val="009044"/>
                </a:solidFill>
                <a:latin typeface="Calibri" panose="020F0502020204030204" pitchFamily="34" charset="0"/>
              </a:rPr>
              <a:t>Соответствие формату ВПР </a:t>
            </a:r>
          </a:p>
        </p:txBody>
      </p:sp>
      <p:sp>
        <p:nvSpPr>
          <p:cNvPr id="19" name="Содержит все методические рекомендации"/>
          <p:cNvSpPr txBox="1"/>
          <p:nvPr/>
        </p:nvSpPr>
        <p:spPr>
          <a:xfrm>
            <a:off x="921232" y="3370758"/>
            <a:ext cx="3427677" cy="442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70000"/>
              </a:lnSpc>
              <a:defRPr sz="1800" b="0">
                <a:solidFill>
                  <a:srgbClr val="F69323"/>
                </a:solidFill>
                <a:latin typeface="Helios-Cond-Light"/>
                <a:ea typeface="Helios-Cond-Light"/>
                <a:cs typeface="Helios-Cond-Light"/>
              </a:defRPr>
            </a:lvl1pPr>
          </a:lstStyle>
          <a:p>
            <a:r>
              <a:rPr lang="ru-RU" dirty="0">
                <a:solidFill>
                  <a:srgbClr val="009044"/>
                </a:solidFill>
                <a:latin typeface="Calibri" panose="020F0502020204030204" pitchFamily="34" charset="0"/>
              </a:rPr>
              <a:t>Содержит все методические рекомендации</a:t>
            </a:r>
          </a:p>
        </p:txBody>
      </p:sp>
      <p:grpSp>
        <p:nvGrpSpPr>
          <p:cNvPr id="15" name="Группа 14"/>
          <p:cNvGrpSpPr>
            <a:grpSpLocks noChangeAspect="1"/>
          </p:cNvGrpSpPr>
          <p:nvPr/>
        </p:nvGrpSpPr>
        <p:grpSpPr>
          <a:xfrm>
            <a:off x="291544" y="2700773"/>
            <a:ext cx="410843" cy="348860"/>
            <a:chOff x="1474947" y="3993474"/>
            <a:chExt cx="576231" cy="489296"/>
          </a:xfrm>
          <a:noFill/>
        </p:grpSpPr>
        <p:sp>
          <p:nvSpPr>
            <p:cNvPr id="16" name="Rectangle 131"/>
            <p:cNvSpPr>
              <a:spLocks noChangeArrowheads="1"/>
            </p:cNvSpPr>
            <p:nvPr/>
          </p:nvSpPr>
          <p:spPr bwMode="auto">
            <a:xfrm>
              <a:off x="1474947" y="4463822"/>
              <a:ext cx="561742" cy="18948"/>
            </a:xfrm>
            <a:prstGeom prst="rect">
              <a:avLst/>
            </a:prstGeom>
            <a:grpFill/>
            <a:ln w="9525">
              <a:solidFill>
                <a:srgbClr val="F693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2"/>
            <p:cNvSpPr>
              <a:spLocks/>
            </p:cNvSpPr>
            <p:nvPr/>
          </p:nvSpPr>
          <p:spPr bwMode="auto">
            <a:xfrm>
              <a:off x="1512842" y="4375771"/>
              <a:ext cx="78020" cy="72447"/>
            </a:xfrm>
            <a:custGeom>
              <a:avLst/>
              <a:gdLst/>
              <a:ahLst/>
              <a:cxnLst>
                <a:cxn ang="0">
                  <a:pos x="63" y="65"/>
                </a:cxn>
                <a:cxn ang="0">
                  <a:pos x="63" y="65"/>
                </a:cxn>
                <a:cxn ang="0">
                  <a:pos x="66" y="64"/>
                </a:cxn>
                <a:cxn ang="0">
                  <a:pos x="68" y="63"/>
                </a:cxn>
                <a:cxn ang="0">
                  <a:pos x="70" y="60"/>
                </a:cxn>
                <a:cxn ang="0">
                  <a:pos x="70" y="5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30" y="7"/>
                </a:cxn>
                <a:cxn ang="0">
                  <a:pos x="0" y="1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1" y="60"/>
                </a:cxn>
                <a:cxn ang="0">
                  <a:pos x="3" y="63"/>
                </a:cxn>
                <a:cxn ang="0">
                  <a:pos x="5" y="64"/>
                </a:cxn>
                <a:cxn ang="0">
                  <a:pos x="8" y="65"/>
                </a:cxn>
                <a:cxn ang="0">
                  <a:pos x="63" y="65"/>
                </a:cxn>
              </a:cxnLst>
              <a:rect l="0" t="0" r="r" b="b"/>
              <a:pathLst>
                <a:path w="70" h="65">
                  <a:moveTo>
                    <a:pt x="63" y="65"/>
                  </a:moveTo>
                  <a:lnTo>
                    <a:pt x="63" y="65"/>
                  </a:lnTo>
                  <a:lnTo>
                    <a:pt x="66" y="64"/>
                  </a:lnTo>
                  <a:lnTo>
                    <a:pt x="68" y="63"/>
                  </a:lnTo>
                  <a:lnTo>
                    <a:pt x="70" y="60"/>
                  </a:lnTo>
                  <a:lnTo>
                    <a:pt x="70" y="5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0" y="7"/>
                  </a:lnTo>
                  <a:lnTo>
                    <a:pt x="0" y="1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3" y="63"/>
                  </a:lnTo>
                  <a:lnTo>
                    <a:pt x="5" y="64"/>
                  </a:lnTo>
                  <a:lnTo>
                    <a:pt x="8" y="65"/>
                  </a:lnTo>
                  <a:lnTo>
                    <a:pt x="63" y="65"/>
                  </a:lnTo>
                  <a:close/>
                </a:path>
              </a:pathLst>
            </a:custGeom>
            <a:grpFill/>
            <a:ln w="9525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3"/>
            <p:cNvSpPr>
              <a:spLocks/>
            </p:cNvSpPr>
            <p:nvPr/>
          </p:nvSpPr>
          <p:spPr bwMode="auto">
            <a:xfrm>
              <a:off x="1613153" y="4342334"/>
              <a:ext cx="79135" cy="105884"/>
            </a:xfrm>
            <a:custGeom>
              <a:avLst/>
              <a:gdLst/>
              <a:ahLst/>
              <a:cxnLst>
                <a:cxn ang="0">
                  <a:pos x="63" y="95"/>
                </a:cxn>
                <a:cxn ang="0">
                  <a:pos x="63" y="95"/>
                </a:cxn>
                <a:cxn ang="0">
                  <a:pos x="66" y="94"/>
                </a:cxn>
                <a:cxn ang="0">
                  <a:pos x="69" y="93"/>
                </a:cxn>
                <a:cxn ang="0">
                  <a:pos x="71" y="90"/>
                </a:cxn>
                <a:cxn ang="0">
                  <a:pos x="71" y="87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65" y="3"/>
                </a:cxn>
                <a:cxn ang="0">
                  <a:pos x="65" y="3"/>
                </a:cxn>
                <a:cxn ang="0">
                  <a:pos x="33" y="15"/>
                </a:cxn>
                <a:cxn ang="0">
                  <a:pos x="0" y="24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2" y="90"/>
                </a:cxn>
                <a:cxn ang="0">
                  <a:pos x="3" y="93"/>
                </a:cxn>
                <a:cxn ang="0">
                  <a:pos x="6" y="94"/>
                </a:cxn>
                <a:cxn ang="0">
                  <a:pos x="9" y="95"/>
                </a:cxn>
                <a:cxn ang="0">
                  <a:pos x="63" y="95"/>
                </a:cxn>
              </a:cxnLst>
              <a:rect l="0" t="0" r="r" b="b"/>
              <a:pathLst>
                <a:path w="71" h="95">
                  <a:moveTo>
                    <a:pt x="63" y="95"/>
                  </a:moveTo>
                  <a:lnTo>
                    <a:pt x="63" y="95"/>
                  </a:lnTo>
                  <a:lnTo>
                    <a:pt x="66" y="94"/>
                  </a:lnTo>
                  <a:lnTo>
                    <a:pt x="69" y="93"/>
                  </a:lnTo>
                  <a:lnTo>
                    <a:pt x="71" y="90"/>
                  </a:lnTo>
                  <a:lnTo>
                    <a:pt x="71" y="87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33" y="15"/>
                  </a:lnTo>
                  <a:lnTo>
                    <a:pt x="0" y="24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90"/>
                  </a:lnTo>
                  <a:lnTo>
                    <a:pt x="3" y="93"/>
                  </a:lnTo>
                  <a:lnTo>
                    <a:pt x="6" y="94"/>
                  </a:lnTo>
                  <a:lnTo>
                    <a:pt x="9" y="95"/>
                  </a:lnTo>
                  <a:lnTo>
                    <a:pt x="63" y="95"/>
                  </a:lnTo>
                  <a:close/>
                </a:path>
              </a:pathLst>
            </a:custGeom>
            <a:grpFill/>
            <a:ln w="9525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4"/>
            <p:cNvSpPr>
              <a:spLocks/>
            </p:cNvSpPr>
            <p:nvPr/>
          </p:nvSpPr>
          <p:spPr bwMode="auto">
            <a:xfrm>
              <a:off x="1714579" y="4292178"/>
              <a:ext cx="79135" cy="156040"/>
            </a:xfrm>
            <a:custGeom>
              <a:avLst/>
              <a:gdLst/>
              <a:ahLst/>
              <a:cxnLst>
                <a:cxn ang="0">
                  <a:pos x="63" y="140"/>
                </a:cxn>
                <a:cxn ang="0">
                  <a:pos x="63" y="140"/>
                </a:cxn>
                <a:cxn ang="0">
                  <a:pos x="66" y="139"/>
                </a:cxn>
                <a:cxn ang="0">
                  <a:pos x="69" y="138"/>
                </a:cxn>
                <a:cxn ang="0">
                  <a:pos x="71" y="135"/>
                </a:cxn>
                <a:cxn ang="0">
                  <a:pos x="71" y="132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37" y="19"/>
                </a:cxn>
                <a:cxn ang="0">
                  <a:pos x="0" y="36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5"/>
                </a:cxn>
                <a:cxn ang="0">
                  <a:pos x="3" y="138"/>
                </a:cxn>
                <a:cxn ang="0">
                  <a:pos x="5" y="139"/>
                </a:cxn>
                <a:cxn ang="0">
                  <a:pos x="9" y="140"/>
                </a:cxn>
                <a:cxn ang="0">
                  <a:pos x="63" y="140"/>
                </a:cxn>
              </a:cxnLst>
              <a:rect l="0" t="0" r="r" b="b"/>
              <a:pathLst>
                <a:path w="71" h="140">
                  <a:moveTo>
                    <a:pt x="63" y="140"/>
                  </a:moveTo>
                  <a:lnTo>
                    <a:pt x="63" y="140"/>
                  </a:lnTo>
                  <a:lnTo>
                    <a:pt x="66" y="139"/>
                  </a:lnTo>
                  <a:lnTo>
                    <a:pt x="69" y="138"/>
                  </a:lnTo>
                  <a:lnTo>
                    <a:pt x="71" y="135"/>
                  </a:lnTo>
                  <a:lnTo>
                    <a:pt x="71" y="13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7" y="19"/>
                  </a:lnTo>
                  <a:lnTo>
                    <a:pt x="0" y="36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9" y="140"/>
                  </a:lnTo>
                  <a:lnTo>
                    <a:pt x="63" y="140"/>
                  </a:lnTo>
                  <a:close/>
                </a:path>
              </a:pathLst>
            </a:custGeom>
            <a:grpFill/>
            <a:ln w="9525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5"/>
            <p:cNvSpPr>
              <a:spLocks/>
            </p:cNvSpPr>
            <p:nvPr/>
          </p:nvSpPr>
          <p:spPr bwMode="auto">
            <a:xfrm>
              <a:off x="1816005" y="4216388"/>
              <a:ext cx="78020" cy="231830"/>
            </a:xfrm>
            <a:custGeom>
              <a:avLst/>
              <a:gdLst/>
              <a:ahLst/>
              <a:cxnLst>
                <a:cxn ang="0">
                  <a:pos x="63" y="208"/>
                </a:cxn>
                <a:cxn ang="0">
                  <a:pos x="63" y="208"/>
                </a:cxn>
                <a:cxn ang="0">
                  <a:pos x="66" y="207"/>
                </a:cxn>
                <a:cxn ang="0">
                  <a:pos x="69" y="206"/>
                </a:cxn>
                <a:cxn ang="0">
                  <a:pos x="70" y="203"/>
                </a:cxn>
                <a:cxn ang="0">
                  <a:pos x="70" y="200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47" y="21"/>
                </a:cxn>
                <a:cxn ang="0">
                  <a:pos x="47" y="21"/>
                </a:cxn>
                <a:cxn ang="0">
                  <a:pos x="24" y="39"/>
                </a:cxn>
                <a:cxn ang="0">
                  <a:pos x="0" y="55"/>
                </a:cxn>
                <a:cxn ang="0">
                  <a:pos x="0" y="200"/>
                </a:cxn>
                <a:cxn ang="0">
                  <a:pos x="0" y="200"/>
                </a:cxn>
                <a:cxn ang="0">
                  <a:pos x="0" y="203"/>
                </a:cxn>
                <a:cxn ang="0">
                  <a:pos x="3" y="206"/>
                </a:cxn>
                <a:cxn ang="0">
                  <a:pos x="4" y="207"/>
                </a:cxn>
                <a:cxn ang="0">
                  <a:pos x="9" y="208"/>
                </a:cxn>
                <a:cxn ang="0">
                  <a:pos x="63" y="208"/>
                </a:cxn>
              </a:cxnLst>
              <a:rect l="0" t="0" r="r" b="b"/>
              <a:pathLst>
                <a:path w="70" h="208">
                  <a:moveTo>
                    <a:pt x="63" y="208"/>
                  </a:moveTo>
                  <a:lnTo>
                    <a:pt x="63" y="208"/>
                  </a:lnTo>
                  <a:lnTo>
                    <a:pt x="66" y="207"/>
                  </a:lnTo>
                  <a:lnTo>
                    <a:pt x="69" y="206"/>
                  </a:lnTo>
                  <a:lnTo>
                    <a:pt x="70" y="203"/>
                  </a:lnTo>
                  <a:lnTo>
                    <a:pt x="70" y="20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24" y="39"/>
                  </a:lnTo>
                  <a:lnTo>
                    <a:pt x="0" y="55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03"/>
                  </a:lnTo>
                  <a:lnTo>
                    <a:pt x="3" y="206"/>
                  </a:lnTo>
                  <a:lnTo>
                    <a:pt x="4" y="207"/>
                  </a:lnTo>
                  <a:lnTo>
                    <a:pt x="9" y="208"/>
                  </a:lnTo>
                  <a:lnTo>
                    <a:pt x="63" y="208"/>
                  </a:lnTo>
                  <a:close/>
                </a:path>
              </a:pathLst>
            </a:custGeom>
            <a:grpFill/>
            <a:ln w="9525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6"/>
            <p:cNvSpPr>
              <a:spLocks/>
            </p:cNvSpPr>
            <p:nvPr/>
          </p:nvSpPr>
          <p:spPr bwMode="auto">
            <a:xfrm>
              <a:off x="1917430" y="4106046"/>
              <a:ext cx="78020" cy="342173"/>
            </a:xfrm>
            <a:custGeom>
              <a:avLst/>
              <a:gdLst/>
              <a:ahLst/>
              <a:cxnLst>
                <a:cxn ang="0">
                  <a:pos x="63" y="307"/>
                </a:cxn>
                <a:cxn ang="0">
                  <a:pos x="63" y="307"/>
                </a:cxn>
                <a:cxn ang="0">
                  <a:pos x="66" y="306"/>
                </a:cxn>
                <a:cxn ang="0">
                  <a:pos x="69" y="305"/>
                </a:cxn>
                <a:cxn ang="0">
                  <a:pos x="70" y="302"/>
                </a:cxn>
                <a:cxn ang="0">
                  <a:pos x="70" y="299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54" y="22"/>
                </a:cxn>
                <a:cxn ang="0">
                  <a:pos x="37" y="42"/>
                </a:cxn>
                <a:cxn ang="0">
                  <a:pos x="19" y="63"/>
                </a:cxn>
                <a:cxn ang="0">
                  <a:pos x="0" y="82"/>
                </a:cxn>
                <a:cxn ang="0">
                  <a:pos x="0" y="299"/>
                </a:cxn>
                <a:cxn ang="0">
                  <a:pos x="0" y="299"/>
                </a:cxn>
                <a:cxn ang="0">
                  <a:pos x="0" y="302"/>
                </a:cxn>
                <a:cxn ang="0">
                  <a:pos x="3" y="305"/>
                </a:cxn>
                <a:cxn ang="0">
                  <a:pos x="4" y="306"/>
                </a:cxn>
                <a:cxn ang="0">
                  <a:pos x="9" y="307"/>
                </a:cxn>
                <a:cxn ang="0">
                  <a:pos x="63" y="307"/>
                </a:cxn>
              </a:cxnLst>
              <a:rect l="0" t="0" r="r" b="b"/>
              <a:pathLst>
                <a:path w="70" h="307">
                  <a:moveTo>
                    <a:pt x="63" y="307"/>
                  </a:moveTo>
                  <a:lnTo>
                    <a:pt x="63" y="307"/>
                  </a:lnTo>
                  <a:lnTo>
                    <a:pt x="66" y="306"/>
                  </a:lnTo>
                  <a:lnTo>
                    <a:pt x="69" y="305"/>
                  </a:lnTo>
                  <a:lnTo>
                    <a:pt x="70" y="302"/>
                  </a:lnTo>
                  <a:lnTo>
                    <a:pt x="70" y="299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4" y="22"/>
                  </a:lnTo>
                  <a:lnTo>
                    <a:pt x="37" y="42"/>
                  </a:lnTo>
                  <a:lnTo>
                    <a:pt x="19" y="63"/>
                  </a:lnTo>
                  <a:lnTo>
                    <a:pt x="0" y="82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0" y="302"/>
                  </a:lnTo>
                  <a:lnTo>
                    <a:pt x="3" y="305"/>
                  </a:lnTo>
                  <a:lnTo>
                    <a:pt x="4" y="306"/>
                  </a:lnTo>
                  <a:lnTo>
                    <a:pt x="9" y="307"/>
                  </a:lnTo>
                  <a:lnTo>
                    <a:pt x="63" y="307"/>
                  </a:lnTo>
                  <a:close/>
                </a:path>
              </a:pathLst>
            </a:custGeom>
            <a:grpFill/>
            <a:ln w="9525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7"/>
            <p:cNvSpPr>
              <a:spLocks/>
            </p:cNvSpPr>
            <p:nvPr/>
          </p:nvSpPr>
          <p:spPr bwMode="auto">
            <a:xfrm>
              <a:off x="1478290" y="3993474"/>
              <a:ext cx="572888" cy="372266"/>
            </a:xfrm>
            <a:custGeom>
              <a:avLst/>
              <a:gdLst/>
              <a:ahLst/>
              <a:cxnLst>
                <a:cxn ang="0">
                  <a:pos x="491" y="10"/>
                </a:cxn>
                <a:cxn ang="0">
                  <a:pos x="488" y="6"/>
                </a:cxn>
                <a:cxn ang="0">
                  <a:pos x="477" y="0"/>
                </a:cxn>
                <a:cxn ang="0">
                  <a:pos x="400" y="23"/>
                </a:cxn>
                <a:cxn ang="0">
                  <a:pos x="395" y="26"/>
                </a:cxn>
                <a:cxn ang="0">
                  <a:pos x="390" y="36"/>
                </a:cxn>
                <a:cxn ang="0">
                  <a:pos x="390" y="42"/>
                </a:cxn>
                <a:cxn ang="0">
                  <a:pos x="397" y="51"/>
                </a:cxn>
                <a:cxn ang="0">
                  <a:pos x="409" y="51"/>
                </a:cxn>
                <a:cxn ang="0">
                  <a:pos x="445" y="41"/>
                </a:cxn>
                <a:cxn ang="0">
                  <a:pos x="416" y="80"/>
                </a:cxn>
                <a:cxn ang="0">
                  <a:pos x="385" y="115"/>
                </a:cxn>
                <a:cxn ang="0">
                  <a:pos x="321" y="176"/>
                </a:cxn>
                <a:cxn ang="0">
                  <a:pos x="291" y="196"/>
                </a:cxn>
                <a:cxn ang="0">
                  <a:pos x="234" y="233"/>
                </a:cxn>
                <a:cxn ang="0">
                  <a:pos x="179" y="259"/>
                </a:cxn>
                <a:cxn ang="0">
                  <a:pos x="127" y="277"/>
                </a:cxn>
                <a:cxn ang="0">
                  <a:pos x="104" y="282"/>
                </a:cxn>
                <a:cxn ang="0">
                  <a:pos x="61" y="293"/>
                </a:cxn>
                <a:cxn ang="0">
                  <a:pos x="7" y="299"/>
                </a:cxn>
                <a:cxn ang="0">
                  <a:pos x="0" y="299"/>
                </a:cxn>
                <a:cxn ang="0">
                  <a:pos x="0" y="334"/>
                </a:cxn>
                <a:cxn ang="0">
                  <a:pos x="16" y="334"/>
                </a:cxn>
                <a:cxn ang="0">
                  <a:pos x="56" y="329"/>
                </a:cxn>
                <a:cxn ang="0">
                  <a:pos x="113" y="318"/>
                </a:cxn>
                <a:cxn ang="0">
                  <a:pos x="183" y="294"/>
                </a:cxn>
                <a:cxn ang="0">
                  <a:pos x="221" y="278"/>
                </a:cxn>
                <a:cxn ang="0">
                  <a:pos x="281" y="246"/>
                </a:cxn>
                <a:cxn ang="0">
                  <a:pos x="322" y="218"/>
                </a:cxn>
                <a:cxn ang="0">
                  <a:pos x="343" y="202"/>
                </a:cxn>
                <a:cxn ang="0">
                  <a:pos x="394" y="156"/>
                </a:cxn>
                <a:cxn ang="0">
                  <a:pos x="428" y="121"/>
                </a:cxn>
                <a:cxn ang="0">
                  <a:pos x="460" y="80"/>
                </a:cxn>
                <a:cxn ang="0">
                  <a:pos x="485" y="92"/>
                </a:cxn>
                <a:cxn ang="0">
                  <a:pos x="488" y="96"/>
                </a:cxn>
                <a:cxn ang="0">
                  <a:pos x="498" y="102"/>
                </a:cxn>
                <a:cxn ang="0">
                  <a:pos x="504" y="101"/>
                </a:cxn>
                <a:cxn ang="0">
                  <a:pos x="513" y="95"/>
                </a:cxn>
                <a:cxn ang="0">
                  <a:pos x="513" y="83"/>
                </a:cxn>
              </a:cxnLst>
              <a:rect l="0" t="0" r="r" b="b"/>
              <a:pathLst>
                <a:path w="514" h="334">
                  <a:moveTo>
                    <a:pt x="513" y="83"/>
                  </a:moveTo>
                  <a:lnTo>
                    <a:pt x="491" y="10"/>
                  </a:lnTo>
                  <a:lnTo>
                    <a:pt x="491" y="10"/>
                  </a:lnTo>
                  <a:lnTo>
                    <a:pt x="488" y="6"/>
                  </a:lnTo>
                  <a:lnTo>
                    <a:pt x="483" y="1"/>
                  </a:lnTo>
                  <a:lnTo>
                    <a:pt x="477" y="0"/>
                  </a:lnTo>
                  <a:lnTo>
                    <a:pt x="472" y="1"/>
                  </a:lnTo>
                  <a:lnTo>
                    <a:pt x="400" y="23"/>
                  </a:lnTo>
                  <a:lnTo>
                    <a:pt x="400" y="23"/>
                  </a:lnTo>
                  <a:lnTo>
                    <a:pt x="395" y="26"/>
                  </a:lnTo>
                  <a:lnTo>
                    <a:pt x="391" y="30"/>
                  </a:lnTo>
                  <a:lnTo>
                    <a:pt x="390" y="36"/>
                  </a:lnTo>
                  <a:lnTo>
                    <a:pt x="390" y="42"/>
                  </a:lnTo>
                  <a:lnTo>
                    <a:pt x="390" y="42"/>
                  </a:lnTo>
                  <a:lnTo>
                    <a:pt x="392" y="47"/>
                  </a:lnTo>
                  <a:lnTo>
                    <a:pt x="397" y="51"/>
                  </a:lnTo>
                  <a:lnTo>
                    <a:pt x="403" y="52"/>
                  </a:lnTo>
                  <a:lnTo>
                    <a:pt x="409" y="51"/>
                  </a:lnTo>
                  <a:lnTo>
                    <a:pt x="445" y="41"/>
                  </a:lnTo>
                  <a:lnTo>
                    <a:pt x="445" y="41"/>
                  </a:lnTo>
                  <a:lnTo>
                    <a:pt x="431" y="61"/>
                  </a:lnTo>
                  <a:lnTo>
                    <a:pt x="416" y="80"/>
                  </a:lnTo>
                  <a:lnTo>
                    <a:pt x="400" y="98"/>
                  </a:lnTo>
                  <a:lnTo>
                    <a:pt x="385" y="115"/>
                  </a:lnTo>
                  <a:lnTo>
                    <a:pt x="353" y="148"/>
                  </a:lnTo>
                  <a:lnTo>
                    <a:pt x="321" y="176"/>
                  </a:lnTo>
                  <a:lnTo>
                    <a:pt x="321" y="176"/>
                  </a:lnTo>
                  <a:lnTo>
                    <a:pt x="291" y="196"/>
                  </a:lnTo>
                  <a:lnTo>
                    <a:pt x="262" y="215"/>
                  </a:lnTo>
                  <a:lnTo>
                    <a:pt x="234" y="233"/>
                  </a:lnTo>
                  <a:lnTo>
                    <a:pt x="206" y="246"/>
                  </a:lnTo>
                  <a:lnTo>
                    <a:pt x="179" y="259"/>
                  </a:lnTo>
                  <a:lnTo>
                    <a:pt x="152" y="268"/>
                  </a:lnTo>
                  <a:lnTo>
                    <a:pt x="127" y="277"/>
                  </a:lnTo>
                  <a:lnTo>
                    <a:pt x="104" y="282"/>
                  </a:lnTo>
                  <a:lnTo>
                    <a:pt x="104" y="282"/>
                  </a:lnTo>
                  <a:lnTo>
                    <a:pt x="82" y="288"/>
                  </a:lnTo>
                  <a:lnTo>
                    <a:pt x="61" y="293"/>
                  </a:lnTo>
                  <a:lnTo>
                    <a:pt x="29" y="297"/>
                  </a:lnTo>
                  <a:lnTo>
                    <a:pt x="7" y="299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16" y="334"/>
                  </a:lnTo>
                  <a:lnTo>
                    <a:pt x="34" y="332"/>
                  </a:lnTo>
                  <a:lnTo>
                    <a:pt x="56" y="329"/>
                  </a:lnTo>
                  <a:lnTo>
                    <a:pt x="82" y="323"/>
                  </a:lnTo>
                  <a:lnTo>
                    <a:pt x="113" y="318"/>
                  </a:lnTo>
                  <a:lnTo>
                    <a:pt x="146" y="307"/>
                  </a:lnTo>
                  <a:lnTo>
                    <a:pt x="183" y="294"/>
                  </a:lnTo>
                  <a:lnTo>
                    <a:pt x="183" y="294"/>
                  </a:lnTo>
                  <a:lnTo>
                    <a:pt x="221" y="278"/>
                  </a:lnTo>
                  <a:lnTo>
                    <a:pt x="261" y="258"/>
                  </a:lnTo>
                  <a:lnTo>
                    <a:pt x="281" y="246"/>
                  </a:lnTo>
                  <a:lnTo>
                    <a:pt x="302" y="233"/>
                  </a:lnTo>
                  <a:lnTo>
                    <a:pt x="322" y="218"/>
                  </a:lnTo>
                  <a:lnTo>
                    <a:pt x="343" y="202"/>
                  </a:lnTo>
                  <a:lnTo>
                    <a:pt x="343" y="202"/>
                  </a:lnTo>
                  <a:lnTo>
                    <a:pt x="376" y="173"/>
                  </a:lnTo>
                  <a:lnTo>
                    <a:pt x="394" y="156"/>
                  </a:lnTo>
                  <a:lnTo>
                    <a:pt x="411" y="139"/>
                  </a:lnTo>
                  <a:lnTo>
                    <a:pt x="428" y="121"/>
                  </a:lnTo>
                  <a:lnTo>
                    <a:pt x="444" y="101"/>
                  </a:lnTo>
                  <a:lnTo>
                    <a:pt x="460" y="80"/>
                  </a:lnTo>
                  <a:lnTo>
                    <a:pt x="474" y="58"/>
                  </a:lnTo>
                  <a:lnTo>
                    <a:pt x="485" y="92"/>
                  </a:lnTo>
                  <a:lnTo>
                    <a:pt x="485" y="92"/>
                  </a:lnTo>
                  <a:lnTo>
                    <a:pt x="488" y="96"/>
                  </a:lnTo>
                  <a:lnTo>
                    <a:pt x="492" y="101"/>
                  </a:lnTo>
                  <a:lnTo>
                    <a:pt x="498" y="102"/>
                  </a:lnTo>
                  <a:lnTo>
                    <a:pt x="504" y="101"/>
                  </a:lnTo>
                  <a:lnTo>
                    <a:pt x="504" y="101"/>
                  </a:lnTo>
                  <a:lnTo>
                    <a:pt x="508" y="99"/>
                  </a:lnTo>
                  <a:lnTo>
                    <a:pt x="513" y="95"/>
                  </a:lnTo>
                  <a:lnTo>
                    <a:pt x="514" y="89"/>
                  </a:lnTo>
                  <a:lnTo>
                    <a:pt x="513" y="83"/>
                  </a:lnTo>
                  <a:lnTo>
                    <a:pt x="513" y="83"/>
                  </a:lnTo>
                  <a:close/>
                </a:path>
              </a:pathLst>
            </a:custGeom>
            <a:grpFill/>
            <a:ln w="9525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Группа 42"/>
          <p:cNvGrpSpPr>
            <a:grpSpLocks noChangeAspect="1"/>
          </p:cNvGrpSpPr>
          <p:nvPr/>
        </p:nvGrpSpPr>
        <p:grpSpPr>
          <a:xfrm>
            <a:off x="291544" y="1904617"/>
            <a:ext cx="410843" cy="348860"/>
            <a:chOff x="1474947" y="3993474"/>
            <a:chExt cx="576231" cy="489296"/>
          </a:xfrm>
          <a:noFill/>
        </p:grpSpPr>
        <p:sp>
          <p:nvSpPr>
            <p:cNvPr id="44" name="Rectangle 131"/>
            <p:cNvSpPr>
              <a:spLocks noChangeArrowheads="1"/>
            </p:cNvSpPr>
            <p:nvPr/>
          </p:nvSpPr>
          <p:spPr bwMode="auto">
            <a:xfrm>
              <a:off x="1474947" y="4463822"/>
              <a:ext cx="561742" cy="18948"/>
            </a:xfrm>
            <a:prstGeom prst="rect">
              <a:avLst/>
            </a:prstGeom>
            <a:grpFill/>
            <a:ln w="9525">
              <a:solidFill>
                <a:srgbClr val="F693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2"/>
            <p:cNvSpPr>
              <a:spLocks/>
            </p:cNvSpPr>
            <p:nvPr/>
          </p:nvSpPr>
          <p:spPr bwMode="auto">
            <a:xfrm>
              <a:off x="1512842" y="4375771"/>
              <a:ext cx="78020" cy="72447"/>
            </a:xfrm>
            <a:custGeom>
              <a:avLst/>
              <a:gdLst/>
              <a:ahLst/>
              <a:cxnLst>
                <a:cxn ang="0">
                  <a:pos x="63" y="65"/>
                </a:cxn>
                <a:cxn ang="0">
                  <a:pos x="63" y="65"/>
                </a:cxn>
                <a:cxn ang="0">
                  <a:pos x="66" y="64"/>
                </a:cxn>
                <a:cxn ang="0">
                  <a:pos x="68" y="63"/>
                </a:cxn>
                <a:cxn ang="0">
                  <a:pos x="70" y="60"/>
                </a:cxn>
                <a:cxn ang="0">
                  <a:pos x="70" y="5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30" y="7"/>
                </a:cxn>
                <a:cxn ang="0">
                  <a:pos x="0" y="1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1" y="60"/>
                </a:cxn>
                <a:cxn ang="0">
                  <a:pos x="3" y="63"/>
                </a:cxn>
                <a:cxn ang="0">
                  <a:pos x="5" y="64"/>
                </a:cxn>
                <a:cxn ang="0">
                  <a:pos x="8" y="65"/>
                </a:cxn>
                <a:cxn ang="0">
                  <a:pos x="63" y="65"/>
                </a:cxn>
              </a:cxnLst>
              <a:rect l="0" t="0" r="r" b="b"/>
              <a:pathLst>
                <a:path w="70" h="65">
                  <a:moveTo>
                    <a:pt x="63" y="65"/>
                  </a:moveTo>
                  <a:lnTo>
                    <a:pt x="63" y="65"/>
                  </a:lnTo>
                  <a:lnTo>
                    <a:pt x="66" y="64"/>
                  </a:lnTo>
                  <a:lnTo>
                    <a:pt x="68" y="63"/>
                  </a:lnTo>
                  <a:lnTo>
                    <a:pt x="70" y="60"/>
                  </a:lnTo>
                  <a:lnTo>
                    <a:pt x="70" y="5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0" y="7"/>
                  </a:lnTo>
                  <a:lnTo>
                    <a:pt x="0" y="1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3" y="63"/>
                  </a:lnTo>
                  <a:lnTo>
                    <a:pt x="5" y="64"/>
                  </a:lnTo>
                  <a:lnTo>
                    <a:pt x="8" y="65"/>
                  </a:lnTo>
                  <a:lnTo>
                    <a:pt x="63" y="65"/>
                  </a:lnTo>
                  <a:close/>
                </a:path>
              </a:pathLst>
            </a:custGeom>
            <a:grpFill/>
            <a:ln w="9525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3"/>
            <p:cNvSpPr>
              <a:spLocks/>
            </p:cNvSpPr>
            <p:nvPr/>
          </p:nvSpPr>
          <p:spPr bwMode="auto">
            <a:xfrm>
              <a:off x="1613153" y="4342334"/>
              <a:ext cx="79135" cy="105884"/>
            </a:xfrm>
            <a:custGeom>
              <a:avLst/>
              <a:gdLst/>
              <a:ahLst/>
              <a:cxnLst>
                <a:cxn ang="0">
                  <a:pos x="63" y="95"/>
                </a:cxn>
                <a:cxn ang="0">
                  <a:pos x="63" y="95"/>
                </a:cxn>
                <a:cxn ang="0">
                  <a:pos x="66" y="94"/>
                </a:cxn>
                <a:cxn ang="0">
                  <a:pos x="69" y="93"/>
                </a:cxn>
                <a:cxn ang="0">
                  <a:pos x="71" y="90"/>
                </a:cxn>
                <a:cxn ang="0">
                  <a:pos x="71" y="87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65" y="3"/>
                </a:cxn>
                <a:cxn ang="0">
                  <a:pos x="65" y="3"/>
                </a:cxn>
                <a:cxn ang="0">
                  <a:pos x="33" y="15"/>
                </a:cxn>
                <a:cxn ang="0">
                  <a:pos x="0" y="24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2" y="90"/>
                </a:cxn>
                <a:cxn ang="0">
                  <a:pos x="3" y="93"/>
                </a:cxn>
                <a:cxn ang="0">
                  <a:pos x="6" y="94"/>
                </a:cxn>
                <a:cxn ang="0">
                  <a:pos x="9" y="95"/>
                </a:cxn>
                <a:cxn ang="0">
                  <a:pos x="63" y="95"/>
                </a:cxn>
              </a:cxnLst>
              <a:rect l="0" t="0" r="r" b="b"/>
              <a:pathLst>
                <a:path w="71" h="95">
                  <a:moveTo>
                    <a:pt x="63" y="95"/>
                  </a:moveTo>
                  <a:lnTo>
                    <a:pt x="63" y="95"/>
                  </a:lnTo>
                  <a:lnTo>
                    <a:pt x="66" y="94"/>
                  </a:lnTo>
                  <a:lnTo>
                    <a:pt x="69" y="93"/>
                  </a:lnTo>
                  <a:lnTo>
                    <a:pt x="71" y="90"/>
                  </a:lnTo>
                  <a:lnTo>
                    <a:pt x="71" y="87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33" y="15"/>
                  </a:lnTo>
                  <a:lnTo>
                    <a:pt x="0" y="24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90"/>
                  </a:lnTo>
                  <a:lnTo>
                    <a:pt x="3" y="93"/>
                  </a:lnTo>
                  <a:lnTo>
                    <a:pt x="6" y="94"/>
                  </a:lnTo>
                  <a:lnTo>
                    <a:pt x="9" y="95"/>
                  </a:lnTo>
                  <a:lnTo>
                    <a:pt x="63" y="95"/>
                  </a:lnTo>
                  <a:close/>
                </a:path>
              </a:pathLst>
            </a:custGeom>
            <a:grpFill/>
            <a:ln w="9525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4"/>
            <p:cNvSpPr>
              <a:spLocks/>
            </p:cNvSpPr>
            <p:nvPr/>
          </p:nvSpPr>
          <p:spPr bwMode="auto">
            <a:xfrm>
              <a:off x="1714579" y="4292178"/>
              <a:ext cx="79135" cy="156040"/>
            </a:xfrm>
            <a:custGeom>
              <a:avLst/>
              <a:gdLst/>
              <a:ahLst/>
              <a:cxnLst>
                <a:cxn ang="0">
                  <a:pos x="63" y="140"/>
                </a:cxn>
                <a:cxn ang="0">
                  <a:pos x="63" y="140"/>
                </a:cxn>
                <a:cxn ang="0">
                  <a:pos x="66" y="139"/>
                </a:cxn>
                <a:cxn ang="0">
                  <a:pos x="69" y="138"/>
                </a:cxn>
                <a:cxn ang="0">
                  <a:pos x="71" y="135"/>
                </a:cxn>
                <a:cxn ang="0">
                  <a:pos x="71" y="132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37" y="19"/>
                </a:cxn>
                <a:cxn ang="0">
                  <a:pos x="0" y="36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5"/>
                </a:cxn>
                <a:cxn ang="0">
                  <a:pos x="3" y="138"/>
                </a:cxn>
                <a:cxn ang="0">
                  <a:pos x="5" y="139"/>
                </a:cxn>
                <a:cxn ang="0">
                  <a:pos x="9" y="140"/>
                </a:cxn>
                <a:cxn ang="0">
                  <a:pos x="63" y="140"/>
                </a:cxn>
              </a:cxnLst>
              <a:rect l="0" t="0" r="r" b="b"/>
              <a:pathLst>
                <a:path w="71" h="140">
                  <a:moveTo>
                    <a:pt x="63" y="140"/>
                  </a:moveTo>
                  <a:lnTo>
                    <a:pt x="63" y="140"/>
                  </a:lnTo>
                  <a:lnTo>
                    <a:pt x="66" y="139"/>
                  </a:lnTo>
                  <a:lnTo>
                    <a:pt x="69" y="138"/>
                  </a:lnTo>
                  <a:lnTo>
                    <a:pt x="71" y="135"/>
                  </a:lnTo>
                  <a:lnTo>
                    <a:pt x="71" y="13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7" y="19"/>
                  </a:lnTo>
                  <a:lnTo>
                    <a:pt x="0" y="36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3" y="138"/>
                  </a:lnTo>
                  <a:lnTo>
                    <a:pt x="5" y="139"/>
                  </a:lnTo>
                  <a:lnTo>
                    <a:pt x="9" y="140"/>
                  </a:lnTo>
                  <a:lnTo>
                    <a:pt x="63" y="140"/>
                  </a:lnTo>
                  <a:close/>
                </a:path>
              </a:pathLst>
            </a:custGeom>
            <a:grpFill/>
            <a:ln w="9525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5"/>
            <p:cNvSpPr>
              <a:spLocks/>
            </p:cNvSpPr>
            <p:nvPr/>
          </p:nvSpPr>
          <p:spPr bwMode="auto">
            <a:xfrm>
              <a:off x="1816005" y="4216388"/>
              <a:ext cx="78020" cy="231830"/>
            </a:xfrm>
            <a:custGeom>
              <a:avLst/>
              <a:gdLst/>
              <a:ahLst/>
              <a:cxnLst>
                <a:cxn ang="0">
                  <a:pos x="63" y="208"/>
                </a:cxn>
                <a:cxn ang="0">
                  <a:pos x="63" y="208"/>
                </a:cxn>
                <a:cxn ang="0">
                  <a:pos x="66" y="207"/>
                </a:cxn>
                <a:cxn ang="0">
                  <a:pos x="69" y="206"/>
                </a:cxn>
                <a:cxn ang="0">
                  <a:pos x="70" y="203"/>
                </a:cxn>
                <a:cxn ang="0">
                  <a:pos x="70" y="200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47" y="21"/>
                </a:cxn>
                <a:cxn ang="0">
                  <a:pos x="47" y="21"/>
                </a:cxn>
                <a:cxn ang="0">
                  <a:pos x="24" y="39"/>
                </a:cxn>
                <a:cxn ang="0">
                  <a:pos x="0" y="55"/>
                </a:cxn>
                <a:cxn ang="0">
                  <a:pos x="0" y="200"/>
                </a:cxn>
                <a:cxn ang="0">
                  <a:pos x="0" y="200"/>
                </a:cxn>
                <a:cxn ang="0">
                  <a:pos x="0" y="203"/>
                </a:cxn>
                <a:cxn ang="0">
                  <a:pos x="3" y="206"/>
                </a:cxn>
                <a:cxn ang="0">
                  <a:pos x="4" y="207"/>
                </a:cxn>
                <a:cxn ang="0">
                  <a:pos x="9" y="208"/>
                </a:cxn>
                <a:cxn ang="0">
                  <a:pos x="63" y="208"/>
                </a:cxn>
              </a:cxnLst>
              <a:rect l="0" t="0" r="r" b="b"/>
              <a:pathLst>
                <a:path w="70" h="208">
                  <a:moveTo>
                    <a:pt x="63" y="208"/>
                  </a:moveTo>
                  <a:lnTo>
                    <a:pt x="63" y="208"/>
                  </a:lnTo>
                  <a:lnTo>
                    <a:pt x="66" y="207"/>
                  </a:lnTo>
                  <a:lnTo>
                    <a:pt x="69" y="206"/>
                  </a:lnTo>
                  <a:lnTo>
                    <a:pt x="70" y="203"/>
                  </a:lnTo>
                  <a:lnTo>
                    <a:pt x="70" y="20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24" y="39"/>
                  </a:lnTo>
                  <a:lnTo>
                    <a:pt x="0" y="55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03"/>
                  </a:lnTo>
                  <a:lnTo>
                    <a:pt x="3" y="206"/>
                  </a:lnTo>
                  <a:lnTo>
                    <a:pt x="4" y="207"/>
                  </a:lnTo>
                  <a:lnTo>
                    <a:pt x="9" y="208"/>
                  </a:lnTo>
                  <a:lnTo>
                    <a:pt x="63" y="208"/>
                  </a:lnTo>
                  <a:close/>
                </a:path>
              </a:pathLst>
            </a:custGeom>
            <a:grpFill/>
            <a:ln w="9525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6"/>
            <p:cNvSpPr>
              <a:spLocks/>
            </p:cNvSpPr>
            <p:nvPr/>
          </p:nvSpPr>
          <p:spPr bwMode="auto">
            <a:xfrm>
              <a:off x="1917430" y="4106046"/>
              <a:ext cx="78020" cy="342173"/>
            </a:xfrm>
            <a:custGeom>
              <a:avLst/>
              <a:gdLst/>
              <a:ahLst/>
              <a:cxnLst>
                <a:cxn ang="0">
                  <a:pos x="63" y="307"/>
                </a:cxn>
                <a:cxn ang="0">
                  <a:pos x="63" y="307"/>
                </a:cxn>
                <a:cxn ang="0">
                  <a:pos x="66" y="306"/>
                </a:cxn>
                <a:cxn ang="0">
                  <a:pos x="69" y="305"/>
                </a:cxn>
                <a:cxn ang="0">
                  <a:pos x="70" y="302"/>
                </a:cxn>
                <a:cxn ang="0">
                  <a:pos x="70" y="299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54" y="22"/>
                </a:cxn>
                <a:cxn ang="0">
                  <a:pos x="37" y="42"/>
                </a:cxn>
                <a:cxn ang="0">
                  <a:pos x="19" y="63"/>
                </a:cxn>
                <a:cxn ang="0">
                  <a:pos x="0" y="82"/>
                </a:cxn>
                <a:cxn ang="0">
                  <a:pos x="0" y="299"/>
                </a:cxn>
                <a:cxn ang="0">
                  <a:pos x="0" y="299"/>
                </a:cxn>
                <a:cxn ang="0">
                  <a:pos x="0" y="302"/>
                </a:cxn>
                <a:cxn ang="0">
                  <a:pos x="3" y="305"/>
                </a:cxn>
                <a:cxn ang="0">
                  <a:pos x="4" y="306"/>
                </a:cxn>
                <a:cxn ang="0">
                  <a:pos x="9" y="307"/>
                </a:cxn>
                <a:cxn ang="0">
                  <a:pos x="63" y="307"/>
                </a:cxn>
              </a:cxnLst>
              <a:rect l="0" t="0" r="r" b="b"/>
              <a:pathLst>
                <a:path w="70" h="307">
                  <a:moveTo>
                    <a:pt x="63" y="307"/>
                  </a:moveTo>
                  <a:lnTo>
                    <a:pt x="63" y="307"/>
                  </a:lnTo>
                  <a:lnTo>
                    <a:pt x="66" y="306"/>
                  </a:lnTo>
                  <a:lnTo>
                    <a:pt x="69" y="305"/>
                  </a:lnTo>
                  <a:lnTo>
                    <a:pt x="70" y="302"/>
                  </a:lnTo>
                  <a:lnTo>
                    <a:pt x="70" y="299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4" y="22"/>
                  </a:lnTo>
                  <a:lnTo>
                    <a:pt x="37" y="42"/>
                  </a:lnTo>
                  <a:lnTo>
                    <a:pt x="19" y="63"/>
                  </a:lnTo>
                  <a:lnTo>
                    <a:pt x="0" y="82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0" y="302"/>
                  </a:lnTo>
                  <a:lnTo>
                    <a:pt x="3" y="305"/>
                  </a:lnTo>
                  <a:lnTo>
                    <a:pt x="4" y="306"/>
                  </a:lnTo>
                  <a:lnTo>
                    <a:pt x="9" y="307"/>
                  </a:lnTo>
                  <a:lnTo>
                    <a:pt x="63" y="307"/>
                  </a:lnTo>
                  <a:close/>
                </a:path>
              </a:pathLst>
            </a:custGeom>
            <a:grpFill/>
            <a:ln w="9525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7"/>
            <p:cNvSpPr>
              <a:spLocks/>
            </p:cNvSpPr>
            <p:nvPr/>
          </p:nvSpPr>
          <p:spPr bwMode="auto">
            <a:xfrm>
              <a:off x="1478290" y="3993474"/>
              <a:ext cx="572888" cy="372266"/>
            </a:xfrm>
            <a:custGeom>
              <a:avLst/>
              <a:gdLst/>
              <a:ahLst/>
              <a:cxnLst>
                <a:cxn ang="0">
                  <a:pos x="491" y="10"/>
                </a:cxn>
                <a:cxn ang="0">
                  <a:pos x="488" y="6"/>
                </a:cxn>
                <a:cxn ang="0">
                  <a:pos x="477" y="0"/>
                </a:cxn>
                <a:cxn ang="0">
                  <a:pos x="400" y="23"/>
                </a:cxn>
                <a:cxn ang="0">
                  <a:pos x="395" y="26"/>
                </a:cxn>
                <a:cxn ang="0">
                  <a:pos x="390" y="36"/>
                </a:cxn>
                <a:cxn ang="0">
                  <a:pos x="390" y="42"/>
                </a:cxn>
                <a:cxn ang="0">
                  <a:pos x="397" y="51"/>
                </a:cxn>
                <a:cxn ang="0">
                  <a:pos x="409" y="51"/>
                </a:cxn>
                <a:cxn ang="0">
                  <a:pos x="445" y="41"/>
                </a:cxn>
                <a:cxn ang="0">
                  <a:pos x="416" y="80"/>
                </a:cxn>
                <a:cxn ang="0">
                  <a:pos x="385" y="115"/>
                </a:cxn>
                <a:cxn ang="0">
                  <a:pos x="321" y="176"/>
                </a:cxn>
                <a:cxn ang="0">
                  <a:pos x="291" y="196"/>
                </a:cxn>
                <a:cxn ang="0">
                  <a:pos x="234" y="233"/>
                </a:cxn>
                <a:cxn ang="0">
                  <a:pos x="179" y="259"/>
                </a:cxn>
                <a:cxn ang="0">
                  <a:pos x="127" y="277"/>
                </a:cxn>
                <a:cxn ang="0">
                  <a:pos x="104" y="282"/>
                </a:cxn>
                <a:cxn ang="0">
                  <a:pos x="61" y="293"/>
                </a:cxn>
                <a:cxn ang="0">
                  <a:pos x="7" y="299"/>
                </a:cxn>
                <a:cxn ang="0">
                  <a:pos x="0" y="299"/>
                </a:cxn>
                <a:cxn ang="0">
                  <a:pos x="0" y="334"/>
                </a:cxn>
                <a:cxn ang="0">
                  <a:pos x="16" y="334"/>
                </a:cxn>
                <a:cxn ang="0">
                  <a:pos x="56" y="329"/>
                </a:cxn>
                <a:cxn ang="0">
                  <a:pos x="113" y="318"/>
                </a:cxn>
                <a:cxn ang="0">
                  <a:pos x="183" y="294"/>
                </a:cxn>
                <a:cxn ang="0">
                  <a:pos x="221" y="278"/>
                </a:cxn>
                <a:cxn ang="0">
                  <a:pos x="281" y="246"/>
                </a:cxn>
                <a:cxn ang="0">
                  <a:pos x="322" y="218"/>
                </a:cxn>
                <a:cxn ang="0">
                  <a:pos x="343" y="202"/>
                </a:cxn>
                <a:cxn ang="0">
                  <a:pos x="394" y="156"/>
                </a:cxn>
                <a:cxn ang="0">
                  <a:pos x="428" y="121"/>
                </a:cxn>
                <a:cxn ang="0">
                  <a:pos x="460" y="80"/>
                </a:cxn>
                <a:cxn ang="0">
                  <a:pos x="485" y="92"/>
                </a:cxn>
                <a:cxn ang="0">
                  <a:pos x="488" y="96"/>
                </a:cxn>
                <a:cxn ang="0">
                  <a:pos x="498" y="102"/>
                </a:cxn>
                <a:cxn ang="0">
                  <a:pos x="504" y="101"/>
                </a:cxn>
                <a:cxn ang="0">
                  <a:pos x="513" y="95"/>
                </a:cxn>
                <a:cxn ang="0">
                  <a:pos x="513" y="83"/>
                </a:cxn>
              </a:cxnLst>
              <a:rect l="0" t="0" r="r" b="b"/>
              <a:pathLst>
                <a:path w="514" h="334">
                  <a:moveTo>
                    <a:pt x="513" y="83"/>
                  </a:moveTo>
                  <a:lnTo>
                    <a:pt x="491" y="10"/>
                  </a:lnTo>
                  <a:lnTo>
                    <a:pt x="491" y="10"/>
                  </a:lnTo>
                  <a:lnTo>
                    <a:pt x="488" y="6"/>
                  </a:lnTo>
                  <a:lnTo>
                    <a:pt x="483" y="1"/>
                  </a:lnTo>
                  <a:lnTo>
                    <a:pt x="477" y="0"/>
                  </a:lnTo>
                  <a:lnTo>
                    <a:pt x="472" y="1"/>
                  </a:lnTo>
                  <a:lnTo>
                    <a:pt x="400" y="23"/>
                  </a:lnTo>
                  <a:lnTo>
                    <a:pt x="400" y="23"/>
                  </a:lnTo>
                  <a:lnTo>
                    <a:pt x="395" y="26"/>
                  </a:lnTo>
                  <a:lnTo>
                    <a:pt x="391" y="30"/>
                  </a:lnTo>
                  <a:lnTo>
                    <a:pt x="390" y="36"/>
                  </a:lnTo>
                  <a:lnTo>
                    <a:pt x="390" y="42"/>
                  </a:lnTo>
                  <a:lnTo>
                    <a:pt x="390" y="42"/>
                  </a:lnTo>
                  <a:lnTo>
                    <a:pt x="392" y="47"/>
                  </a:lnTo>
                  <a:lnTo>
                    <a:pt x="397" y="51"/>
                  </a:lnTo>
                  <a:lnTo>
                    <a:pt x="403" y="52"/>
                  </a:lnTo>
                  <a:lnTo>
                    <a:pt x="409" y="51"/>
                  </a:lnTo>
                  <a:lnTo>
                    <a:pt x="445" y="41"/>
                  </a:lnTo>
                  <a:lnTo>
                    <a:pt x="445" y="41"/>
                  </a:lnTo>
                  <a:lnTo>
                    <a:pt x="431" y="61"/>
                  </a:lnTo>
                  <a:lnTo>
                    <a:pt x="416" y="80"/>
                  </a:lnTo>
                  <a:lnTo>
                    <a:pt x="400" y="98"/>
                  </a:lnTo>
                  <a:lnTo>
                    <a:pt x="385" y="115"/>
                  </a:lnTo>
                  <a:lnTo>
                    <a:pt x="353" y="148"/>
                  </a:lnTo>
                  <a:lnTo>
                    <a:pt x="321" y="176"/>
                  </a:lnTo>
                  <a:lnTo>
                    <a:pt x="321" y="176"/>
                  </a:lnTo>
                  <a:lnTo>
                    <a:pt x="291" y="196"/>
                  </a:lnTo>
                  <a:lnTo>
                    <a:pt x="262" y="215"/>
                  </a:lnTo>
                  <a:lnTo>
                    <a:pt x="234" y="233"/>
                  </a:lnTo>
                  <a:lnTo>
                    <a:pt x="206" y="246"/>
                  </a:lnTo>
                  <a:lnTo>
                    <a:pt x="179" y="259"/>
                  </a:lnTo>
                  <a:lnTo>
                    <a:pt x="152" y="268"/>
                  </a:lnTo>
                  <a:lnTo>
                    <a:pt x="127" y="277"/>
                  </a:lnTo>
                  <a:lnTo>
                    <a:pt x="104" y="282"/>
                  </a:lnTo>
                  <a:lnTo>
                    <a:pt x="104" y="282"/>
                  </a:lnTo>
                  <a:lnTo>
                    <a:pt x="82" y="288"/>
                  </a:lnTo>
                  <a:lnTo>
                    <a:pt x="61" y="293"/>
                  </a:lnTo>
                  <a:lnTo>
                    <a:pt x="29" y="297"/>
                  </a:lnTo>
                  <a:lnTo>
                    <a:pt x="7" y="299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16" y="334"/>
                  </a:lnTo>
                  <a:lnTo>
                    <a:pt x="34" y="332"/>
                  </a:lnTo>
                  <a:lnTo>
                    <a:pt x="56" y="329"/>
                  </a:lnTo>
                  <a:lnTo>
                    <a:pt x="82" y="323"/>
                  </a:lnTo>
                  <a:lnTo>
                    <a:pt x="113" y="318"/>
                  </a:lnTo>
                  <a:lnTo>
                    <a:pt x="146" y="307"/>
                  </a:lnTo>
                  <a:lnTo>
                    <a:pt x="183" y="294"/>
                  </a:lnTo>
                  <a:lnTo>
                    <a:pt x="183" y="294"/>
                  </a:lnTo>
                  <a:lnTo>
                    <a:pt x="221" y="278"/>
                  </a:lnTo>
                  <a:lnTo>
                    <a:pt x="261" y="258"/>
                  </a:lnTo>
                  <a:lnTo>
                    <a:pt x="281" y="246"/>
                  </a:lnTo>
                  <a:lnTo>
                    <a:pt x="302" y="233"/>
                  </a:lnTo>
                  <a:lnTo>
                    <a:pt x="322" y="218"/>
                  </a:lnTo>
                  <a:lnTo>
                    <a:pt x="343" y="202"/>
                  </a:lnTo>
                  <a:lnTo>
                    <a:pt x="343" y="202"/>
                  </a:lnTo>
                  <a:lnTo>
                    <a:pt x="376" y="173"/>
                  </a:lnTo>
                  <a:lnTo>
                    <a:pt x="394" y="156"/>
                  </a:lnTo>
                  <a:lnTo>
                    <a:pt x="411" y="139"/>
                  </a:lnTo>
                  <a:lnTo>
                    <a:pt x="428" y="121"/>
                  </a:lnTo>
                  <a:lnTo>
                    <a:pt x="444" y="101"/>
                  </a:lnTo>
                  <a:lnTo>
                    <a:pt x="460" y="80"/>
                  </a:lnTo>
                  <a:lnTo>
                    <a:pt x="474" y="58"/>
                  </a:lnTo>
                  <a:lnTo>
                    <a:pt x="485" y="92"/>
                  </a:lnTo>
                  <a:lnTo>
                    <a:pt x="485" y="92"/>
                  </a:lnTo>
                  <a:lnTo>
                    <a:pt x="488" y="96"/>
                  </a:lnTo>
                  <a:lnTo>
                    <a:pt x="492" y="101"/>
                  </a:lnTo>
                  <a:lnTo>
                    <a:pt x="498" y="102"/>
                  </a:lnTo>
                  <a:lnTo>
                    <a:pt x="504" y="101"/>
                  </a:lnTo>
                  <a:lnTo>
                    <a:pt x="504" y="101"/>
                  </a:lnTo>
                  <a:lnTo>
                    <a:pt x="508" y="99"/>
                  </a:lnTo>
                  <a:lnTo>
                    <a:pt x="513" y="95"/>
                  </a:lnTo>
                  <a:lnTo>
                    <a:pt x="514" y="89"/>
                  </a:lnTo>
                  <a:lnTo>
                    <a:pt x="513" y="83"/>
                  </a:lnTo>
                  <a:lnTo>
                    <a:pt x="513" y="83"/>
                  </a:lnTo>
                  <a:close/>
                </a:path>
              </a:pathLst>
            </a:custGeom>
            <a:grpFill/>
            <a:ln w="9525">
              <a:solidFill>
                <a:srgbClr val="F6932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2E9F1D8-3555-C349-ABFC-BBFB99C10E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37" y="3384532"/>
            <a:ext cx="409169" cy="40916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332988" y="401293"/>
            <a:ext cx="3668137" cy="3808104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="" xmlns:p14="http://schemas.microsoft.com/office/powerpoint/2010/main" val="2254579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19429002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4380" name="think-cell Slide" r:id="rId4" imgW="360" imgH="360" progId="">
              <p:embed/>
            </p:oleObj>
          </a:graphicData>
        </a:graphic>
      </p:graphicFrame>
      <p:sp>
        <p:nvSpPr>
          <p:cNvPr id="8" name="ЧТО ОКРУЖАЕТ УЧИТЕЛЯ СЕГОДНЯ?"/>
          <p:cNvSpPr txBox="1">
            <a:spLocks/>
          </p:cNvSpPr>
          <p:nvPr/>
        </p:nvSpPr>
        <p:spPr>
          <a:xfrm>
            <a:off x="237319" y="532297"/>
            <a:ext cx="4497414" cy="3620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72000" rIns="72000" bIns="7200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3200" b="0">
                <a:solidFill>
                  <a:srgbClr val="009044"/>
                </a:solidFill>
                <a:latin typeface="Calibri" panose="020F0502020204030204" pitchFamily="34" charset="0"/>
                <a:ea typeface="HeliosCompressed"/>
                <a:cs typeface="HeliosCompressed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dirty="0"/>
              <a:t>КАК ДОСТИЧЬ </a:t>
            </a:r>
            <a:r>
              <a:rPr lang="ru-RU" sz="4000" dirty="0">
                <a:solidFill>
                  <a:srgbClr val="F69323"/>
                </a:solidFill>
                <a:sym typeface="HeliosCompressed"/>
              </a:rPr>
              <a:t>ВЫСОКИХ ОБРАЗОВАТЕЛЬНЫХ РЕЗУЛЬТАТОВ</a:t>
            </a:r>
            <a:r>
              <a:rPr lang="ru-RU" sz="4000" dirty="0">
                <a:solidFill>
                  <a:srgbClr val="F69323"/>
                </a:solidFill>
              </a:rPr>
              <a:t> </a:t>
            </a:r>
            <a:r>
              <a:rPr lang="ru-RU" sz="4000" dirty="0"/>
              <a:t>И </a:t>
            </a:r>
            <a:endParaRPr lang="en-US" sz="4000" dirty="0"/>
          </a:p>
          <a:p>
            <a:pPr>
              <a:lnSpc>
                <a:spcPct val="70000"/>
              </a:lnSpc>
            </a:pPr>
            <a:r>
              <a:rPr lang="ru-RU" sz="4000" dirty="0"/>
              <a:t>РЕШИТЬ ДРУГИЕ ПРОБЛЕМЫ, ЧТОБЫ </a:t>
            </a:r>
            <a:r>
              <a:rPr lang="ru-RU" sz="4000" dirty="0">
                <a:solidFill>
                  <a:srgbClr val="F69323"/>
                </a:solidFill>
                <a:sym typeface="HeliosCompressed"/>
              </a:rPr>
              <a:t>ЧУВСТВОВАТЬ СЕБЯ УСПЕШНЫМ</a:t>
            </a:r>
            <a:r>
              <a:rPr lang="ru-RU" sz="4000" dirty="0">
                <a:sym typeface="HeliosCompressed"/>
              </a:rPr>
              <a:t>?</a:t>
            </a:r>
            <a:endParaRPr sz="4000">
              <a:sym typeface="HeliosCompressed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00050" y="4810932"/>
            <a:ext cx="8561070" cy="257280"/>
            <a:chOff x="400050" y="4810932"/>
            <a:chExt cx="8561070" cy="25728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4320" y="4818121"/>
              <a:ext cx="1066800" cy="242902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556000" y="4952795"/>
              <a:ext cx="2032000" cy="10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825500"/>
              <a:r>
                <a:rPr lang="en-US" sz="700" b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ru-RU" sz="700" b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Корпорация «Российский учебник»</a:t>
              </a: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50" y="4810932"/>
              <a:ext cx="1415977" cy="2572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D6521C-ABC8-7F4B-BE2D-053D79DF9B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734733" y="239486"/>
            <a:ext cx="4266392" cy="425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29210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" name="001-support.png" descr="001-supp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705" y="3236586"/>
            <a:ext cx="476250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6" name="002-multimedia.png" descr="002-multimedi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936" y="1628444"/>
            <a:ext cx="476250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7" name="004-holidays.png" descr="004-holiday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750" y="1628444"/>
            <a:ext cx="476250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8" name="005-book.png" descr="005-book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705" y="1628444"/>
            <a:ext cx="476250" cy="476250"/>
          </a:xfrm>
          <a:prstGeom prst="rect">
            <a:avLst/>
          </a:prstGeom>
          <a:ln w="12700">
            <a:miter lim="400000"/>
          </a:ln>
        </p:spPr>
      </p:pic>
      <p:sp>
        <p:nvSpPr>
          <p:cNvPr id="1009" name="5 учебников"/>
          <p:cNvSpPr txBox="1"/>
          <p:nvPr/>
        </p:nvSpPr>
        <p:spPr>
          <a:xfrm>
            <a:off x="2587823" y="2205401"/>
            <a:ext cx="1260014" cy="26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4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sz="1800" dirty="0">
                <a:latin typeface="Calibri" charset="0"/>
                <a:ea typeface="Calibri" charset="0"/>
                <a:cs typeface="Calibri" charset="0"/>
              </a:rPr>
              <a:t>5 </a:t>
            </a:r>
            <a:r>
              <a:rPr lang="ru-RU" sz="1800" dirty="0">
                <a:latin typeface="Calibri" charset="0"/>
                <a:ea typeface="Calibri" charset="0"/>
                <a:cs typeface="Calibri" charset="0"/>
              </a:rPr>
              <a:t>учебников</a:t>
            </a:r>
            <a:endParaRPr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10" name="1 месяц"/>
          <p:cNvSpPr txBox="1"/>
          <p:nvPr/>
        </p:nvSpPr>
        <p:spPr>
          <a:xfrm>
            <a:off x="4899738" y="2212857"/>
            <a:ext cx="900275" cy="26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4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sz="1800" dirty="0">
                <a:latin typeface="Calibri" charset="0"/>
                <a:ea typeface="Calibri" charset="0"/>
                <a:cs typeface="Calibri" charset="0"/>
              </a:rPr>
              <a:t>1 </a:t>
            </a:r>
            <a:r>
              <a:rPr lang="ru-RU" sz="1800" dirty="0">
                <a:latin typeface="Calibri" charset="0"/>
                <a:ea typeface="Calibri" charset="0"/>
                <a:cs typeface="Calibri" charset="0"/>
              </a:rPr>
              <a:t>месяц</a:t>
            </a:r>
            <a:endParaRPr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11" name="Бесплатно"/>
          <p:cNvSpPr txBox="1"/>
          <p:nvPr/>
        </p:nvSpPr>
        <p:spPr>
          <a:xfrm>
            <a:off x="6355267" y="2215500"/>
            <a:ext cx="1091588" cy="26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4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lang="ru-RU" sz="1800" dirty="0">
                <a:latin typeface="Calibri" charset="0"/>
                <a:ea typeface="Calibri" charset="0"/>
                <a:cs typeface="Calibri" charset="0"/>
              </a:rPr>
              <a:t>Бесплатно</a:t>
            </a:r>
            <a:r>
              <a:rPr sz="18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sp>
        <p:nvSpPr>
          <p:cNvPr id="1012" name="Сервисы «Классная работа» и «Контроль»"/>
          <p:cNvSpPr txBox="1"/>
          <p:nvPr/>
        </p:nvSpPr>
        <p:spPr>
          <a:xfrm>
            <a:off x="2091177" y="3768950"/>
            <a:ext cx="2253307" cy="487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4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lang="ru-RU" sz="1800" dirty="0">
                <a:latin typeface="Calibri" charset="0"/>
                <a:ea typeface="Calibri" charset="0"/>
                <a:cs typeface="Calibri" charset="0"/>
              </a:rPr>
              <a:t>Сервисы «Классная работа» и «Контроль»</a:t>
            </a:r>
            <a:endParaRPr sz="1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13" name="002-multimedia.png" descr="002-multimedi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936" y="3236586"/>
            <a:ext cx="476250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4" name="004-holidays.png" descr="004-holiday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750" y="3236586"/>
            <a:ext cx="476250" cy="476250"/>
          </a:xfrm>
          <a:prstGeom prst="rect">
            <a:avLst/>
          </a:prstGeom>
          <a:ln w="12700">
            <a:miter lim="400000"/>
          </a:ln>
        </p:spPr>
      </p:pic>
      <p:sp>
        <p:nvSpPr>
          <p:cNvPr id="1015" name="2018"/>
          <p:cNvSpPr txBox="1"/>
          <p:nvPr/>
        </p:nvSpPr>
        <p:spPr>
          <a:xfrm>
            <a:off x="5056937" y="3776406"/>
            <a:ext cx="585877" cy="26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4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sz="1800">
                <a:latin typeface="Calibri" charset="0"/>
                <a:ea typeface="Calibri" charset="0"/>
                <a:cs typeface="Calibri" charset="0"/>
              </a:rPr>
              <a:t>2018</a:t>
            </a:r>
          </a:p>
        </p:txBody>
      </p:sp>
      <p:sp>
        <p:nvSpPr>
          <p:cNvPr id="1016" name="Бесплатно"/>
          <p:cNvSpPr txBox="1"/>
          <p:nvPr/>
        </p:nvSpPr>
        <p:spPr>
          <a:xfrm>
            <a:off x="6375710" y="3792049"/>
            <a:ext cx="1050703" cy="26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45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 algn="ctr"/>
            <a:r>
              <a:rPr lang="ru-RU" sz="1800" dirty="0">
                <a:latin typeface="Calibri" charset="0"/>
                <a:ea typeface="Calibri" charset="0"/>
                <a:cs typeface="Calibri" charset="0"/>
              </a:rPr>
              <a:t>Бесплатно</a:t>
            </a:r>
            <a:r>
              <a:rPr sz="18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pic>
        <p:nvPicPr>
          <p:cNvPr id="19" name="004-approval.png" descr="004-approva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222" y="3360243"/>
            <a:ext cx="333375" cy="333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04-approval.png" descr="004-approva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222" y="1771319"/>
            <a:ext cx="333375" cy="333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БЛАГОДАРЯ:"/>
          <p:cNvSpPr txBox="1"/>
          <p:nvPr/>
        </p:nvSpPr>
        <p:spPr>
          <a:xfrm>
            <a:off x="400050" y="429737"/>
            <a:ext cx="8284181" cy="543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15000" b="0">
                <a:solidFill>
                  <a:srgbClr val="F69323"/>
                </a:solidFill>
                <a:latin typeface="HeliosExtraCompressed"/>
                <a:ea typeface="HeliosExtraCompressed"/>
                <a:cs typeface="HeliosExtraCompressed"/>
                <a:sym typeface="HeliosExtraCompressed"/>
              </a:defRPr>
            </a:lvl1pPr>
          </a:lstStyle>
          <a:p>
            <a:r>
              <a:rPr lang="ru-RU" sz="4000">
                <a:latin typeface="Calibri" charset="0"/>
                <a:ea typeface="Calibri" charset="0"/>
                <a:cs typeface="Calibri" charset="0"/>
              </a:rPr>
              <a:t>ПОПРОБУЙТЕ И УБЕДИТЕСЬ САМИ!</a:t>
            </a:r>
            <a:endParaRPr sz="40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56000" y="4952795"/>
            <a:ext cx="2032000" cy="1077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en-US" sz="7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7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Корпорация «Российский учебник»</a:t>
            </a:r>
            <a:endParaRPr kumimoji="0" lang="ru-RU" sz="700" b="0" i="0" u="none" strike="noStrike" cap="none" spc="0" normalizeH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00050" y="4810932"/>
            <a:ext cx="8561070" cy="257280"/>
            <a:chOff x="400050" y="4810932"/>
            <a:chExt cx="8561070" cy="25728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4320" y="4818121"/>
              <a:ext cx="1066800" cy="242902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3556000" y="4952795"/>
              <a:ext cx="2032000" cy="10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825500"/>
              <a:r>
                <a:rPr lang="en-US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ru-RU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Корпорация «Российский учебник»</a:t>
              </a:r>
              <a:endParaRPr kumimoji="0" lang="ru-RU" sz="700" b="0" i="0" u="none" strike="noStrike" cap="none" spc="0" normalizeH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50" y="4810932"/>
              <a:ext cx="1415977" cy="2572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8" name="Picture 181" descr="ÐÐ°ÑÑÐ¸Ð½ÐºÐ¸ Ð¿Ð¾ Ð·Ð°Ð¿ÑÐ¾ÑÑ LECT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097" y="170928"/>
            <a:ext cx="1040041" cy="1040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104" y="4464891"/>
            <a:ext cx="1170512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>
                <a:hlinkClick r:id="rId11"/>
              </a:rPr>
              <a:t>https://lecta.ru</a:t>
            </a:r>
            <a:r>
              <a:rPr lang="ru-RU" b="0" dirty="0" smtClean="0">
                <a:hlinkClick r:id="rId11"/>
              </a:rPr>
              <a:t>/</a:t>
            </a:r>
            <a:r>
              <a:rPr lang="ru-RU" b="0" dirty="0" smtClean="0"/>
              <a:t> </a:t>
            </a:r>
            <a:endParaRPr lang="ru-RU" b="0" dirty="0"/>
          </a:p>
        </p:txBody>
      </p:sp>
    </p:spTree>
    <p:extLst>
      <p:ext uri="{BB962C8B-B14F-4D97-AF65-F5344CB8AC3E}">
        <p14:creationId xmlns="" xmlns:p14="http://schemas.microsoft.com/office/powerpoint/2010/main" val="3235685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186" r="2011" b="14686"/>
          <a:stretch>
            <a:fillRect/>
          </a:stretch>
        </p:blipFill>
        <p:spPr bwMode="auto">
          <a:xfrm>
            <a:off x="0" y="0"/>
            <a:ext cx="912739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право 2"/>
          <p:cNvSpPr/>
          <p:nvPr/>
        </p:nvSpPr>
        <p:spPr>
          <a:xfrm rot="13861337">
            <a:off x="4042593" y="889687"/>
            <a:ext cx="731985" cy="978218"/>
          </a:xfrm>
          <a:prstGeom prst="right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84714" y="1012371"/>
            <a:ext cx="2134317" cy="1588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Стрелка вправо 5"/>
          <p:cNvSpPr/>
          <p:nvPr/>
        </p:nvSpPr>
        <p:spPr>
          <a:xfrm rot="13861337">
            <a:off x="4042592" y="889688"/>
            <a:ext cx="731985" cy="978218"/>
          </a:xfrm>
          <a:prstGeom prst="right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2" t="9869" r="2386" b="14295"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право 2"/>
          <p:cNvSpPr/>
          <p:nvPr/>
        </p:nvSpPr>
        <p:spPr>
          <a:xfrm rot="13861337">
            <a:off x="1244964" y="2074044"/>
            <a:ext cx="731985" cy="978218"/>
          </a:xfrm>
          <a:prstGeom prst="right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7085" y="2253343"/>
            <a:ext cx="2134317" cy="1588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53" t="8928" r="2353" b="5877"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трелка вправо 3"/>
          <p:cNvSpPr/>
          <p:nvPr/>
        </p:nvSpPr>
        <p:spPr>
          <a:xfrm rot="13861337">
            <a:off x="1244962" y="889688"/>
            <a:ext cx="731985" cy="978218"/>
          </a:xfrm>
          <a:prstGeom prst="right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94657" y="1055914"/>
            <a:ext cx="1426743" cy="1588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794" r="2820" b="14783"/>
          <a:stretch>
            <a:fillRect/>
          </a:stretch>
        </p:blipFill>
        <p:spPr bwMode="auto">
          <a:xfrm>
            <a:off x="0" y="0"/>
            <a:ext cx="9147666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05" t="8695" r="2867" b="1441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право 2"/>
          <p:cNvSpPr/>
          <p:nvPr/>
        </p:nvSpPr>
        <p:spPr>
          <a:xfrm rot="13861337">
            <a:off x="4009933" y="3284546"/>
            <a:ext cx="731985" cy="978218"/>
          </a:xfrm>
          <a:prstGeom prst="right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54828" y="3461657"/>
            <a:ext cx="1426743" cy="1588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640" r="5015" b="21204"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трелка вправо 3"/>
          <p:cNvSpPr/>
          <p:nvPr/>
        </p:nvSpPr>
        <p:spPr>
          <a:xfrm rot="13861337">
            <a:off x="8342447" y="3284545"/>
            <a:ext cx="731985" cy="978218"/>
          </a:xfrm>
          <a:prstGeom prst="right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27" t="11016" r="3157" b="13569"/>
          <a:stretch>
            <a:fillRect/>
          </a:stretch>
        </p:blipFill>
        <p:spPr bwMode="auto">
          <a:xfrm>
            <a:off x="0" y="0"/>
            <a:ext cx="911611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право 2"/>
          <p:cNvSpPr/>
          <p:nvPr/>
        </p:nvSpPr>
        <p:spPr>
          <a:xfrm rot="13861337">
            <a:off x="602703" y="2293945"/>
            <a:ext cx="731985" cy="978218"/>
          </a:xfrm>
          <a:prstGeom prst="right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"/>
          <p:cNvSpPr/>
          <p:nvPr/>
        </p:nvSpPr>
        <p:spPr>
          <a:xfrm>
            <a:off x="-6350" y="4668996"/>
            <a:ext cx="9156700" cy="4762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1030" name="БЛАГОДАРЯ:"/>
          <p:cNvSpPr txBox="1"/>
          <p:nvPr/>
        </p:nvSpPr>
        <p:spPr>
          <a:xfrm>
            <a:off x="400051" y="419336"/>
            <a:ext cx="3060775" cy="543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15000" b="0">
                <a:solidFill>
                  <a:srgbClr val="F69323"/>
                </a:solidFill>
                <a:latin typeface="HeliosExtraCompressed"/>
                <a:ea typeface="HeliosExtraCompressed"/>
                <a:cs typeface="HeliosExtraCompressed"/>
                <a:sym typeface="HeliosExtraCompressed"/>
              </a:defRPr>
            </a:lvl1pPr>
          </a:lstStyle>
          <a:p>
            <a:r>
              <a:rPr sz="4000" dirty="0">
                <a:latin typeface="Calibri" charset="0"/>
                <a:ea typeface="Calibri" charset="0"/>
                <a:cs typeface="Calibri" charset="0"/>
              </a:rPr>
              <a:t>БЛАГОДАРЯ:</a:t>
            </a:r>
          </a:p>
        </p:txBody>
      </p:sp>
      <p:pic>
        <p:nvPicPr>
          <p:cNvPr id="1031" name="004-approval.png" descr="004-approva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80" y="1878955"/>
            <a:ext cx="333375" cy="333375"/>
          </a:xfrm>
          <a:prstGeom prst="rect">
            <a:avLst/>
          </a:prstGeom>
          <a:ln w="12700">
            <a:miter lim="400000"/>
          </a:ln>
        </p:spPr>
      </p:pic>
      <p:sp>
        <p:nvSpPr>
          <p:cNvPr id="1032" name="Методическая поддержка со стороны методистов издательства"/>
          <p:cNvSpPr txBox="1"/>
          <p:nvPr/>
        </p:nvSpPr>
        <p:spPr>
          <a:xfrm>
            <a:off x="1038225" y="1345114"/>
            <a:ext cx="6790606" cy="26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6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1800" dirty="0" err="1">
                <a:latin typeface="Calibri" charset="0"/>
                <a:ea typeface="Calibri" charset="0"/>
                <a:cs typeface="Calibri" charset="0"/>
                <a:hlinkClick r:id="rId3"/>
              </a:rPr>
              <a:t>Методическая</a:t>
            </a:r>
            <a:r>
              <a:rPr sz="1800" dirty="0">
                <a:latin typeface="Calibri" charset="0"/>
                <a:ea typeface="Calibri" charset="0"/>
                <a:cs typeface="Calibri" charset="0"/>
                <a:hlinkClick r:id="rId3"/>
              </a:rPr>
              <a:t> </a:t>
            </a:r>
            <a:r>
              <a:rPr sz="1800" dirty="0" err="1">
                <a:latin typeface="Calibri" charset="0"/>
                <a:ea typeface="Calibri" charset="0"/>
                <a:cs typeface="Calibri" charset="0"/>
                <a:hlinkClick r:id="rId3"/>
              </a:rPr>
              <a:t>поддержка</a:t>
            </a:r>
            <a:r>
              <a:rPr sz="1800" dirty="0">
                <a:latin typeface="Calibri" charset="0"/>
                <a:ea typeface="Calibri" charset="0"/>
                <a:cs typeface="Calibri" charset="0"/>
                <a:hlinkClick r:id="rId3"/>
              </a:rPr>
              <a:t>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  <a:hlinkClick r:id="rId3"/>
              </a:rPr>
              <a:t>(</a:t>
            </a:r>
            <a:r>
              <a:rPr lang="ru-RU" sz="1800" dirty="0">
                <a:latin typeface="Calibri" charset="0"/>
                <a:ea typeface="Calibri" charset="0"/>
                <a:cs typeface="Calibri" charset="0"/>
                <a:hlinkClick r:id="rId3"/>
              </a:rPr>
              <a:t>информация на сайте, в каталогах)</a:t>
            </a:r>
            <a:endParaRPr sz="1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33" name="004-approval.png" descr="004-approva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80" y="2528713"/>
            <a:ext cx="333375" cy="333375"/>
          </a:xfrm>
          <a:prstGeom prst="rect">
            <a:avLst/>
          </a:prstGeom>
          <a:ln w="12700">
            <a:miter lim="400000"/>
          </a:ln>
        </p:spPr>
      </p:pic>
      <p:sp>
        <p:nvSpPr>
          <p:cNvPr id="1034" name="Регулярные очные семинары и курсы по запросам регионов, районов и городов."/>
          <p:cNvSpPr txBox="1"/>
          <p:nvPr/>
        </p:nvSpPr>
        <p:spPr>
          <a:xfrm>
            <a:off x="1038224" y="1858775"/>
            <a:ext cx="7475661" cy="487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6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1800" dirty="0" err="1">
                <a:latin typeface="Calibri" charset="0"/>
                <a:ea typeface="Calibri" charset="0"/>
                <a:cs typeface="Calibri" charset="0"/>
              </a:rPr>
              <a:t>Регулярные</a:t>
            </a:r>
            <a:r>
              <a:rPr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800" dirty="0" err="1">
                <a:latin typeface="Calibri" charset="0"/>
                <a:ea typeface="Calibri" charset="0"/>
                <a:cs typeface="Calibri" charset="0"/>
              </a:rPr>
              <a:t>очные</a:t>
            </a:r>
            <a:r>
              <a:rPr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800" dirty="0" err="1">
                <a:latin typeface="Calibri" charset="0"/>
                <a:ea typeface="Calibri" charset="0"/>
                <a:cs typeface="Calibri" charset="0"/>
              </a:rPr>
              <a:t>семинары</a:t>
            </a:r>
            <a:r>
              <a:rPr sz="1800" dirty="0">
                <a:latin typeface="Calibri" charset="0"/>
                <a:ea typeface="Calibri" charset="0"/>
                <a:cs typeface="Calibri" charset="0"/>
              </a:rPr>
              <a:t> и </a:t>
            </a:r>
            <a:r>
              <a:rPr sz="1800" dirty="0" err="1">
                <a:latin typeface="Calibri" charset="0"/>
                <a:ea typeface="Calibri" charset="0"/>
                <a:cs typeface="Calibri" charset="0"/>
              </a:rPr>
              <a:t>курсы</a:t>
            </a:r>
            <a:r>
              <a:rPr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800" dirty="0" err="1">
                <a:latin typeface="Calibri" charset="0"/>
                <a:ea typeface="Calibri" charset="0"/>
                <a:cs typeface="Calibri" charset="0"/>
              </a:rPr>
              <a:t>по</a:t>
            </a:r>
            <a:r>
              <a:rPr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800" dirty="0" err="1">
                <a:latin typeface="Calibri" charset="0"/>
                <a:ea typeface="Calibri" charset="0"/>
                <a:cs typeface="Calibri" charset="0"/>
              </a:rPr>
              <a:t>запросам</a:t>
            </a:r>
            <a:r>
              <a:rPr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800" dirty="0" err="1">
                <a:latin typeface="Calibri" charset="0"/>
                <a:ea typeface="Calibri" charset="0"/>
                <a:cs typeface="Calibri" charset="0"/>
              </a:rPr>
              <a:t>регионов</a:t>
            </a:r>
            <a:r>
              <a:rPr sz="18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sz="1800" dirty="0" err="1">
                <a:latin typeface="Calibri" charset="0"/>
                <a:ea typeface="Calibri" charset="0"/>
                <a:cs typeface="Calibri" charset="0"/>
              </a:rPr>
              <a:t>районов</a:t>
            </a:r>
            <a:r>
              <a:rPr sz="1800" dirty="0">
                <a:latin typeface="Calibri" charset="0"/>
                <a:ea typeface="Calibri" charset="0"/>
                <a:cs typeface="Calibri" charset="0"/>
              </a:rPr>
              <a:t> и </a:t>
            </a:r>
            <a:r>
              <a:rPr sz="1800" dirty="0" err="1" smtClean="0">
                <a:latin typeface="Calibri" charset="0"/>
                <a:ea typeface="Calibri" charset="0"/>
                <a:cs typeface="Calibri" charset="0"/>
              </a:rPr>
              <a:t>городов</a:t>
            </a:r>
            <a:endParaRPr sz="1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35" name="004-approval.png" descr="004-approva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80" y="3178470"/>
            <a:ext cx="333375" cy="333375"/>
          </a:xfrm>
          <a:prstGeom prst="rect">
            <a:avLst/>
          </a:prstGeom>
          <a:ln w="12700">
            <a:miter lim="400000"/>
          </a:ln>
        </p:spPr>
      </p:pic>
      <p:sp>
        <p:nvSpPr>
          <p:cNvPr id="1036" name="Дистанционное консультирование отдельных учителей"/>
          <p:cNvSpPr txBox="1"/>
          <p:nvPr/>
        </p:nvSpPr>
        <p:spPr>
          <a:xfrm>
            <a:off x="1038224" y="3146306"/>
            <a:ext cx="7475661" cy="487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6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1800" dirty="0" err="1">
                <a:latin typeface="Calibri" charset="0"/>
                <a:ea typeface="Calibri" charset="0"/>
                <a:cs typeface="Calibri" charset="0"/>
                <a:hlinkClick r:id="rId4"/>
              </a:rPr>
              <a:t>Дистанционное</a:t>
            </a:r>
            <a:r>
              <a:rPr sz="1800" dirty="0">
                <a:latin typeface="Calibri" charset="0"/>
                <a:ea typeface="Calibri" charset="0"/>
                <a:cs typeface="Calibri" charset="0"/>
                <a:hlinkClick r:id="rId4"/>
              </a:rPr>
              <a:t> </a:t>
            </a:r>
            <a:r>
              <a:rPr sz="1800" dirty="0" err="1">
                <a:latin typeface="Calibri" charset="0"/>
                <a:ea typeface="Calibri" charset="0"/>
                <a:cs typeface="Calibri" charset="0"/>
                <a:hlinkClick r:id="rId4"/>
              </a:rPr>
              <a:t>консультирование</a:t>
            </a:r>
            <a:r>
              <a:rPr sz="1800" dirty="0">
                <a:latin typeface="Calibri" charset="0"/>
                <a:ea typeface="Calibri" charset="0"/>
                <a:cs typeface="Calibri" charset="0"/>
                <a:hlinkClick r:id="rId4"/>
              </a:rPr>
              <a:t> </a:t>
            </a:r>
            <a:r>
              <a:rPr sz="1800" dirty="0" err="1">
                <a:latin typeface="Calibri" charset="0"/>
                <a:ea typeface="Calibri" charset="0"/>
                <a:cs typeface="Calibri" charset="0"/>
                <a:hlinkClick r:id="rId4"/>
              </a:rPr>
              <a:t>отдельных</a:t>
            </a:r>
            <a:r>
              <a:rPr sz="1800" dirty="0">
                <a:latin typeface="Calibri" charset="0"/>
                <a:ea typeface="Calibri" charset="0"/>
                <a:cs typeface="Calibri" charset="0"/>
                <a:hlinkClick r:id="rId4"/>
              </a:rPr>
              <a:t> </a:t>
            </a:r>
            <a:r>
              <a:rPr sz="1800" dirty="0" err="1">
                <a:latin typeface="Calibri" charset="0"/>
                <a:ea typeface="Calibri" charset="0"/>
                <a:cs typeface="Calibri" charset="0"/>
                <a:hlinkClick r:id="rId4"/>
              </a:rPr>
              <a:t>учителей</a:t>
            </a:r>
            <a:r>
              <a:rPr lang="ru-RU" sz="1800" dirty="0">
                <a:latin typeface="Calibri" charset="0"/>
                <a:ea typeface="Calibri" charset="0"/>
                <a:cs typeface="Calibri" charset="0"/>
                <a:hlinkClick r:id="rId4"/>
              </a:rPr>
              <a:t> в качестве обратной связи на сайте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  <a:hlinkClick r:id="rId4"/>
              </a:rPr>
              <a:t>Rosuchebnik.ru</a:t>
            </a:r>
            <a:endParaRPr sz="1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37" name="004-approval.png" descr="004-approva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80" y="3828225"/>
            <a:ext cx="333375" cy="333375"/>
          </a:xfrm>
          <a:prstGeom prst="rect">
            <a:avLst/>
          </a:prstGeom>
          <a:ln w="12700">
            <a:miter lim="400000"/>
          </a:ln>
        </p:spPr>
      </p:pic>
      <p:sp>
        <p:nvSpPr>
          <p:cNvPr id="1038" name="Методические материалы (концепции, методические комментарии) и т.д."/>
          <p:cNvSpPr txBox="1"/>
          <p:nvPr/>
        </p:nvSpPr>
        <p:spPr>
          <a:xfrm>
            <a:off x="1038225" y="4031262"/>
            <a:ext cx="7475662" cy="244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 defTabSz="457200">
              <a:lnSpc>
                <a:spcPts val="10900"/>
              </a:lnSpc>
              <a:defRPr sz="6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800" dirty="0">
                <a:latin typeface="Calibri" charset="0"/>
                <a:ea typeface="Calibri" charset="0"/>
                <a:cs typeface="Calibri" charset="0"/>
                <a:hlinkClick r:id="rId5"/>
              </a:rPr>
              <a:t>Курсы повышения квалификации для педагогов начальной </a:t>
            </a:r>
            <a:r>
              <a:rPr lang="ru-RU" sz="1800" dirty="0" smtClean="0">
                <a:latin typeface="Calibri" charset="0"/>
                <a:ea typeface="Calibri" charset="0"/>
                <a:cs typeface="Calibri" charset="0"/>
                <a:hlinkClick r:id="rId5"/>
              </a:rPr>
              <a:t>школы</a:t>
            </a:r>
            <a:endParaRPr lang="ru-RU" sz="18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Регулярные очные семинары и курсы по запросам регионов, районов и городов."/>
          <p:cNvSpPr txBox="1"/>
          <p:nvPr/>
        </p:nvSpPr>
        <p:spPr>
          <a:xfrm>
            <a:off x="1038224" y="2649293"/>
            <a:ext cx="7475661" cy="26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6000" b="0">
                <a:solidFill>
                  <a:srgbClr val="009044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sz="1800" dirty="0" err="1">
                <a:latin typeface="Calibri" charset="0"/>
                <a:ea typeface="Calibri" charset="0"/>
                <a:cs typeface="Calibri" charset="0"/>
                <a:hlinkClick r:id="rId6"/>
              </a:rPr>
              <a:t>Регулярные</a:t>
            </a:r>
            <a:r>
              <a:rPr sz="1800" dirty="0">
                <a:latin typeface="Calibri" charset="0"/>
                <a:ea typeface="Calibri" charset="0"/>
                <a:cs typeface="Calibri" charset="0"/>
                <a:hlinkClick r:id="rId6"/>
              </a:rPr>
              <a:t> </a:t>
            </a:r>
            <a:r>
              <a:rPr lang="ru-RU" sz="1800" dirty="0" err="1">
                <a:latin typeface="Calibri" charset="0"/>
                <a:ea typeface="Calibri" charset="0"/>
                <a:cs typeface="Calibri" charset="0"/>
                <a:hlinkClick r:id="rId6"/>
              </a:rPr>
              <a:t>вебинары</a:t>
            </a:r>
            <a:r>
              <a:rPr lang="ru-RU" sz="1800" dirty="0">
                <a:latin typeface="Calibri" charset="0"/>
                <a:ea typeface="Calibri" charset="0"/>
                <a:cs typeface="Calibri" charset="0"/>
                <a:hlinkClick r:id="rId6"/>
              </a:rPr>
              <a:t>, доступные для просмотра в любое время</a:t>
            </a:r>
            <a:endParaRPr sz="1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5" name="004-approval.png" descr="004-approva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80" y="1229199"/>
            <a:ext cx="333375" cy="33337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/>
          <p:cNvSpPr txBox="1"/>
          <p:nvPr/>
        </p:nvSpPr>
        <p:spPr>
          <a:xfrm>
            <a:off x="3556000" y="4952795"/>
            <a:ext cx="2032000" cy="1077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en-US" sz="7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7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Корпорация «Российский учебник»</a:t>
            </a:r>
            <a:endParaRPr kumimoji="0" lang="ru-RU" sz="700" b="0" i="0" u="none" strike="noStrike" cap="none" spc="0" normalizeH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00050" y="4810932"/>
            <a:ext cx="8561070" cy="257280"/>
            <a:chOff x="400050" y="4810932"/>
            <a:chExt cx="8561070" cy="25728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4320" y="4818121"/>
              <a:ext cx="1066800" cy="242902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556000" y="4952795"/>
              <a:ext cx="2032000" cy="10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825500"/>
              <a:r>
                <a:rPr lang="en-US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ru-RU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Корпорация «Российский учебник»</a:t>
              </a:r>
              <a:endParaRPr kumimoji="0" lang="ru-RU" sz="700" b="0" i="0" u="none" strike="noStrike" cap="none" spc="0" normalizeH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50" y="4810932"/>
              <a:ext cx="1415977" cy="25728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="" xmlns:p14="http://schemas.microsoft.com/office/powerpoint/2010/main" val="1773734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9084" name="think-cell Slide" r:id="rId4" imgW="360" imgH="360" progId="">
              <p:embed/>
            </p:oleObj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9138789-248F-DD42-ABA1-8AFDF7FE9249}"/>
              </a:ext>
            </a:extLst>
          </p:cNvPr>
          <p:cNvGrpSpPr/>
          <p:nvPr/>
        </p:nvGrpSpPr>
        <p:grpSpPr>
          <a:xfrm>
            <a:off x="3876381" y="2359735"/>
            <a:ext cx="2143980" cy="1611000"/>
            <a:chOff x="3886782" y="2213084"/>
            <a:chExt cx="2143980" cy="1611000"/>
          </a:xfrm>
        </p:grpSpPr>
        <p:pic>
          <p:nvPicPr>
            <p:cNvPr id="22" name="Рисунок 2" descr="image00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50502" y="2947784"/>
              <a:ext cx="2080260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" name="Рисунок 2" descr="image00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86782" y="2213084"/>
              <a:ext cx="2080260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5A4D0308-547D-5841-AE89-2CD8B8060626}"/>
              </a:ext>
            </a:extLst>
          </p:cNvPr>
          <p:cNvGrpSpPr/>
          <p:nvPr/>
        </p:nvGrpSpPr>
        <p:grpSpPr>
          <a:xfrm>
            <a:off x="6990809" y="2359735"/>
            <a:ext cx="1630896" cy="2305146"/>
            <a:chOff x="6990809" y="2213084"/>
            <a:chExt cx="1630896" cy="230514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0809" y="2213084"/>
              <a:ext cx="1630896" cy="230514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572349" y="2885938"/>
              <a:ext cx="423514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500" b="1"/>
                <a:t>Иванов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44911" y="3003618"/>
              <a:ext cx="678392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500" b="1"/>
                <a:t>Иван Иванович</a:t>
              </a:r>
            </a:p>
          </p:txBody>
        </p:sp>
      </p:grpSp>
      <p:sp>
        <p:nvSpPr>
          <p:cNvPr id="11" name="БЛАГОДАРЯ:"/>
          <p:cNvSpPr txBox="1"/>
          <p:nvPr/>
        </p:nvSpPr>
        <p:spPr>
          <a:xfrm>
            <a:off x="400050" y="154650"/>
            <a:ext cx="8585504" cy="107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lnSpc>
                <a:spcPct val="80000"/>
              </a:lnSpc>
              <a:defRPr sz="15000" b="0">
                <a:solidFill>
                  <a:srgbClr val="F69323"/>
                </a:solidFill>
                <a:latin typeface="HeliosExtraCompressed"/>
                <a:ea typeface="HeliosExtraCompressed"/>
                <a:cs typeface="HeliosExtraCompressed"/>
                <a:sym typeface="HeliosExtraCompressed"/>
              </a:defRPr>
            </a:lvl1pPr>
          </a:lstStyle>
          <a:p>
            <a:r>
              <a:rPr lang="ru-RU" sz="2800">
                <a:solidFill>
                  <a:srgbClr val="009044"/>
                </a:solidFill>
                <a:latin typeface="Calibri" panose="020F0502020204030204" pitchFamily="34" charset="0"/>
                <a:ea typeface="HeliosCompressed"/>
                <a:cs typeface="HeliosCompressed"/>
                <a:sym typeface="Helvetica Neue"/>
              </a:rPr>
              <a:t>В ЛИЧНОМ КАБИНЕТЕ НА САЙТЕ </a:t>
            </a:r>
            <a:r>
              <a:rPr lang="en-US" sz="2800" u="sng">
                <a:solidFill>
                  <a:srgbClr val="FF9300"/>
                </a:solidFill>
                <a:latin typeface="Calibri" panose="020F0502020204030204" pitchFamily="34" charset="0"/>
                <a:ea typeface="HeliosCompressed"/>
                <a:cs typeface="HeliosCompressed"/>
                <a:sym typeface="Helvetica Neue"/>
              </a:rPr>
              <a:t>ROSUCHEBNIK.RU</a:t>
            </a:r>
            <a:r>
              <a:rPr lang="en-US" sz="2800">
                <a:solidFill>
                  <a:srgbClr val="FF9300"/>
                </a:solidFill>
                <a:latin typeface="Calibri" panose="020F0502020204030204" pitchFamily="34" charset="0"/>
                <a:ea typeface="HeliosCompressed"/>
                <a:cs typeface="HeliosCompressed"/>
                <a:sym typeface="Helvetica Neue"/>
              </a:rPr>
              <a:t> </a:t>
            </a:r>
            <a:r>
              <a:rPr lang="ru-RU" sz="2800">
                <a:solidFill>
                  <a:srgbClr val="009044"/>
                </a:solidFill>
                <a:latin typeface="Calibri" panose="020F0502020204030204" pitchFamily="34" charset="0"/>
                <a:ea typeface="HeliosCompressed"/>
                <a:cs typeface="HeliosCompressed"/>
                <a:sym typeface="Helvetica Neue"/>
              </a:rPr>
              <a:t>ВЫ МОЖЕТЕ </a:t>
            </a:r>
            <a:r>
              <a:rPr lang="ru-RU" sz="2800">
                <a:solidFill>
                  <a:srgbClr val="FF9300"/>
                </a:solidFill>
                <a:latin typeface="Calibri" panose="020F0502020204030204" pitchFamily="34" charset="0"/>
                <a:ea typeface="HeliosCompressed"/>
                <a:cs typeface="HeliosCompressed"/>
                <a:sym typeface="Helvetica Neue"/>
              </a:rPr>
              <a:t>ПОЛУЧИТЬ</a:t>
            </a:r>
            <a:r>
              <a:rPr lang="ru-RU" sz="2800">
                <a:solidFill>
                  <a:srgbClr val="009044"/>
                </a:solidFill>
                <a:latin typeface="Calibri" panose="020F0502020204030204" pitchFamily="34" charset="0"/>
                <a:ea typeface="HeliosCompressed"/>
                <a:cs typeface="HeliosCompressed"/>
                <a:sym typeface="Helvetica Neue"/>
              </a:rPr>
              <a:t> </a:t>
            </a:r>
            <a:r>
              <a:rPr lang="ru-RU" sz="2800">
                <a:solidFill>
                  <a:srgbClr val="FF9300"/>
                </a:solidFill>
                <a:latin typeface="Calibri" panose="020F0502020204030204" pitchFamily="34" charset="0"/>
                <a:ea typeface="HeliosCompressed"/>
                <a:cs typeface="HeliosCompressed"/>
                <a:sym typeface="Helvetica Neue"/>
              </a:rPr>
              <a:t>СЕРТИФИКАТ</a:t>
            </a:r>
            <a:r>
              <a:rPr lang="ru-RU" sz="2800">
                <a:solidFill>
                  <a:srgbClr val="009044"/>
                </a:solidFill>
                <a:latin typeface="Calibri" panose="020F0502020204030204" pitchFamily="34" charset="0"/>
                <a:ea typeface="HeliosCompressed"/>
                <a:cs typeface="HeliosCompressed"/>
                <a:sym typeface="Helvetica Neue"/>
              </a:rPr>
              <a:t> О ПРОХОЖДЕНИИ СЕМИНАРА</a:t>
            </a:r>
            <a:endParaRPr sz="2800">
              <a:solidFill>
                <a:srgbClr val="FF9300"/>
              </a:solidFill>
              <a:latin typeface="Calibri" panose="020F0502020204030204" pitchFamily="34" charset="0"/>
              <a:ea typeface="HeliosCompressed"/>
              <a:cs typeface="HeliosCompressed"/>
              <a:sym typeface="Helvetica Neue"/>
            </a:endParaRPr>
          </a:p>
        </p:txBody>
      </p:sp>
      <p:sp>
        <p:nvSpPr>
          <p:cNvPr id="3" name="Прямоугольник 2"/>
          <p:cNvSpPr>
            <a:spLocks/>
          </p:cNvSpPr>
          <p:nvPr/>
        </p:nvSpPr>
        <p:spPr>
          <a:xfrm>
            <a:off x="415671" y="1599807"/>
            <a:ext cx="2660803" cy="5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l" defTabSz="825500"/>
            <a:r>
              <a:rPr kumimoji="0" lang="ru-RU" sz="1100" b="0" i="0" u="none" strike="noStrike" cap="none" spc="0" normalizeH="0" dirty="0">
                <a:ln>
                  <a:noFill/>
                </a:ln>
                <a:solidFill>
                  <a:srgbClr val="009044"/>
                </a:solidFill>
                <a:effectLst/>
                <a:uFillTx/>
                <a:latin typeface="Helvetica Neue Medium"/>
                <a:ea typeface="+mn-ea"/>
                <a:cs typeface="+mn-cs"/>
                <a:sym typeface="Helvetica Neue Medium"/>
              </a:rPr>
              <a:t>ВОЙДИТЕ В СВОЙ ЛИЧНЫЙ КАБИНЕТ ИЛИ ЗАРЕГИСТРИРУЙТЕСЬ НА САЙТЕ </a:t>
            </a:r>
            <a:r>
              <a:rPr lang="en-US" sz="1100" u="sng" dirty="0">
                <a:solidFill>
                  <a:srgbClr val="FF9300"/>
                </a:solidFill>
                <a:latin typeface="Calibri" panose="020F0502020204030204" pitchFamily="34" charset="0"/>
                <a:ea typeface="HeliosCompressed"/>
                <a:cs typeface="HeliosCompressed"/>
              </a:rPr>
              <a:t>ROSUCHEBNIK.RU</a:t>
            </a:r>
            <a:endParaRPr kumimoji="0" lang="ru-RU" sz="1100" b="0" i="0" u="none" strike="noStrike" cap="none" spc="0" normalizeH="0" dirty="0">
              <a:ln>
                <a:noFill/>
              </a:ln>
              <a:solidFill>
                <a:srgbClr val="FF9300"/>
              </a:solidFill>
              <a:effectLst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Прямоугольник 12"/>
          <p:cNvSpPr>
            <a:spLocks/>
          </p:cNvSpPr>
          <p:nvPr/>
        </p:nvSpPr>
        <p:spPr>
          <a:xfrm>
            <a:off x="3876381" y="1684445"/>
            <a:ext cx="2048129" cy="33855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spc="0" normalizeH="0" dirty="0">
                <a:ln>
                  <a:noFill/>
                </a:ln>
                <a:solidFill>
                  <a:srgbClr val="009044"/>
                </a:solidFill>
                <a:effectLst/>
                <a:uFillTx/>
                <a:latin typeface="Helvetica Neue Medium"/>
                <a:ea typeface="+mn-ea"/>
                <a:cs typeface="+mn-cs"/>
                <a:sym typeface="Helvetica Neue Medium"/>
              </a:rPr>
              <a:t>ВВЕДИТЕ КОД УЧАСТНИКА СЕМИНАРА (ИЗ ПАМЯТКИ)</a:t>
            </a:r>
          </a:p>
        </p:txBody>
      </p:sp>
      <p:sp>
        <p:nvSpPr>
          <p:cNvPr id="14" name="Прямоугольник 13"/>
          <p:cNvSpPr>
            <a:spLocks/>
          </p:cNvSpPr>
          <p:nvPr/>
        </p:nvSpPr>
        <p:spPr>
          <a:xfrm>
            <a:off x="6990809" y="1769084"/>
            <a:ext cx="1844998" cy="1692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spc="0" normalizeH="0" dirty="0">
                <a:ln>
                  <a:noFill/>
                </a:ln>
                <a:solidFill>
                  <a:srgbClr val="009044"/>
                </a:solidFill>
                <a:effectLst/>
                <a:uFillTx/>
                <a:latin typeface="Helvetica Neue Medium"/>
                <a:ea typeface="+mn-ea"/>
                <a:cs typeface="+mn-cs"/>
                <a:sym typeface="Helvetica Neue Medium"/>
              </a:rPr>
              <a:t>ПОЛУЧИТЕ СЕРТИФИКАТ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3432260" y="1494361"/>
            <a:ext cx="153844" cy="718723"/>
          </a:xfrm>
          <a:prstGeom prst="homePlate">
            <a:avLst>
              <a:gd name="adj" fmla="val 149521"/>
            </a:avLst>
          </a:prstGeom>
          <a:solidFill>
            <a:srgbClr val="00904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>
              <a:ln>
                <a:noFill/>
              </a:ln>
              <a:effectLst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6245696" y="1494361"/>
            <a:ext cx="153844" cy="718723"/>
          </a:xfrm>
          <a:prstGeom prst="homePlate">
            <a:avLst>
              <a:gd name="adj" fmla="val 149521"/>
            </a:avLst>
          </a:prstGeom>
          <a:solidFill>
            <a:srgbClr val="00904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>
              <a:ln>
                <a:noFill/>
              </a:ln>
              <a:effectLst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00050" y="4810932"/>
            <a:ext cx="8561070" cy="257280"/>
            <a:chOff x="400050" y="4810932"/>
            <a:chExt cx="8561070" cy="25728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4320" y="4818121"/>
              <a:ext cx="1066800" cy="242902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556000" y="4952795"/>
              <a:ext cx="2032000" cy="10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825500"/>
              <a:r>
                <a:rPr lang="en-US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ru-RU" sz="7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Корпорация «Российский учебник»</a:t>
              </a:r>
              <a:endParaRPr kumimoji="0" lang="ru-RU" sz="700" b="0" i="0" u="none" strike="noStrike" cap="none" spc="0" normalizeH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50" y="4810932"/>
              <a:ext cx="1415977" cy="257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C6E79160-A920-7B4C-A525-CB4F4050435C}"/>
              </a:ext>
            </a:extLst>
          </p:cNvPr>
          <p:cNvGrpSpPr/>
          <p:nvPr/>
        </p:nvGrpSpPr>
        <p:grpSpPr>
          <a:xfrm>
            <a:off x="389031" y="2359735"/>
            <a:ext cx="3052668" cy="1570810"/>
            <a:chOff x="399432" y="2722916"/>
            <a:chExt cx="3156060" cy="1519041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99432" y="2722916"/>
              <a:ext cx="3156060" cy="473627"/>
              <a:chOff x="279622" y="2779435"/>
              <a:chExt cx="3156060" cy="473627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9622" y="2779435"/>
                <a:ext cx="1501140" cy="455303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12622" y="2797759"/>
                <a:ext cx="1623060" cy="455303"/>
              </a:xfrm>
              <a:prstGeom prst="rect">
                <a:avLst/>
              </a:prstGeom>
            </p:spPr>
          </p:pic>
        </p:grp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50" y="3010772"/>
              <a:ext cx="3155442" cy="123118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2040966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0962146B-3566-CA4C-B45A-1F1D5C9423F2}"/>
              </a:ext>
            </a:extLst>
          </p:cNvPr>
          <p:cNvGrpSpPr/>
          <p:nvPr/>
        </p:nvGrpSpPr>
        <p:grpSpPr>
          <a:xfrm>
            <a:off x="0" y="4724400"/>
            <a:ext cx="9144000" cy="419100"/>
            <a:chOff x="0" y="4724400"/>
            <a:chExt cx="9144000" cy="41910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0D149B90-0033-1340-8255-A928455FDB67}"/>
                </a:ext>
              </a:extLst>
            </p:cNvPr>
            <p:cNvSpPr/>
            <p:nvPr/>
          </p:nvSpPr>
          <p:spPr>
            <a:xfrm>
              <a:off x="0" y="4724400"/>
              <a:ext cx="9144000" cy="4191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825500"/>
              <a:endParaRPr lang="ru-RU" sz="3200" b="0">
                <a:solidFill>
                  <a:srgbClr val="FFFFFF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70A45CB0-00B6-BE46-BA6B-2552520F3512}"/>
                </a:ext>
              </a:extLst>
            </p:cNvPr>
            <p:cNvGrpSpPr/>
            <p:nvPr/>
          </p:nvGrpSpPr>
          <p:grpSpPr>
            <a:xfrm>
              <a:off x="400050" y="4810932"/>
              <a:ext cx="8561070" cy="257280"/>
              <a:chOff x="400050" y="4810932"/>
              <a:chExt cx="8561070" cy="257280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xmlns="" id="{191F8A13-34DB-0948-A29C-2FABE768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4320" y="4818121"/>
                <a:ext cx="1066800" cy="242902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E5674285-567C-0644-9C3B-2C82908C4081}"/>
                  </a:ext>
                </a:extLst>
              </p:cNvPr>
              <p:cNvSpPr txBox="1"/>
              <p:nvPr/>
            </p:nvSpPr>
            <p:spPr>
              <a:xfrm>
                <a:off x="3556000" y="4952795"/>
                <a:ext cx="2032000" cy="1077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  <a:extLst>
                <a:ext uri="{909E8E84-426E-40DD-AFC4-6F175D3DCCD1}">
                  <a14:hiddenFill xmlns=""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defTabSz="825500"/>
                <a:r>
                  <a:rPr lang="en-US" sz="700" b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©</a:t>
                </a:r>
                <a:r>
                  <a:rPr lang="ru-RU" sz="700" b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Корпорация «Российский учебник»</a:t>
                </a:r>
              </a:p>
            </p:txBody>
          </p:sp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xmlns="" id="{57958F6E-8EA6-A746-82FD-D230E411F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0050" y="4810932"/>
                <a:ext cx="1415977" cy="257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D939DD-B930-1E4A-A571-C380F84AFFBF}"/>
              </a:ext>
            </a:extLst>
          </p:cNvPr>
          <p:cNvSpPr txBox="1"/>
          <p:nvPr/>
        </p:nvSpPr>
        <p:spPr>
          <a:xfrm>
            <a:off x="148026" y="260003"/>
            <a:ext cx="9065549" cy="511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>
              <a:lnSpc>
                <a:spcPct val="70000"/>
              </a:lnSpc>
            </a:pPr>
            <a:r>
              <a:rPr lang="ru-RU" sz="3800" b="0" dirty="0" smtClean="0">
                <a:solidFill>
                  <a:srgbClr val="FF9300"/>
                </a:solidFill>
                <a:latin typeface="Calibri" panose="020F0502020204030204" pitchFamily="34" charset="0"/>
              </a:rPr>
              <a:t>ДОСТИЖЕНИЯ</a:t>
            </a:r>
            <a:r>
              <a:rPr lang="ru-RU" sz="3800" b="0" dirty="0" smtClean="0">
                <a:solidFill>
                  <a:srgbClr val="009044"/>
                </a:solidFill>
                <a:latin typeface="Calibri" panose="020F0502020204030204" pitchFamily="34" charset="0"/>
              </a:rPr>
              <a:t> </a:t>
            </a:r>
            <a:r>
              <a:rPr lang="ru-RU" sz="3800" b="0" dirty="0">
                <a:solidFill>
                  <a:srgbClr val="009044"/>
                </a:solidFill>
                <a:latin typeface="Calibri" panose="020F0502020204030204" pitchFamily="34" charset="0"/>
              </a:rPr>
              <a:t>РЕБЕНКА </a:t>
            </a:r>
            <a:r>
              <a:rPr lang="ru-RU" sz="3800" b="0" dirty="0" smtClean="0">
                <a:solidFill>
                  <a:srgbClr val="009044"/>
                </a:solidFill>
                <a:latin typeface="Calibri" panose="020F0502020204030204" pitchFamily="34" charset="0"/>
              </a:rPr>
              <a:t>– </a:t>
            </a:r>
            <a:r>
              <a:rPr lang="ru-RU" sz="3800" b="0" dirty="0" smtClean="0">
                <a:solidFill>
                  <a:srgbClr val="FF9300"/>
                </a:solidFill>
                <a:latin typeface="Calibri" panose="020F0502020204030204" pitchFamily="34" charset="0"/>
              </a:rPr>
              <a:t>УСПЕХ</a:t>
            </a:r>
            <a:r>
              <a:rPr lang="ru-RU" sz="3800" b="0" dirty="0" smtClean="0">
                <a:solidFill>
                  <a:srgbClr val="009044"/>
                </a:solidFill>
                <a:latin typeface="Calibri" panose="020F0502020204030204" pitchFamily="34" charset="0"/>
              </a:rPr>
              <a:t> УЧИТЕЛЯ… </a:t>
            </a:r>
            <a:endParaRPr lang="ru-RU" sz="3800" b="0" dirty="0">
              <a:solidFill>
                <a:srgbClr val="009044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8A7A6AF-9DC1-B247-88C9-5AA0715E89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204692" y="990049"/>
            <a:ext cx="2441891" cy="2286698"/>
          </a:xfrm>
          <a:prstGeom prst="roundRect">
            <a:avLst>
              <a:gd name="adj" fmla="val 0"/>
            </a:avLst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3E7587B-3FAB-A14C-BE12-5BE21F37A6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057" y="1265623"/>
            <a:ext cx="1112016" cy="1112016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4F514C13-647A-F945-A2D5-3058467A4707}"/>
              </a:ext>
            </a:extLst>
          </p:cNvPr>
          <p:cNvCxnSpPr>
            <a:cxnSpLocks/>
          </p:cNvCxnSpPr>
          <p:nvPr/>
        </p:nvCxnSpPr>
        <p:spPr>
          <a:xfrm flipV="1">
            <a:off x="2663697" y="3713951"/>
            <a:ext cx="578329" cy="356545"/>
          </a:xfrm>
          <a:prstGeom prst="line">
            <a:avLst/>
          </a:prstGeom>
          <a:noFill/>
          <a:ln w="76200" cap="rnd">
            <a:solidFill>
              <a:srgbClr val="FF93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0C83F024-5965-9148-9127-3B940E0943B4}"/>
              </a:ext>
            </a:extLst>
          </p:cNvPr>
          <p:cNvCxnSpPr>
            <a:cxnSpLocks/>
          </p:cNvCxnSpPr>
          <p:nvPr/>
        </p:nvCxnSpPr>
        <p:spPr>
          <a:xfrm>
            <a:off x="3242026" y="3713950"/>
            <a:ext cx="440841" cy="147234"/>
          </a:xfrm>
          <a:prstGeom prst="line">
            <a:avLst/>
          </a:prstGeom>
          <a:noFill/>
          <a:ln w="76200" cap="rnd">
            <a:solidFill>
              <a:srgbClr val="FF93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4EEB92E0-FE4C-1040-B95A-DAF4E6552E8C}"/>
              </a:ext>
            </a:extLst>
          </p:cNvPr>
          <p:cNvCxnSpPr>
            <a:cxnSpLocks/>
          </p:cNvCxnSpPr>
          <p:nvPr/>
        </p:nvCxnSpPr>
        <p:spPr>
          <a:xfrm flipV="1">
            <a:off x="3682867" y="3165801"/>
            <a:ext cx="1006527" cy="706047"/>
          </a:xfrm>
          <a:prstGeom prst="line">
            <a:avLst/>
          </a:prstGeom>
          <a:noFill/>
          <a:ln w="76200" cap="rnd">
            <a:solidFill>
              <a:srgbClr val="FF93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332DBEC-2FA1-714C-9F63-318DB2AEAC58}"/>
              </a:ext>
            </a:extLst>
          </p:cNvPr>
          <p:cNvCxnSpPr>
            <a:cxnSpLocks/>
          </p:cNvCxnSpPr>
          <p:nvPr/>
        </p:nvCxnSpPr>
        <p:spPr>
          <a:xfrm>
            <a:off x="4689394" y="3165801"/>
            <a:ext cx="508771" cy="0"/>
          </a:xfrm>
          <a:prstGeom prst="line">
            <a:avLst/>
          </a:prstGeom>
          <a:noFill/>
          <a:ln w="76200" cap="rnd">
            <a:solidFill>
              <a:srgbClr val="FF93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63B84D33-55F0-C146-BFEA-4B93B8850A04}"/>
              </a:ext>
            </a:extLst>
          </p:cNvPr>
          <p:cNvCxnSpPr>
            <a:cxnSpLocks/>
          </p:cNvCxnSpPr>
          <p:nvPr/>
        </p:nvCxnSpPr>
        <p:spPr>
          <a:xfrm flipV="1">
            <a:off x="5194812" y="2645938"/>
            <a:ext cx="766835" cy="532119"/>
          </a:xfrm>
          <a:prstGeom prst="straightConnector1">
            <a:avLst/>
          </a:prstGeom>
          <a:noFill/>
          <a:ln w="76200" cap="rnd">
            <a:solidFill>
              <a:srgbClr val="FF93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A0E5C7E-649E-944C-841C-61E8C474338A}"/>
              </a:ext>
            </a:extLst>
          </p:cNvPr>
          <p:cNvSpPr/>
          <p:nvPr/>
        </p:nvSpPr>
        <p:spPr>
          <a:xfrm>
            <a:off x="202484" y="4324832"/>
            <a:ext cx="2233741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1080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rgbClr val="009044"/>
                </a:solidFill>
                <a:latin typeface="Calibri Light" panose="020F0302020204030204" pitchFamily="34" charset="0"/>
                <a:ea typeface="Helios-Cond-Light"/>
                <a:cs typeface="Calibri Light" panose="020F0302020204030204" pitchFamily="34" charset="0"/>
                <a:sym typeface="Helios-Cond-Light"/>
              </a:rPr>
              <a:t>Вовлеченный </a:t>
            </a:r>
            <a:r>
              <a:rPr lang="ru-RU" sz="1400" b="0" dirty="0" smtClean="0">
                <a:solidFill>
                  <a:srgbClr val="009044"/>
                </a:solidFill>
                <a:latin typeface="Calibri Light" panose="020F0302020204030204" pitchFamily="34" charset="0"/>
                <a:ea typeface="Helios-Cond-Light"/>
                <a:cs typeface="Calibri Light" panose="020F0302020204030204" pitchFamily="34" charset="0"/>
                <a:sym typeface="Helios-Cond-Light"/>
              </a:rPr>
              <a:t>учитель</a:t>
            </a:r>
          </a:p>
          <a:p>
            <a:pPr marL="72000" indent="-1080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rgbClr val="009044"/>
                </a:solidFill>
                <a:latin typeface="Calibri Light" panose="020F0302020204030204" pitchFamily="34" charset="0"/>
                <a:ea typeface="Helios-Cond-Light"/>
                <a:cs typeface="Calibri Light" panose="020F0302020204030204" pitchFamily="34" charset="0"/>
                <a:sym typeface="Helios-Cond-Light"/>
              </a:rPr>
              <a:t>Правильная система УМК</a:t>
            </a:r>
            <a:endParaRPr lang="ru-RU" sz="1400" b="0" dirty="0">
              <a:solidFill>
                <a:srgbClr val="009044"/>
              </a:solidFill>
              <a:latin typeface="Calibri Light" panose="020F0302020204030204" pitchFamily="34" charset="0"/>
              <a:ea typeface="Helios-Cond-Light"/>
              <a:cs typeface="Calibri Light" panose="020F0302020204030204" pitchFamily="34" charset="0"/>
              <a:sym typeface="Helios-Cond-Light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05E403B1-795A-3F4C-92B9-BF6C49CB4286}"/>
              </a:ext>
            </a:extLst>
          </p:cNvPr>
          <p:cNvSpPr/>
          <p:nvPr/>
        </p:nvSpPr>
        <p:spPr>
          <a:xfrm>
            <a:off x="6002378" y="3502576"/>
            <a:ext cx="296527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1080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rgbClr val="009044"/>
                </a:solidFill>
                <a:latin typeface="Calibri Light" panose="020F0302020204030204" pitchFamily="34" charset="0"/>
                <a:ea typeface="Helios-Cond-Light"/>
                <a:cs typeface="Calibri Light" panose="020F0302020204030204" pitchFamily="34" charset="0"/>
                <a:sym typeface="Helios-Cond-Light"/>
              </a:rPr>
              <a:t>Высокие образовательные </a:t>
            </a:r>
            <a:r>
              <a:rPr lang="ru-RU" sz="1400" b="0" dirty="0" smtClean="0">
                <a:solidFill>
                  <a:srgbClr val="009044"/>
                </a:solidFill>
                <a:latin typeface="Calibri Light" panose="020F0302020204030204" pitchFamily="34" charset="0"/>
                <a:ea typeface="Helios-Cond-Light"/>
                <a:cs typeface="Calibri Light" panose="020F0302020204030204" pitchFamily="34" charset="0"/>
                <a:sym typeface="Helios-Cond-Light"/>
              </a:rPr>
              <a:t>результаты </a:t>
            </a:r>
          </a:p>
          <a:p>
            <a:pPr marL="72000" indent="-1080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rgbClr val="009044"/>
                </a:solidFill>
                <a:latin typeface="Calibri Light" panose="020F0302020204030204" pitchFamily="34" charset="0"/>
                <a:ea typeface="Helios-Cond-Light"/>
                <a:cs typeface="Calibri Light" panose="020F0302020204030204" pitchFamily="34" charset="0"/>
                <a:sym typeface="Helios-Cond-Light"/>
              </a:rPr>
              <a:t>Подготовка </a:t>
            </a:r>
            <a:r>
              <a:rPr lang="ru-RU" sz="1400" b="0" dirty="0">
                <a:solidFill>
                  <a:srgbClr val="009044"/>
                </a:solidFill>
                <a:latin typeface="Calibri Light" panose="020F0302020204030204" pitchFamily="34" charset="0"/>
                <a:ea typeface="Helios-Cond-Light"/>
                <a:cs typeface="Calibri Light" panose="020F0302020204030204" pitchFamily="34" charset="0"/>
                <a:sym typeface="Helios-Cond-Light"/>
              </a:rPr>
              <a:t>к успешному будущему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CCD37FAE-A51D-A949-9CC6-048213A5F87D}"/>
              </a:ext>
            </a:extLst>
          </p:cNvPr>
          <p:cNvSpPr/>
          <p:nvPr/>
        </p:nvSpPr>
        <p:spPr>
          <a:xfrm>
            <a:off x="2436225" y="2405609"/>
            <a:ext cx="352542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</a:pPr>
            <a:r>
              <a:rPr lang="ru-RU" sz="1600" dirty="0">
                <a:solidFill>
                  <a:srgbClr val="009044"/>
                </a:solidFill>
                <a:latin typeface="Calibri Light" panose="020F0302020204030204" pitchFamily="34" charset="0"/>
                <a:ea typeface="Helios-Cond-Light"/>
                <a:cs typeface="Calibri Light" panose="020F0302020204030204" pitchFamily="34" charset="0"/>
                <a:sym typeface="Helios-Cond-Light"/>
              </a:rPr>
              <a:t>Формирование </a:t>
            </a:r>
          </a:p>
          <a:p>
            <a:pPr algn="l">
              <a:lnSpc>
                <a:spcPct val="70000"/>
              </a:lnSpc>
            </a:pPr>
            <a:r>
              <a:rPr lang="ru-RU" sz="1600" dirty="0" smtClean="0">
                <a:solidFill>
                  <a:srgbClr val="009044"/>
                </a:solidFill>
                <a:latin typeface="Calibri Light" panose="020F0302020204030204" pitchFamily="34" charset="0"/>
                <a:ea typeface="Helios-Cond-Light"/>
                <a:cs typeface="Calibri Light" panose="020F0302020204030204" pitchFamily="34" charset="0"/>
                <a:sym typeface="Helios-Cond-Light"/>
              </a:rPr>
              <a:t>навыков </a:t>
            </a:r>
            <a:r>
              <a:rPr lang="ru-RU" sz="1600" dirty="0">
                <a:solidFill>
                  <a:srgbClr val="009044"/>
                </a:solidFill>
                <a:latin typeface="Calibri Light" panose="020F0302020204030204" pitchFamily="34" charset="0"/>
                <a:ea typeface="Helios-Cond-Light"/>
                <a:cs typeface="Calibri Light" panose="020F0302020204030204" pitchFamily="34" charset="0"/>
                <a:sym typeface="Helios-Cond-Light"/>
              </a:rPr>
              <a:t>будущего </a:t>
            </a:r>
            <a:r>
              <a:rPr lang="ru-RU" sz="1600" dirty="0" smtClean="0">
                <a:solidFill>
                  <a:srgbClr val="009044"/>
                </a:solidFill>
                <a:latin typeface="Calibri Light" panose="020F0302020204030204" pitchFamily="34" charset="0"/>
                <a:ea typeface="Helios-Cond-Light"/>
                <a:cs typeface="Calibri Light" panose="020F0302020204030204" pitchFamily="34" charset="0"/>
                <a:sym typeface="Helios-Cond-Light"/>
              </a:rPr>
              <a:t>→ </a:t>
            </a:r>
          </a:p>
          <a:p>
            <a:pPr algn="l">
              <a:lnSpc>
                <a:spcPct val="70000"/>
              </a:lnSpc>
            </a:pPr>
            <a:r>
              <a:rPr lang="ru-RU" sz="1600" dirty="0" smtClean="0">
                <a:solidFill>
                  <a:srgbClr val="009044"/>
                </a:solidFill>
                <a:latin typeface="Calibri Light" panose="020F0302020204030204" pitchFamily="34" charset="0"/>
                <a:ea typeface="Helios-Cond-Light"/>
                <a:cs typeface="Calibri Light" panose="020F0302020204030204" pitchFamily="34" charset="0"/>
                <a:sym typeface="Helios-Cond-Light"/>
              </a:rPr>
              <a:t>универсальных </a:t>
            </a:r>
            <a:r>
              <a:rPr lang="ru-RU" sz="1600" dirty="0">
                <a:solidFill>
                  <a:srgbClr val="009044"/>
                </a:solidFill>
                <a:latin typeface="Calibri Light" panose="020F0302020204030204" pitchFamily="34" charset="0"/>
                <a:ea typeface="Helios-Cond-Light"/>
                <a:cs typeface="Calibri Light" panose="020F0302020204030204" pitchFamily="34" charset="0"/>
                <a:sym typeface="Helios-Cond-Light"/>
              </a:rPr>
              <a:t>учебных действий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BF338ED0-84E0-1B40-A381-D8F2F2CB57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43489" y="2464182"/>
            <a:ext cx="1642175" cy="1763776"/>
          </a:xfrm>
          <a:prstGeom prst="roundRect">
            <a:avLst>
              <a:gd name="adj" fmla="val 0"/>
            </a:avLst>
          </a:prstGeom>
        </p:spPr>
      </p:pic>
      <p:pic>
        <p:nvPicPr>
          <p:cNvPr id="11" name="XXI_LOGO_CMYK_vert-(1)-[Converted]02.png" descr="XXI_LOGO_CMYK_vert-(1)-[Converted]02.png">
            <a:extLst>
              <a:ext uri="{FF2B5EF4-FFF2-40B4-BE49-F238E27FC236}">
                <a16:creationId xmlns:a16="http://schemas.microsoft.com/office/drawing/2014/main" xmlns="" id="{DC9A6B38-C325-5947-A0C8-16BEC1B0B14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8859774">
            <a:off x="822202" y="3591955"/>
            <a:ext cx="270514" cy="2705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769361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290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0123" name="think-cell Slide" r:id="rId4" imgW="360" imgH="360" progId="">
              <p:embed/>
            </p:oleObj>
          </a:graphicData>
        </a:graphic>
      </p:graphicFrame>
      <p:sp>
        <p:nvSpPr>
          <p:cNvPr id="3" name="Прямоугольник 2"/>
          <p:cNvSpPr>
            <a:spLocks/>
          </p:cNvSpPr>
          <p:nvPr/>
        </p:nvSpPr>
        <p:spPr>
          <a:xfrm>
            <a:off x="4572000" y="-3175"/>
            <a:ext cx="4572000" cy="51498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>
              <a:ln>
                <a:noFill/>
              </a:ln>
              <a:effectLst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048" name="Прямоугольник"/>
          <p:cNvSpPr/>
          <p:nvPr/>
        </p:nvSpPr>
        <p:spPr>
          <a:xfrm>
            <a:off x="-9525" y="-3175"/>
            <a:ext cx="4581525" cy="5149851"/>
          </a:xfrm>
          <a:prstGeom prst="rect">
            <a:avLst/>
          </a:prstGeom>
          <a:solidFill>
            <a:srgbClr val="8CC7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1050" name="123308, г. Москва, ул. Зорге, д.1"/>
          <p:cNvSpPr txBox="1"/>
          <p:nvPr/>
        </p:nvSpPr>
        <p:spPr>
          <a:xfrm>
            <a:off x="4895097" y="316273"/>
            <a:ext cx="4118115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defRPr sz="4000" b="0">
                <a:solidFill>
                  <a:srgbClr val="FFFFFF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lang="ru-RU" sz="1400" dirty="0">
                <a:solidFill>
                  <a:srgbClr val="009044"/>
                </a:solidFill>
                <a:latin typeface="Calibri" panose="020F0502020204030204" pitchFamily="34" charset="0"/>
              </a:rPr>
              <a:t>123308, г. Москва, Пресненская наб</a:t>
            </a:r>
            <a:r>
              <a:rPr lang="ru-RU" sz="1400" dirty="0" smtClean="0">
                <a:solidFill>
                  <a:srgbClr val="009044"/>
                </a:solidFill>
                <a:latin typeface="Calibri" panose="020F0502020204030204" pitchFamily="34" charset="0"/>
              </a:rPr>
              <a:t>., д. 6</a:t>
            </a:r>
            <a:r>
              <a:rPr lang="ru-RU" sz="1400" dirty="0">
                <a:solidFill>
                  <a:srgbClr val="009044"/>
                </a:solidFill>
                <a:latin typeface="Calibri" panose="020F0502020204030204" pitchFamily="34" charset="0"/>
              </a:rPr>
              <a:t>, строение 2</a:t>
            </a:r>
            <a:endParaRPr sz="1400" dirty="0">
              <a:solidFill>
                <a:srgbClr val="009044"/>
              </a:solidFill>
              <a:latin typeface="Calibri" panose="020F0502020204030204" pitchFamily="34" charset="0"/>
            </a:endParaRPr>
          </a:p>
        </p:txBody>
      </p:sp>
      <p:sp>
        <p:nvSpPr>
          <p:cNvPr id="1052" name="+7 (495) 795 0535, 795 0545, info@rosuchebnik.ru"/>
          <p:cNvSpPr txBox="1"/>
          <p:nvPr/>
        </p:nvSpPr>
        <p:spPr>
          <a:xfrm>
            <a:off x="5001542" y="745159"/>
            <a:ext cx="3746620" cy="19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>
              <a:lnSpc>
                <a:spcPct val="70000"/>
              </a:lnSpc>
              <a:defRPr b="0">
                <a:solidFill>
                  <a:srgbClr val="FFFFFF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pPr>
            <a:r>
              <a:rPr sz="1400" b="0" dirty="0">
                <a:solidFill>
                  <a:srgbClr val="009044"/>
                </a:solidFill>
                <a:latin typeface="Calibri" panose="020F0502020204030204" pitchFamily="34" charset="0"/>
              </a:rPr>
              <a:t>+7 (495) 795 0535, 795 0545, </a:t>
            </a:r>
            <a:r>
              <a:rPr lang="en-US" sz="1400" b="0" u="sng" dirty="0" err="1">
                <a:solidFill>
                  <a:srgbClr val="009044"/>
                </a:solidFill>
                <a:latin typeface="Calibri" panose="020F0502020204030204" pitchFamily="34" charset="0"/>
              </a:rPr>
              <a:t>info@rosuchebnik.ru</a:t>
            </a:r>
            <a:endParaRPr sz="1400" b="0" u="sng" dirty="0">
              <a:solidFill>
                <a:srgbClr val="009044"/>
              </a:solidFill>
              <a:latin typeface="Calibri" panose="020F0502020204030204" pitchFamily="34" charset="0"/>
              <a:hlinkClick r:id="rId5"/>
            </a:endParaRPr>
          </a:p>
        </p:txBody>
      </p:sp>
      <p:pic>
        <p:nvPicPr>
          <p:cNvPr id="1053" name="RU-LOGO-W.png" descr="RU-LOGO-W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61" y="268651"/>
            <a:ext cx="2810381" cy="646388"/>
          </a:xfrm>
          <a:prstGeom prst="rect">
            <a:avLst/>
          </a:prstGeom>
          <a:ln w="12700">
            <a:miter lim="400000"/>
          </a:ln>
        </p:spPr>
      </p:pic>
      <p:sp>
        <p:nvSpPr>
          <p:cNvPr id="1054" name="Нужна методическая поддержка?"/>
          <p:cNvSpPr txBox="1"/>
          <p:nvPr/>
        </p:nvSpPr>
        <p:spPr>
          <a:xfrm>
            <a:off x="132210" y="1650884"/>
            <a:ext cx="3492944" cy="31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defRPr sz="6000" b="0">
                <a:solidFill>
                  <a:srgbClr val="FFFFFF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lvl1pPr>
          </a:lstStyle>
          <a:p>
            <a:r>
              <a:rPr lang="ru-RU" sz="1800" b="1" dirty="0">
                <a:latin typeface="Calibri" panose="020F0502020204030204" pitchFamily="34" charset="0"/>
              </a:rPr>
              <a:t>Нужна методическая поддержка?</a:t>
            </a:r>
            <a:endParaRPr sz="1800" b="1" dirty="0">
              <a:latin typeface="Calibri" panose="020F0502020204030204" pitchFamily="34" charset="0"/>
            </a:endParaRPr>
          </a:p>
        </p:txBody>
      </p:sp>
      <p:sp>
        <p:nvSpPr>
          <p:cNvPr id="1055" name="Методический центр 8-800-2000-550 (звонок бесплатный)"/>
          <p:cNvSpPr txBox="1"/>
          <p:nvPr/>
        </p:nvSpPr>
        <p:spPr>
          <a:xfrm>
            <a:off x="132210" y="2033100"/>
            <a:ext cx="4373836" cy="22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4000" b="0">
                <a:solidFill>
                  <a:srgbClr val="FFFFFF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lvl1pPr>
          </a:lstStyle>
          <a:p>
            <a:r>
              <a:rPr lang="ru-RU" sz="1200" dirty="0">
                <a:latin typeface="Calibri" panose="020F0502020204030204" pitchFamily="34" charset="0"/>
              </a:rPr>
              <a:t>Методический центр 8-800-2000-550 (звонок бесплатный</a:t>
            </a:r>
            <a:r>
              <a:rPr sz="12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057" name="Хотите купить?"/>
          <p:cNvSpPr txBox="1"/>
          <p:nvPr/>
        </p:nvSpPr>
        <p:spPr>
          <a:xfrm>
            <a:off x="138427" y="2680657"/>
            <a:ext cx="1383392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defRPr sz="6000" b="0">
                <a:solidFill>
                  <a:srgbClr val="FFFFFF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lvl1pPr>
          </a:lstStyle>
          <a:p>
            <a:r>
              <a:rPr lang="ru-RU" sz="1600" b="1">
                <a:latin typeface="Calibri" panose="020F0502020204030204" pitchFamily="34" charset="0"/>
              </a:rPr>
              <a:t>Хотите купить?</a:t>
            </a:r>
            <a:endParaRPr sz="1600" b="1" dirty="0">
              <a:latin typeface="Calibri" panose="020F0502020204030204" pitchFamily="34" charset="0"/>
            </a:endParaRPr>
          </a:p>
        </p:txBody>
      </p:sp>
      <p:sp>
        <p:nvSpPr>
          <p:cNvPr id="1058" name="Закругленный прямоугольник"/>
          <p:cNvSpPr/>
          <p:nvPr/>
        </p:nvSpPr>
        <p:spPr>
          <a:xfrm>
            <a:off x="161925" y="3100417"/>
            <a:ext cx="4068689" cy="1752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00">
              <a:latin typeface="Calibri" panose="020F0502020204030204" pitchFamily="34" charset="0"/>
            </a:endParaRPr>
          </a:p>
        </p:txBody>
      </p:sp>
      <p:pic>
        <p:nvPicPr>
          <p:cNvPr id="1059" name="Изображение" descr="Изображение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37" y="3139949"/>
            <a:ext cx="1292775" cy="646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1" name="RU LOGO.png" descr="RU LOGO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037" y="4324957"/>
            <a:ext cx="482961" cy="488720"/>
          </a:xfrm>
          <a:prstGeom prst="rect">
            <a:avLst/>
          </a:prstGeom>
          <a:ln w="12700">
            <a:miter lim="400000"/>
          </a:ln>
        </p:spPr>
      </p:pic>
      <p:sp>
        <p:nvSpPr>
          <p:cNvPr id="1062" name="Официальный интернет-магазин учебной литературы book24.ru"/>
          <p:cNvSpPr txBox="1"/>
          <p:nvPr/>
        </p:nvSpPr>
        <p:spPr>
          <a:xfrm>
            <a:off x="1809749" y="3212883"/>
            <a:ext cx="2295377" cy="50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lnSpc>
                <a:spcPct val="70000"/>
              </a:lnSpc>
              <a:defRPr sz="4000" b="0">
                <a:solidFill>
                  <a:srgbClr val="ED1946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pPr>
            <a:r>
              <a:rPr lang="ru-RU" sz="1400">
                <a:solidFill>
                  <a:srgbClr val="FF9300"/>
                </a:solidFill>
                <a:latin typeface="Calibri" panose="020F0502020204030204" pitchFamily="34" charset="0"/>
              </a:rPr>
              <a:t>Официальный интернет-магазин учебной литературы </a:t>
            </a:r>
            <a:r>
              <a:rPr lang="en-US" sz="1400">
                <a:solidFill>
                  <a:srgbClr val="FF9300"/>
                </a:solidFill>
                <a:latin typeface="Calibri" panose="020F0502020204030204" pitchFamily="34" charset="0"/>
              </a:rPr>
              <a:t>book24.ru</a:t>
            </a:r>
            <a:endParaRPr sz="1400" u="sng" dirty="0">
              <a:solidFill>
                <a:srgbClr val="FF9300"/>
              </a:solidFill>
              <a:latin typeface="Calibri" panose="020F0502020204030204" pitchFamily="34" charset="0"/>
              <a:ea typeface="HeliosCompressed"/>
              <a:cs typeface="HeliosCompressed"/>
              <a:sym typeface="HeliosCompressed"/>
              <a:hlinkClick r:id="rId9"/>
            </a:endParaRPr>
          </a:p>
        </p:txBody>
      </p:sp>
      <p:sp>
        <p:nvSpPr>
          <p:cNvPr id="1063" name="Магазин электронных учебников lecta.ru"/>
          <p:cNvSpPr txBox="1"/>
          <p:nvPr/>
        </p:nvSpPr>
        <p:spPr>
          <a:xfrm>
            <a:off x="1809749" y="3801973"/>
            <a:ext cx="2295377" cy="34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lnSpc>
                <a:spcPct val="70000"/>
              </a:lnSpc>
              <a:defRPr sz="4000" b="0">
                <a:solidFill>
                  <a:srgbClr val="ED1946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pPr>
            <a:r>
              <a:rPr lang="ru-RU" sz="1400">
                <a:solidFill>
                  <a:srgbClr val="FF9300"/>
                </a:solidFill>
                <a:latin typeface="Calibri" panose="020F0502020204030204" pitchFamily="34" charset="0"/>
              </a:rPr>
              <a:t>Магазин электронных учебников </a:t>
            </a:r>
            <a:r>
              <a:rPr lang="en-US" sz="1400">
                <a:solidFill>
                  <a:srgbClr val="FF9300"/>
                </a:solidFill>
                <a:latin typeface="Calibri" panose="020F0502020204030204" pitchFamily="34" charset="0"/>
              </a:rPr>
              <a:t>lecta.ru</a:t>
            </a:r>
            <a:endParaRPr sz="1400" dirty="0">
              <a:solidFill>
                <a:srgbClr val="FF9300"/>
              </a:solidFill>
              <a:latin typeface="Calibri" panose="020F0502020204030204" pitchFamily="34" charset="0"/>
              <a:ea typeface="HeliosCompressed"/>
              <a:cs typeface="HeliosCompressed"/>
              <a:sym typeface="HeliosCompressed"/>
            </a:endParaRPr>
          </a:p>
        </p:txBody>
      </p:sp>
      <p:sp>
        <p:nvSpPr>
          <p:cNvPr id="1064" name="Отдел продаж sales@rosuchebnik.ru"/>
          <p:cNvSpPr txBox="1"/>
          <p:nvPr/>
        </p:nvSpPr>
        <p:spPr>
          <a:xfrm>
            <a:off x="1809749" y="4315659"/>
            <a:ext cx="2295377" cy="34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lnSpc>
                <a:spcPct val="70000"/>
              </a:lnSpc>
              <a:defRPr sz="4000" b="0">
                <a:solidFill>
                  <a:srgbClr val="ED1946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pPr>
            <a:r>
              <a:rPr lang="ru-RU" sz="1400" dirty="0">
                <a:solidFill>
                  <a:srgbClr val="FF9300"/>
                </a:solidFill>
                <a:latin typeface="Calibri" panose="020F0502020204030204" pitchFamily="34" charset="0"/>
              </a:rPr>
              <a:t>Отдел продаж </a:t>
            </a:r>
            <a:r>
              <a:rPr lang="en-US" sz="1400" dirty="0">
                <a:solidFill>
                  <a:srgbClr val="FF9300"/>
                </a:solidFill>
                <a:latin typeface="Calibri" panose="020F0502020204030204" pitchFamily="34" charset="0"/>
              </a:rPr>
              <a:t>sales@rosuchebnik.ru</a:t>
            </a:r>
            <a:endParaRPr sz="1400" dirty="0">
              <a:solidFill>
                <a:srgbClr val="FF9300"/>
              </a:solidFill>
              <a:latin typeface="Calibri" panose="020F0502020204030204" pitchFamily="34" charset="0"/>
            </a:endParaRPr>
          </a:p>
        </p:txBody>
      </p:sp>
      <p:sp>
        <p:nvSpPr>
          <p:cNvPr id="1065" name="Хотите продолжить общение?"/>
          <p:cNvSpPr txBox="1"/>
          <p:nvPr/>
        </p:nvSpPr>
        <p:spPr>
          <a:xfrm>
            <a:off x="4895509" y="1675310"/>
            <a:ext cx="2753959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defRPr sz="6000" b="0">
                <a:solidFill>
                  <a:srgbClr val="FFFFFF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lvl1pPr>
          </a:lstStyle>
          <a:p>
            <a:r>
              <a:rPr lang="ru-RU" sz="1600" b="1">
                <a:solidFill>
                  <a:srgbClr val="009044"/>
                </a:solidFill>
                <a:latin typeface="Calibri" panose="020F0502020204030204" pitchFamily="34" charset="0"/>
              </a:rPr>
              <a:t>Хотите продолжить общение?</a:t>
            </a:r>
            <a:endParaRPr sz="1600" b="1" dirty="0">
              <a:solidFill>
                <a:srgbClr val="009044"/>
              </a:solidFill>
              <a:latin typeface="Calibri" panose="020F0502020204030204" pitchFamily="34" charset="0"/>
            </a:endParaRPr>
          </a:p>
        </p:txBody>
      </p:sp>
      <p:sp>
        <p:nvSpPr>
          <p:cNvPr id="1074" name="Остались вопросы?"/>
          <p:cNvSpPr txBox="1"/>
          <p:nvPr/>
        </p:nvSpPr>
        <p:spPr>
          <a:xfrm>
            <a:off x="4903700" y="3918896"/>
            <a:ext cx="1769715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defRPr sz="6000" b="0">
                <a:solidFill>
                  <a:srgbClr val="FFFFFF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lvl1pPr>
          </a:lstStyle>
          <a:p>
            <a:r>
              <a:rPr lang="ru-RU" sz="1600" b="1">
                <a:solidFill>
                  <a:srgbClr val="009044"/>
                </a:solidFill>
                <a:latin typeface="Calibri" panose="020F0502020204030204" pitchFamily="34" charset="0"/>
              </a:rPr>
              <a:t>Остались вопросы?</a:t>
            </a:r>
            <a:endParaRPr sz="1600" b="1" dirty="0">
              <a:solidFill>
                <a:srgbClr val="009044"/>
              </a:solidFill>
              <a:latin typeface="Calibri" panose="020F0502020204030204" pitchFamily="34" charset="0"/>
            </a:endParaRPr>
          </a:p>
        </p:txBody>
      </p:sp>
      <p:sp>
        <p:nvSpPr>
          <p:cNvPr id="1075" name="Служба поддержки 8 800 700 6483 (звонок бесплатный)…"/>
          <p:cNvSpPr txBox="1"/>
          <p:nvPr/>
        </p:nvSpPr>
        <p:spPr>
          <a:xfrm>
            <a:off x="4895509" y="4309696"/>
            <a:ext cx="3959099" cy="40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>
              <a:defRPr sz="4000" b="0">
                <a:solidFill>
                  <a:srgbClr val="FFFFFF"/>
                </a:solidFill>
                <a:latin typeface="Helios-Cond-Light"/>
                <a:ea typeface="Helios-Cond-Light"/>
                <a:cs typeface="Helios-Cond-Light"/>
                <a:sym typeface="Helios-Cond-Light"/>
              </a:defRPr>
            </a:pPr>
            <a:r>
              <a:rPr lang="ru-RU" sz="1200">
                <a:solidFill>
                  <a:srgbClr val="009044"/>
                </a:solidFill>
                <a:latin typeface="Calibri" panose="020F0502020204030204" pitchFamily="34" charset="0"/>
              </a:rPr>
              <a:t>Служба поддержки 8 800 700 6483 (звонок бесплатный)
</a:t>
            </a:r>
            <a:r>
              <a:rPr lang="en-US" sz="1200">
                <a:solidFill>
                  <a:srgbClr val="009044"/>
                </a:solidFill>
                <a:latin typeface="Calibri" panose="020F0502020204030204" pitchFamily="34" charset="0"/>
              </a:rPr>
              <a:t>help@rosuchebnik.ru</a:t>
            </a:r>
            <a:endParaRPr sz="1200" dirty="0">
              <a:solidFill>
                <a:srgbClr val="009044"/>
              </a:solidFill>
              <a:latin typeface="Calibri" panose="020F050202020403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D13495B7-ECEB-EC42-A6A5-D37DC1724FA8}"/>
              </a:ext>
            </a:extLst>
          </p:cNvPr>
          <p:cNvSpPr/>
          <p:nvPr/>
        </p:nvSpPr>
        <p:spPr>
          <a:xfrm>
            <a:off x="4895097" y="675221"/>
            <a:ext cx="3959511" cy="306467"/>
          </a:xfrm>
          <a:prstGeom prst="roundRect">
            <a:avLst>
              <a:gd name="adj" fmla="val 0"/>
            </a:avLst>
          </a:prstGeom>
          <a:noFill/>
          <a:ln w="12700" cap="flat">
            <a:solidFill>
              <a:srgbClr val="FF93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Neue Medium"/>
            </a:endParaRPr>
          </a:p>
        </p:txBody>
      </p:sp>
      <p:pic>
        <p:nvPicPr>
          <p:cNvPr id="30" name="Picture 3" descr="D:\Masha\черная пятница\!Фирменные стили и логотипы\!Российский учебник\презентация\для перезентации РУ\для-перезентации-РУ-логотипы-+-ДНШ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35037" y="3721455"/>
            <a:ext cx="404037" cy="55864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556000" y="4952795"/>
            <a:ext cx="2032000" cy="1077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en-US" sz="7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7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Корпорация «Российский учебник»</a:t>
            </a:r>
            <a:endParaRPr kumimoji="0" lang="ru-RU" sz="700" b="0" i="0" u="none" strike="noStrike" cap="none" spc="0" normalizeH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56000" y="4952795"/>
            <a:ext cx="2032000" cy="1077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en-US" sz="7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ru-RU" sz="7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Корпорация «Российский учебник»</a:t>
            </a:r>
            <a:endParaRPr kumimoji="0" lang="ru-RU" sz="700" b="0" i="0" u="none" strike="noStrike" cap="none" spc="0" normalizeH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12070" y="3467723"/>
            <a:ext cx="1955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u="sng">
                <a:solidFill>
                  <a:srgbClr val="009044"/>
                </a:solidFill>
                <a:latin typeface="Calibri" panose="020F0502020204030204" pitchFamily="34" charset="0"/>
                <a:ea typeface="Helios-Cond-Light"/>
                <a:cs typeface="Helios-Cond-Light"/>
              </a:rPr>
              <a:t>www.ok.ru/rosuchebnik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96531" y="3040913"/>
            <a:ext cx="2143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u="sng">
                <a:solidFill>
                  <a:srgbClr val="009044"/>
                </a:solidFill>
                <a:latin typeface="Calibri" panose="020F0502020204030204" pitchFamily="34" charset="0"/>
                <a:ea typeface="Helios-Cond-Light"/>
                <a:cs typeface="Helios-Cond-Light"/>
              </a:rPr>
              <a:t>www.vk.com/ros.uchebnik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16328" y="2589210"/>
            <a:ext cx="2084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 u="none"/>
            </a:pPr>
            <a:r>
              <a:rPr lang="en-US" sz="1400" b="0" u="sng">
                <a:solidFill>
                  <a:srgbClr val="009044"/>
                </a:solidFill>
                <a:latin typeface="Calibri" panose="020F0502020204030204" pitchFamily="34" charset="0"/>
                <a:ea typeface="Helios-Cond-Light"/>
                <a:cs typeface="Helios-Cond-Light"/>
              </a:rPr>
              <a:t>www.fb.com/rosuchebnik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66876" y="2169712"/>
            <a:ext cx="2754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u="sng">
                <a:solidFill>
                  <a:srgbClr val="009044"/>
                </a:solidFill>
                <a:latin typeface="Calibri" panose="020F0502020204030204" pitchFamily="34" charset="0"/>
                <a:ea typeface="Helios-Cond-Light"/>
                <a:cs typeface="Helios-Cond-Light"/>
              </a:rPr>
              <a:t>youtube.com/user/drofapublishing</a:t>
            </a:r>
            <a:endParaRPr lang="en-US" sz="1400" b="0" u="sng" dirty="0">
              <a:solidFill>
                <a:srgbClr val="009044"/>
              </a:solidFill>
              <a:latin typeface="Calibri" panose="020F0502020204030204" pitchFamily="34" charset="0"/>
              <a:ea typeface="Helios-Cond-Light"/>
              <a:cs typeface="Helios-Cond-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95097" y="1067469"/>
            <a:ext cx="2552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u="sng">
                <a:solidFill>
                  <a:srgbClr val="009044"/>
                </a:solidFill>
                <a:latin typeface="Calibri" panose="020F0502020204030204" pitchFamily="34" charset="0"/>
                <a:ea typeface="Helios-Cond-Light"/>
                <a:cs typeface="Helios-Cond-Light"/>
              </a:rPr>
              <a:t>rosuchebnik.ru, </a:t>
            </a:r>
            <a:r>
              <a:rPr lang="ru-RU" sz="1400" b="0" u="sng">
                <a:solidFill>
                  <a:srgbClr val="009044"/>
                </a:solidFill>
                <a:latin typeface="Calibri" panose="020F0502020204030204" pitchFamily="34" charset="0"/>
                <a:ea typeface="Helios-Cond-Light"/>
                <a:cs typeface="Helios-Cond-Light"/>
              </a:rPr>
              <a:t>росучебник.рф</a:t>
            </a:r>
            <a:endParaRPr lang="ru-RU" sz="1400" b="0" u="sng" dirty="0">
              <a:solidFill>
                <a:srgbClr val="009044"/>
              </a:solidFill>
              <a:latin typeface="Calibri" panose="020F0502020204030204" pitchFamily="34" charset="0"/>
              <a:ea typeface="Helios-Cond-Light"/>
              <a:cs typeface="Helios-Cond-Ligh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2210" y="2242872"/>
            <a:ext cx="2018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0" u="sng">
                <a:solidFill>
                  <a:schemeClr val="bg1"/>
                </a:solidFill>
                <a:latin typeface="Calibri" panose="020F0502020204030204" pitchFamily="34" charset="0"/>
                <a:ea typeface="Helios-Cond-Light"/>
                <a:cs typeface="Helios-Cond-Light"/>
              </a:rPr>
              <a:t>method@rosuchebnik.ru</a:t>
            </a:r>
            <a:endParaRPr lang="ru-RU" sz="1400" b="0" u="sng" dirty="0">
              <a:solidFill>
                <a:schemeClr val="bg1"/>
              </a:solidFill>
              <a:latin typeface="Calibri" panose="020F0502020204030204" pitchFamily="34" charset="0"/>
              <a:ea typeface="Helios-Cond-Light"/>
              <a:cs typeface="Helios-Cond-Light"/>
            </a:endParaRPr>
          </a:p>
        </p:txBody>
      </p:sp>
      <p:pic>
        <p:nvPicPr>
          <p:cNvPr id="40005" name="Picture 69" descr="youtube 6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630" y="2129889"/>
            <a:ext cx="334842" cy="334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07" name="Picture 71" descr="facebook 6 ic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331" y="2586169"/>
            <a:ext cx="307655" cy="307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11" name="Picture 7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630" y="3011397"/>
            <a:ext cx="310640" cy="31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13" name="Picture 7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330" y="3438729"/>
            <a:ext cx="305939" cy="304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0007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Terehova.ya@rosuchebnik.ru</a:t>
            </a:r>
            <a:endParaRPr lang="ru-RU" sz="4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71552"/>
            <a:ext cx="8229600" cy="35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457200" y="86916"/>
            <a:ext cx="8229600" cy="8572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6000" b="1" i="1" dirty="0" smtClean="0"/>
              <a:t>Дорожка успеха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455806" y="4905375"/>
            <a:ext cx="230832" cy="241092"/>
          </a:xfrm>
        </p:spPr>
        <p:txBody>
          <a:bodyPr/>
          <a:lstStyle/>
          <a:p>
            <a:pPr>
              <a:defRPr/>
            </a:pPr>
            <a:fld id="{01592523-CE63-438E-8165-9B38406590DB}" type="slidenum">
              <a:rPr lang="ru-RU"/>
              <a:pPr>
                <a:defRPr/>
              </a:pPr>
              <a:t>33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42976" y="3053957"/>
            <a:ext cx="6858000" cy="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2844" y="3321849"/>
            <a:ext cx="1857388" cy="321469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Не знаю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3108" y="3643320"/>
            <a:ext cx="1898650" cy="23931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Знаю и понимаю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00562" y="3911212"/>
            <a:ext cx="2006600" cy="329804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Понимаю и могу применить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29455" y="3804056"/>
            <a:ext cx="1730375" cy="41076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Могу научить другого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1500" y="2946798"/>
            <a:ext cx="6357938" cy="133945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s://st.depositphotos.com/1052233/3798/v/950/depositphotos_37981733-stock-illustration-vector-yellow-smi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035965"/>
            <a:ext cx="1391270" cy="1069565"/>
          </a:xfrm>
          <a:prstGeom prst="rect">
            <a:avLst/>
          </a:prstGeom>
          <a:noFill/>
        </p:spPr>
      </p:pic>
      <p:pic>
        <p:nvPicPr>
          <p:cNvPr id="1027" name="Picture 3" descr="C:\Users\Acer\Desktop\137721012_ccf39bbde1521b9fc59f29c2531e74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2387"/>
            <a:ext cx="1714492" cy="1182998"/>
          </a:xfrm>
          <a:prstGeom prst="rect">
            <a:avLst/>
          </a:prstGeom>
          <a:noFill/>
        </p:spPr>
      </p:pic>
      <p:pic>
        <p:nvPicPr>
          <p:cNvPr id="1028" name="Picture 4" descr="C:\Users\Acer\Desktop\0_13d403_84e736c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190" y="1928808"/>
            <a:ext cx="1599968" cy="1178727"/>
          </a:xfrm>
          <a:prstGeom prst="rect">
            <a:avLst/>
          </a:prstGeom>
          <a:noFill/>
        </p:spPr>
      </p:pic>
      <p:pic>
        <p:nvPicPr>
          <p:cNvPr id="1029" name="Picture 5" descr="C:\Users\Acer\Desktop\depositphotos_7630037-stock-illustration-handshake-emotico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93" y="1438032"/>
            <a:ext cx="2447907" cy="11958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ГИБКОСТЬ МЫШЛЕНИЯ"/>
          <p:cNvSpPr txBox="1"/>
          <p:nvPr/>
        </p:nvSpPr>
        <p:spPr>
          <a:xfrm>
            <a:off x="952500" y="314630"/>
            <a:ext cx="6769373" cy="44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80000"/>
              </a:lnSpc>
              <a:defRPr sz="3200" b="0">
                <a:solidFill>
                  <a:srgbClr val="FFFFFF"/>
                </a:solidFill>
                <a:latin typeface="Calibri" panose="020F0502020204030204" pitchFamily="34" charset="0"/>
                <a:ea typeface="HeliosExtraCompressed"/>
                <a:cs typeface="HeliosExtraCompressed"/>
              </a:defRPr>
            </a:lvl1pPr>
          </a:lstStyle>
          <a:p>
            <a:r>
              <a:t>ГИБКОСТЬ МЫШЛЕНИЯ</a:t>
            </a:r>
          </a:p>
        </p:txBody>
      </p:sp>
      <p:pic>
        <p:nvPicPr>
          <p:cNvPr id="403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43828"/>
            <a:ext cx="9144000" cy="2880572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СОДЕРЖАНИЕ"/>
          <p:cNvSpPr txBox="1"/>
          <p:nvPr/>
        </p:nvSpPr>
        <p:spPr>
          <a:xfrm>
            <a:off x="1529121" y="1559135"/>
            <a:ext cx="1346054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defRPr sz="7000" b="0">
                <a:solidFill>
                  <a:srgbClr val="FFFFFF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lvl1pPr>
          </a:lstStyle>
          <a:p>
            <a:r>
              <a:rPr sz="1600">
                <a:latin typeface="Calibri" panose="020F0502020204030204" pitchFamily="34" charset="0"/>
              </a:rPr>
              <a:t>СОДЕРЖАНИЕ</a:t>
            </a:r>
          </a:p>
        </p:txBody>
      </p:sp>
      <p:sp>
        <p:nvSpPr>
          <p:cNvPr id="405" name="РЕЗУЛЬТАТ"/>
          <p:cNvSpPr txBox="1"/>
          <p:nvPr/>
        </p:nvSpPr>
        <p:spPr>
          <a:xfrm>
            <a:off x="6400782" y="1559135"/>
            <a:ext cx="1140662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defRPr sz="7000" b="0">
                <a:solidFill>
                  <a:srgbClr val="FFFFFF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lvl1pPr>
          </a:lstStyle>
          <a:p>
            <a:r>
              <a:rPr sz="1600">
                <a:latin typeface="Calibri" panose="020F0502020204030204" pitchFamily="34" charset="0"/>
              </a:rPr>
              <a:t>РЕЗУЛЬТАТ</a:t>
            </a:r>
          </a:p>
        </p:txBody>
      </p:sp>
      <p:pic>
        <p:nvPicPr>
          <p:cNvPr id="409" name="Изображение" descr="Изображение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1450" y="176213"/>
            <a:ext cx="714375" cy="7143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Группа 15"/>
          <p:cNvGrpSpPr/>
          <p:nvPr/>
        </p:nvGrpSpPr>
        <p:grpSpPr>
          <a:xfrm>
            <a:off x="0" y="4724400"/>
            <a:ext cx="9144000" cy="419100"/>
            <a:chOff x="0" y="4724400"/>
            <a:chExt cx="9144000" cy="4191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4724400"/>
              <a:ext cx="9144000" cy="4191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825500"/>
              <a:endParaRPr lang="ru-RU" sz="3200" b="0">
                <a:solidFill>
                  <a:srgbClr val="FFFFFF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grpSp>
          <p:nvGrpSpPr>
            <p:cNvPr id="3" name="Группа 17"/>
            <p:cNvGrpSpPr/>
            <p:nvPr/>
          </p:nvGrpSpPr>
          <p:grpSpPr>
            <a:xfrm>
              <a:off x="400050" y="4810932"/>
              <a:ext cx="8561070" cy="257280"/>
              <a:chOff x="400050" y="4810932"/>
              <a:chExt cx="8561070" cy="257280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4320" y="4818121"/>
                <a:ext cx="1066800" cy="242902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556000" y="4952795"/>
                <a:ext cx="2032000" cy="1077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  <a:extLst>
                <a:ext uri="{909E8E84-426E-40DD-AFC4-6F175D3DCCD1}">
                  <a14:hiddenFill xmlns=""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defTabSz="825500"/>
                <a:r>
                  <a:rPr lang="en-US" sz="700" b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©</a:t>
                </a:r>
                <a:r>
                  <a:rPr lang="ru-RU" sz="700" b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Корпорация «Российский учебник»</a:t>
                </a:r>
              </a:p>
            </p:txBody>
          </p:sp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0050" y="4810932"/>
                <a:ext cx="1415977" cy="257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F137F3-D898-CF48-A8F1-D0B953D3650A}"/>
              </a:ext>
            </a:extLst>
          </p:cNvPr>
          <p:cNvSpPr txBox="1"/>
          <p:nvPr/>
        </p:nvSpPr>
        <p:spPr>
          <a:xfrm rot="16200000">
            <a:off x="-892621" y="2942689"/>
            <a:ext cx="266739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ПОЗНАВАТЕЛЬНЫЕ УУД</a:t>
            </a:r>
          </a:p>
        </p:txBody>
      </p:sp>
      <p:sp>
        <p:nvSpPr>
          <p:cNvPr id="23" name="Облако 22"/>
          <p:cNvSpPr>
            <a:spLocks noChangeAspect="1"/>
          </p:cNvSpPr>
          <p:nvPr/>
        </p:nvSpPr>
        <p:spPr>
          <a:xfrm>
            <a:off x="5268686" y="1961572"/>
            <a:ext cx="3692434" cy="2520000"/>
          </a:xfrm>
          <a:prstGeom prst="cloud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9851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246E1D9-AD0D-EB42-A8E8-D76A40C9732F}"/>
              </a:ext>
            </a:extLst>
          </p:cNvPr>
          <p:cNvGrpSpPr/>
          <p:nvPr/>
        </p:nvGrpSpPr>
        <p:grpSpPr>
          <a:xfrm>
            <a:off x="0" y="4724400"/>
            <a:ext cx="9144000" cy="419100"/>
            <a:chOff x="0" y="4724400"/>
            <a:chExt cx="9144000" cy="41910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2027C5D1-61A8-524C-BEAF-98170F7D91F1}"/>
                </a:ext>
              </a:extLst>
            </p:cNvPr>
            <p:cNvSpPr/>
            <p:nvPr/>
          </p:nvSpPr>
          <p:spPr>
            <a:xfrm>
              <a:off x="0" y="4724400"/>
              <a:ext cx="9144000" cy="4191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825500"/>
              <a:endParaRPr lang="ru-RU" sz="3200" b="0">
                <a:solidFill>
                  <a:srgbClr val="FFFFFF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59FE718B-6A1B-E047-B0EB-D0D135AF43E1}"/>
                </a:ext>
              </a:extLst>
            </p:cNvPr>
            <p:cNvGrpSpPr/>
            <p:nvPr/>
          </p:nvGrpSpPr>
          <p:grpSpPr>
            <a:xfrm>
              <a:off x="400050" y="4810932"/>
              <a:ext cx="8561070" cy="257280"/>
              <a:chOff x="400050" y="4810932"/>
              <a:chExt cx="8561070" cy="257280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xmlns="" id="{07027197-043C-1E40-83E2-4367866A2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4320" y="4818121"/>
                <a:ext cx="1066800" cy="242902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3A4920A-4BDA-404E-A3A4-90956132E503}"/>
                  </a:ext>
                </a:extLst>
              </p:cNvPr>
              <p:cNvSpPr txBox="1"/>
              <p:nvPr/>
            </p:nvSpPr>
            <p:spPr>
              <a:xfrm>
                <a:off x="3556000" y="4952795"/>
                <a:ext cx="2032000" cy="1077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  <a:extLst>
                <a:ext uri="{909E8E84-426E-40DD-AFC4-6F175D3DCCD1}">
                  <a14:hiddenFill xmlns=""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defTabSz="825500"/>
                <a:r>
                  <a:rPr lang="en-US" sz="700" b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©</a:t>
                </a:r>
                <a:r>
                  <a:rPr lang="ru-RU" sz="700" b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Корпорация «Российский учебник»</a:t>
                </a:r>
              </a:p>
            </p:txBody>
          </p:sp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xmlns="" id="{9AA17206-2D96-4E4C-B4B8-CE91D20866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0050" y="4810932"/>
                <a:ext cx="1415977" cy="257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3A6F480-5875-884F-AC1B-E61A2444A1EA}"/>
              </a:ext>
            </a:extLst>
          </p:cNvPr>
          <p:cNvSpPr txBox="1"/>
          <p:nvPr/>
        </p:nvSpPr>
        <p:spPr>
          <a:xfrm>
            <a:off x="297112" y="260003"/>
            <a:ext cx="8578531" cy="511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70000"/>
              </a:lnSpc>
            </a:pPr>
            <a:r>
              <a:rPr lang="ru-RU" sz="3800" b="0" dirty="0" smtClean="0">
                <a:solidFill>
                  <a:srgbClr val="FF9300"/>
                </a:solidFill>
                <a:latin typeface="Calibri" panose="020F0502020204030204" pitchFamily="34" charset="0"/>
              </a:rPr>
              <a:t>…С ПОМОЩЬЮ ФОРМИРОВАНИЯ </a:t>
            </a:r>
            <a:endParaRPr lang="ru-RU" sz="3800" b="0" dirty="0">
              <a:solidFill>
                <a:srgbClr val="FF93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9BC39458-FD72-0645-8FB3-AAF7DB56513F}"/>
              </a:ext>
            </a:extLst>
          </p:cNvPr>
          <p:cNvSpPr>
            <a:spLocks/>
          </p:cNvSpPr>
          <p:nvPr/>
        </p:nvSpPr>
        <p:spPr>
          <a:xfrm>
            <a:off x="857415" y="1353445"/>
            <a:ext cx="2880000" cy="648000"/>
          </a:xfrm>
          <a:prstGeom prst="roundRect">
            <a:avLst/>
          </a:prstGeom>
          <a:solidFill>
            <a:srgbClr val="8CC73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60FBC1E-C95A-044E-97C4-A9DBCAEDF7BD}"/>
              </a:ext>
            </a:extLst>
          </p:cNvPr>
          <p:cNvSpPr txBox="1"/>
          <p:nvPr/>
        </p:nvSpPr>
        <p:spPr>
          <a:xfrm>
            <a:off x="1539680" y="1503039"/>
            <a:ext cx="150201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РЕГУЛЯТИВНЫЕ</a:t>
            </a:r>
          </a:p>
        </p:txBody>
      </p:sp>
      <p:pic>
        <p:nvPicPr>
          <p:cNvPr id="33" name="Изображение" descr="Изображение">
            <a:extLst>
              <a:ext uri="{FF2B5EF4-FFF2-40B4-BE49-F238E27FC236}">
                <a16:creationId xmlns:a16="http://schemas.microsoft.com/office/drawing/2014/main" xmlns="" id="{004671C0-969B-7748-B3AF-4CC5A165ED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6" y="1497445"/>
            <a:ext cx="360000" cy="3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0DB401AD-5876-B649-B501-AE85F91A5D1C}"/>
              </a:ext>
            </a:extLst>
          </p:cNvPr>
          <p:cNvSpPr>
            <a:spLocks/>
          </p:cNvSpPr>
          <p:nvPr/>
        </p:nvSpPr>
        <p:spPr>
          <a:xfrm>
            <a:off x="857415" y="2247749"/>
            <a:ext cx="2880000" cy="648000"/>
          </a:xfrm>
          <a:prstGeom prst="roundRect">
            <a:avLst/>
          </a:prstGeom>
          <a:solidFill>
            <a:srgbClr val="8CC73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6DBA7F3-07B6-2E4E-A81B-181CE28F649C}"/>
              </a:ext>
            </a:extLst>
          </p:cNvPr>
          <p:cNvSpPr txBox="1"/>
          <p:nvPr/>
        </p:nvSpPr>
        <p:spPr>
          <a:xfrm>
            <a:off x="1539680" y="2397343"/>
            <a:ext cx="180337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ПОЗНАВАТЕЛЬНЫЕ</a:t>
            </a:r>
          </a:p>
        </p:txBody>
      </p:sp>
      <p:pic>
        <p:nvPicPr>
          <p:cNvPr id="34" name="Изображение" descr="Изображение">
            <a:extLst>
              <a:ext uri="{FF2B5EF4-FFF2-40B4-BE49-F238E27FC236}">
                <a16:creationId xmlns:a16="http://schemas.microsoft.com/office/drawing/2014/main" xmlns="" id="{EA78ADC3-6E38-8548-8A8B-A13755052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6" y="2391749"/>
            <a:ext cx="360000" cy="3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CEF6272B-5FCB-6249-970D-C2365718083A}"/>
              </a:ext>
            </a:extLst>
          </p:cNvPr>
          <p:cNvSpPr>
            <a:spLocks/>
          </p:cNvSpPr>
          <p:nvPr/>
        </p:nvSpPr>
        <p:spPr>
          <a:xfrm>
            <a:off x="857415" y="3120222"/>
            <a:ext cx="2880000" cy="648000"/>
          </a:xfrm>
          <a:prstGeom prst="roundRect">
            <a:avLst/>
          </a:prstGeom>
          <a:solidFill>
            <a:srgbClr val="8CC73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A00C5CC-13E1-954E-991B-A437F43ACC5D}"/>
              </a:ext>
            </a:extLst>
          </p:cNvPr>
          <p:cNvSpPr txBox="1"/>
          <p:nvPr/>
        </p:nvSpPr>
        <p:spPr>
          <a:xfrm>
            <a:off x="1539680" y="3269816"/>
            <a:ext cx="207428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КОММУНИКАТИВНЫЕ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AC4E9D2-F1AB-C843-B483-8FF9118102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-250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17" y="3264222"/>
            <a:ext cx="315979" cy="360000"/>
          </a:xfrm>
          <a:prstGeom prst="rect">
            <a:avLst/>
          </a:prstGeom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DB7E30C9-A7E9-FA43-8909-5447BE791EC8}"/>
              </a:ext>
            </a:extLst>
          </p:cNvPr>
          <p:cNvSpPr>
            <a:spLocks/>
          </p:cNvSpPr>
          <p:nvPr/>
        </p:nvSpPr>
        <p:spPr>
          <a:xfrm>
            <a:off x="857415" y="3965505"/>
            <a:ext cx="2880000" cy="648000"/>
          </a:xfrm>
          <a:prstGeom prst="roundRect">
            <a:avLst/>
          </a:prstGeom>
          <a:solidFill>
            <a:srgbClr val="8CC73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FE92A2F-1F28-9946-AAC6-22AF64916562}"/>
              </a:ext>
            </a:extLst>
          </p:cNvPr>
          <p:cNvSpPr txBox="1"/>
          <p:nvPr/>
        </p:nvSpPr>
        <p:spPr>
          <a:xfrm>
            <a:off x="1539680" y="4115099"/>
            <a:ext cx="135453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ЛИЧНОСТНЫЕ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016406" y="4109505"/>
            <a:ext cx="360000" cy="360000"/>
            <a:chOff x="7479207" y="3238262"/>
            <a:chExt cx="830225" cy="755598"/>
          </a:xfrm>
        </p:grpSpPr>
        <p:sp>
          <p:nvSpPr>
            <p:cNvPr id="37" name="Freeform 76"/>
            <p:cNvSpPr>
              <a:spLocks noEditPoints="1"/>
            </p:cNvSpPr>
            <p:nvPr/>
          </p:nvSpPr>
          <p:spPr bwMode="auto">
            <a:xfrm>
              <a:off x="7479207" y="3238262"/>
              <a:ext cx="830225" cy="755598"/>
            </a:xfrm>
            <a:custGeom>
              <a:avLst/>
              <a:gdLst>
                <a:gd name="T0" fmla="*/ 133 w 188"/>
                <a:gd name="T1" fmla="*/ 136 h 171"/>
                <a:gd name="T2" fmla="*/ 48 w 188"/>
                <a:gd name="T3" fmla="*/ 153 h 171"/>
                <a:gd name="T4" fmla="*/ 55 w 188"/>
                <a:gd name="T5" fmla="*/ 157 h 171"/>
                <a:gd name="T6" fmla="*/ 67 w 188"/>
                <a:gd name="T7" fmla="*/ 152 h 171"/>
                <a:gd name="T8" fmla="*/ 61 w 188"/>
                <a:gd name="T9" fmla="*/ 144 h 171"/>
                <a:gd name="T10" fmla="*/ 67 w 188"/>
                <a:gd name="T11" fmla="*/ 136 h 171"/>
                <a:gd name="T12" fmla="*/ 61 w 188"/>
                <a:gd name="T13" fmla="*/ 142 h 171"/>
                <a:gd name="T14" fmla="*/ 121 w 188"/>
                <a:gd name="T15" fmla="*/ 23 h 171"/>
                <a:gd name="T16" fmla="*/ 105 w 188"/>
                <a:gd name="T17" fmla="*/ 34 h 171"/>
                <a:gd name="T18" fmla="*/ 149 w 188"/>
                <a:gd name="T19" fmla="*/ 29 h 171"/>
                <a:gd name="T20" fmla="*/ 155 w 188"/>
                <a:gd name="T21" fmla="*/ 29 h 171"/>
                <a:gd name="T22" fmla="*/ 99 w 188"/>
                <a:gd name="T23" fmla="*/ 33 h 171"/>
                <a:gd name="T24" fmla="*/ 133 w 188"/>
                <a:gd name="T25" fmla="*/ 158 h 171"/>
                <a:gd name="T26" fmla="*/ 139 w 188"/>
                <a:gd name="T27" fmla="*/ 153 h 171"/>
                <a:gd name="T28" fmla="*/ 118 w 188"/>
                <a:gd name="T29" fmla="*/ 157 h 171"/>
                <a:gd name="T30" fmla="*/ 127 w 188"/>
                <a:gd name="T31" fmla="*/ 159 h 171"/>
                <a:gd name="T32" fmla="*/ 56 w 188"/>
                <a:gd name="T33" fmla="*/ 39 h 171"/>
                <a:gd name="T34" fmla="*/ 68 w 188"/>
                <a:gd name="T35" fmla="*/ 39 h 171"/>
                <a:gd name="T36" fmla="*/ 73 w 188"/>
                <a:gd name="T37" fmla="*/ 37 h 171"/>
                <a:gd name="T38" fmla="*/ 116 w 188"/>
                <a:gd name="T39" fmla="*/ 37 h 171"/>
                <a:gd name="T40" fmla="*/ 121 w 188"/>
                <a:gd name="T41" fmla="*/ 40 h 171"/>
                <a:gd name="T42" fmla="*/ 133 w 188"/>
                <a:gd name="T43" fmla="*/ 39 h 171"/>
                <a:gd name="T44" fmla="*/ 127 w 188"/>
                <a:gd name="T45" fmla="*/ 31 h 171"/>
                <a:gd name="T46" fmla="*/ 33 w 188"/>
                <a:gd name="T47" fmla="*/ 29 h 171"/>
                <a:gd name="T48" fmla="*/ 39 w 188"/>
                <a:gd name="T49" fmla="*/ 29 h 171"/>
                <a:gd name="T50" fmla="*/ 83 w 188"/>
                <a:gd name="T51" fmla="*/ 33 h 171"/>
                <a:gd name="T52" fmla="*/ 62 w 188"/>
                <a:gd name="T53" fmla="*/ 0 h 171"/>
                <a:gd name="T54" fmla="*/ 149 w 188"/>
                <a:gd name="T55" fmla="*/ 142 h 171"/>
                <a:gd name="T56" fmla="*/ 105 w 188"/>
                <a:gd name="T57" fmla="*/ 138 h 171"/>
                <a:gd name="T58" fmla="*/ 127 w 188"/>
                <a:gd name="T59" fmla="*/ 171 h 171"/>
                <a:gd name="T60" fmla="*/ 147 w 188"/>
                <a:gd name="T61" fmla="*/ 96 h 171"/>
                <a:gd name="T62" fmla="*/ 154 w 188"/>
                <a:gd name="T63" fmla="*/ 101 h 171"/>
                <a:gd name="T64" fmla="*/ 166 w 188"/>
                <a:gd name="T65" fmla="*/ 96 h 171"/>
                <a:gd name="T66" fmla="*/ 160 w 188"/>
                <a:gd name="T67" fmla="*/ 88 h 171"/>
                <a:gd name="T68" fmla="*/ 62 w 188"/>
                <a:gd name="T69" fmla="*/ 16 h 171"/>
                <a:gd name="T70" fmla="*/ 68 w 188"/>
                <a:gd name="T71" fmla="*/ 22 h 171"/>
                <a:gd name="T72" fmla="*/ 154 w 188"/>
                <a:gd name="T73" fmla="*/ 80 h 171"/>
                <a:gd name="T74" fmla="*/ 160 w 188"/>
                <a:gd name="T75" fmla="*/ 58 h 171"/>
                <a:gd name="T76" fmla="*/ 160 w 188"/>
                <a:gd name="T77" fmla="*/ 64 h 171"/>
                <a:gd name="T78" fmla="*/ 145 w 188"/>
                <a:gd name="T79" fmla="*/ 103 h 171"/>
                <a:gd name="T80" fmla="*/ 188 w 188"/>
                <a:gd name="T81" fmla="*/ 86 h 171"/>
                <a:gd name="T82" fmla="*/ 29 w 188"/>
                <a:gd name="T83" fmla="*/ 107 h 171"/>
                <a:gd name="T84" fmla="*/ 44 w 188"/>
                <a:gd name="T85" fmla="*/ 69 h 171"/>
                <a:gd name="T86" fmla="*/ 0 w 188"/>
                <a:gd name="T87" fmla="*/ 85 h 171"/>
                <a:gd name="T88" fmla="*/ 43 w 188"/>
                <a:gd name="T89" fmla="*/ 102 h 171"/>
                <a:gd name="T90" fmla="*/ 61 w 188"/>
                <a:gd name="T91" fmla="*/ 164 h 171"/>
                <a:gd name="T92" fmla="*/ 50 w 188"/>
                <a:gd name="T93" fmla="*/ 116 h 171"/>
                <a:gd name="T94" fmla="*/ 89 w 188"/>
                <a:gd name="T95" fmla="*/ 142 h 171"/>
                <a:gd name="T96" fmla="*/ 29 w 188"/>
                <a:gd name="T97" fmla="*/ 102 h 171"/>
                <a:gd name="T98" fmla="*/ 37 w 188"/>
                <a:gd name="T99" fmla="*/ 100 h 171"/>
                <a:gd name="T100" fmla="*/ 16 w 188"/>
                <a:gd name="T101" fmla="*/ 96 h 171"/>
                <a:gd name="T102" fmla="*/ 23 w 188"/>
                <a:gd name="T103" fmla="*/ 101 h 171"/>
                <a:gd name="T104" fmla="*/ 29 w 188"/>
                <a:gd name="T105" fmla="*/ 73 h 171"/>
                <a:gd name="T106" fmla="*/ 35 w 188"/>
                <a:gd name="T107" fmla="*/ 7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171">
                  <a:moveTo>
                    <a:pt x="121" y="136"/>
                  </a:moveTo>
                  <a:cubicBezTo>
                    <a:pt x="121" y="139"/>
                    <a:pt x="123" y="142"/>
                    <a:pt x="127" y="142"/>
                  </a:cubicBezTo>
                  <a:cubicBezTo>
                    <a:pt x="130" y="142"/>
                    <a:pt x="133" y="139"/>
                    <a:pt x="133" y="136"/>
                  </a:cubicBezTo>
                  <a:cubicBezTo>
                    <a:pt x="133" y="133"/>
                    <a:pt x="130" y="130"/>
                    <a:pt x="127" y="130"/>
                  </a:cubicBezTo>
                  <a:cubicBezTo>
                    <a:pt x="123" y="130"/>
                    <a:pt x="121" y="133"/>
                    <a:pt x="121" y="136"/>
                  </a:cubicBezTo>
                  <a:close/>
                  <a:moveTo>
                    <a:pt x="48" y="153"/>
                  </a:moveTo>
                  <a:cubicBezTo>
                    <a:pt x="50" y="154"/>
                    <a:pt x="51" y="155"/>
                    <a:pt x="53" y="156"/>
                  </a:cubicBezTo>
                  <a:cubicBezTo>
                    <a:pt x="53" y="155"/>
                    <a:pt x="54" y="153"/>
                    <a:pt x="55" y="152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7" y="158"/>
                    <a:pt x="59" y="159"/>
                    <a:pt x="61" y="159"/>
                  </a:cubicBezTo>
                  <a:cubicBezTo>
                    <a:pt x="63" y="159"/>
                    <a:pt x="65" y="158"/>
                    <a:pt x="67" y="157"/>
                  </a:cubicBezTo>
                  <a:cubicBezTo>
                    <a:pt x="67" y="152"/>
                    <a:pt x="67" y="152"/>
                    <a:pt x="67" y="152"/>
                  </a:cubicBezTo>
                  <a:cubicBezTo>
                    <a:pt x="68" y="153"/>
                    <a:pt x="69" y="155"/>
                    <a:pt x="69" y="156"/>
                  </a:cubicBezTo>
                  <a:cubicBezTo>
                    <a:pt x="71" y="155"/>
                    <a:pt x="73" y="154"/>
                    <a:pt x="74" y="153"/>
                  </a:cubicBezTo>
                  <a:cubicBezTo>
                    <a:pt x="72" y="148"/>
                    <a:pt x="67" y="144"/>
                    <a:pt x="61" y="144"/>
                  </a:cubicBezTo>
                  <a:cubicBezTo>
                    <a:pt x="55" y="144"/>
                    <a:pt x="50" y="148"/>
                    <a:pt x="48" y="153"/>
                  </a:cubicBezTo>
                  <a:close/>
                  <a:moveTo>
                    <a:pt x="61" y="142"/>
                  </a:moveTo>
                  <a:cubicBezTo>
                    <a:pt x="65" y="142"/>
                    <a:pt x="67" y="139"/>
                    <a:pt x="67" y="136"/>
                  </a:cubicBezTo>
                  <a:cubicBezTo>
                    <a:pt x="67" y="132"/>
                    <a:pt x="65" y="130"/>
                    <a:pt x="61" y="130"/>
                  </a:cubicBezTo>
                  <a:cubicBezTo>
                    <a:pt x="58" y="130"/>
                    <a:pt x="55" y="132"/>
                    <a:pt x="55" y="136"/>
                  </a:cubicBezTo>
                  <a:cubicBezTo>
                    <a:pt x="55" y="139"/>
                    <a:pt x="58" y="142"/>
                    <a:pt x="61" y="142"/>
                  </a:cubicBezTo>
                  <a:close/>
                  <a:moveTo>
                    <a:pt x="133" y="23"/>
                  </a:moveTo>
                  <a:cubicBezTo>
                    <a:pt x="133" y="19"/>
                    <a:pt x="131" y="17"/>
                    <a:pt x="127" y="17"/>
                  </a:cubicBezTo>
                  <a:cubicBezTo>
                    <a:pt x="124" y="17"/>
                    <a:pt x="121" y="19"/>
                    <a:pt x="121" y="23"/>
                  </a:cubicBezTo>
                  <a:cubicBezTo>
                    <a:pt x="121" y="26"/>
                    <a:pt x="124" y="29"/>
                    <a:pt x="127" y="29"/>
                  </a:cubicBezTo>
                  <a:cubicBezTo>
                    <a:pt x="131" y="29"/>
                    <a:pt x="133" y="26"/>
                    <a:pt x="133" y="23"/>
                  </a:cubicBezTo>
                  <a:close/>
                  <a:moveTo>
                    <a:pt x="105" y="34"/>
                  </a:moveTo>
                  <a:cubicBezTo>
                    <a:pt x="105" y="32"/>
                    <a:pt x="105" y="31"/>
                    <a:pt x="105" y="29"/>
                  </a:cubicBezTo>
                  <a:cubicBezTo>
                    <a:pt x="105" y="17"/>
                    <a:pt x="115" y="7"/>
                    <a:pt x="127" y="7"/>
                  </a:cubicBezTo>
                  <a:cubicBezTo>
                    <a:pt x="139" y="7"/>
                    <a:pt x="149" y="17"/>
                    <a:pt x="149" y="29"/>
                  </a:cubicBezTo>
                  <a:cubicBezTo>
                    <a:pt x="149" y="39"/>
                    <a:pt x="143" y="47"/>
                    <a:pt x="134" y="50"/>
                  </a:cubicBezTo>
                  <a:cubicBezTo>
                    <a:pt x="135" y="52"/>
                    <a:pt x="137" y="53"/>
                    <a:pt x="138" y="55"/>
                  </a:cubicBezTo>
                  <a:cubicBezTo>
                    <a:pt x="148" y="51"/>
                    <a:pt x="155" y="41"/>
                    <a:pt x="155" y="29"/>
                  </a:cubicBezTo>
                  <a:cubicBezTo>
                    <a:pt x="155" y="13"/>
                    <a:pt x="143" y="1"/>
                    <a:pt x="127" y="1"/>
                  </a:cubicBezTo>
                  <a:cubicBezTo>
                    <a:pt x="112" y="1"/>
                    <a:pt x="99" y="13"/>
                    <a:pt x="99" y="29"/>
                  </a:cubicBezTo>
                  <a:cubicBezTo>
                    <a:pt x="99" y="30"/>
                    <a:pt x="99" y="31"/>
                    <a:pt x="99" y="33"/>
                  </a:cubicBezTo>
                  <a:cubicBezTo>
                    <a:pt x="101" y="33"/>
                    <a:pt x="103" y="33"/>
                    <a:pt x="105" y="34"/>
                  </a:cubicBezTo>
                  <a:close/>
                  <a:moveTo>
                    <a:pt x="127" y="159"/>
                  </a:moveTo>
                  <a:cubicBezTo>
                    <a:pt x="129" y="159"/>
                    <a:pt x="131" y="159"/>
                    <a:pt x="133" y="158"/>
                  </a:cubicBezTo>
                  <a:cubicBezTo>
                    <a:pt x="133" y="152"/>
                    <a:pt x="133" y="152"/>
                    <a:pt x="133" y="152"/>
                  </a:cubicBezTo>
                  <a:cubicBezTo>
                    <a:pt x="134" y="154"/>
                    <a:pt x="135" y="155"/>
                    <a:pt x="135" y="157"/>
                  </a:cubicBezTo>
                  <a:cubicBezTo>
                    <a:pt x="137" y="156"/>
                    <a:pt x="138" y="155"/>
                    <a:pt x="139" y="153"/>
                  </a:cubicBezTo>
                  <a:cubicBezTo>
                    <a:pt x="137" y="148"/>
                    <a:pt x="132" y="144"/>
                    <a:pt x="127" y="144"/>
                  </a:cubicBezTo>
                  <a:cubicBezTo>
                    <a:pt x="121" y="144"/>
                    <a:pt x="116" y="148"/>
                    <a:pt x="114" y="153"/>
                  </a:cubicBezTo>
                  <a:cubicBezTo>
                    <a:pt x="115" y="155"/>
                    <a:pt x="117" y="156"/>
                    <a:pt x="118" y="157"/>
                  </a:cubicBezTo>
                  <a:cubicBezTo>
                    <a:pt x="119" y="155"/>
                    <a:pt x="119" y="154"/>
                    <a:pt x="121" y="152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2" y="159"/>
                    <a:pt x="124" y="159"/>
                    <a:pt x="127" y="159"/>
                  </a:cubicBezTo>
                  <a:close/>
                  <a:moveTo>
                    <a:pt x="49" y="39"/>
                  </a:moveTo>
                  <a:cubicBezTo>
                    <a:pt x="50" y="41"/>
                    <a:pt x="52" y="42"/>
                    <a:pt x="53" y="43"/>
                  </a:cubicBezTo>
                  <a:cubicBezTo>
                    <a:pt x="54" y="41"/>
                    <a:pt x="55" y="40"/>
                    <a:pt x="56" y="39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5"/>
                    <a:pt x="58" y="45"/>
                    <a:pt x="60" y="45"/>
                  </a:cubicBezTo>
                  <a:cubicBezTo>
                    <a:pt x="62" y="43"/>
                    <a:pt x="65" y="41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0" y="38"/>
                    <a:pt x="71" y="37"/>
                    <a:pt x="73" y="37"/>
                  </a:cubicBezTo>
                  <a:cubicBezTo>
                    <a:pt x="71" y="33"/>
                    <a:pt x="66" y="31"/>
                    <a:pt x="62" y="31"/>
                  </a:cubicBezTo>
                  <a:cubicBezTo>
                    <a:pt x="56" y="31"/>
                    <a:pt x="51" y="34"/>
                    <a:pt x="49" y="39"/>
                  </a:cubicBezTo>
                  <a:close/>
                  <a:moveTo>
                    <a:pt x="116" y="37"/>
                  </a:moveTo>
                  <a:cubicBezTo>
                    <a:pt x="118" y="38"/>
                    <a:pt x="119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4" y="41"/>
                    <a:pt x="127" y="43"/>
                    <a:pt x="129" y="45"/>
                  </a:cubicBezTo>
                  <a:cubicBezTo>
                    <a:pt x="131" y="45"/>
                    <a:pt x="132" y="45"/>
                    <a:pt x="133" y="44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4" y="40"/>
                    <a:pt x="135" y="42"/>
                    <a:pt x="135" y="43"/>
                  </a:cubicBezTo>
                  <a:cubicBezTo>
                    <a:pt x="137" y="42"/>
                    <a:pt x="139" y="41"/>
                    <a:pt x="140" y="40"/>
                  </a:cubicBezTo>
                  <a:cubicBezTo>
                    <a:pt x="138" y="35"/>
                    <a:pt x="133" y="31"/>
                    <a:pt x="127" y="31"/>
                  </a:cubicBezTo>
                  <a:cubicBezTo>
                    <a:pt x="123" y="31"/>
                    <a:pt x="118" y="33"/>
                    <a:pt x="116" y="37"/>
                  </a:cubicBezTo>
                  <a:close/>
                  <a:moveTo>
                    <a:pt x="62" y="0"/>
                  </a:moveTo>
                  <a:cubicBezTo>
                    <a:pt x="46" y="0"/>
                    <a:pt x="33" y="13"/>
                    <a:pt x="33" y="29"/>
                  </a:cubicBezTo>
                  <a:cubicBezTo>
                    <a:pt x="33" y="40"/>
                    <a:pt x="41" y="50"/>
                    <a:pt x="51" y="55"/>
                  </a:cubicBezTo>
                  <a:cubicBezTo>
                    <a:pt x="52" y="53"/>
                    <a:pt x="53" y="51"/>
                    <a:pt x="55" y="50"/>
                  </a:cubicBezTo>
                  <a:cubicBezTo>
                    <a:pt x="46" y="47"/>
                    <a:pt x="39" y="38"/>
                    <a:pt x="39" y="29"/>
                  </a:cubicBezTo>
                  <a:cubicBezTo>
                    <a:pt x="39" y="16"/>
                    <a:pt x="49" y="6"/>
                    <a:pt x="62" y="6"/>
                  </a:cubicBezTo>
                  <a:cubicBezTo>
                    <a:pt x="74" y="6"/>
                    <a:pt x="84" y="16"/>
                    <a:pt x="84" y="29"/>
                  </a:cubicBezTo>
                  <a:cubicBezTo>
                    <a:pt x="84" y="30"/>
                    <a:pt x="84" y="32"/>
                    <a:pt x="83" y="33"/>
                  </a:cubicBezTo>
                  <a:cubicBezTo>
                    <a:pt x="86" y="33"/>
                    <a:pt x="88" y="33"/>
                    <a:pt x="90" y="33"/>
                  </a:cubicBezTo>
                  <a:cubicBezTo>
                    <a:pt x="90" y="31"/>
                    <a:pt x="90" y="30"/>
                    <a:pt x="90" y="29"/>
                  </a:cubicBezTo>
                  <a:cubicBezTo>
                    <a:pt x="90" y="13"/>
                    <a:pt x="77" y="0"/>
                    <a:pt x="62" y="0"/>
                  </a:cubicBezTo>
                  <a:close/>
                  <a:moveTo>
                    <a:pt x="138" y="116"/>
                  </a:moveTo>
                  <a:cubicBezTo>
                    <a:pt x="137" y="118"/>
                    <a:pt x="136" y="120"/>
                    <a:pt x="134" y="121"/>
                  </a:cubicBezTo>
                  <a:cubicBezTo>
                    <a:pt x="143" y="124"/>
                    <a:pt x="149" y="133"/>
                    <a:pt x="149" y="142"/>
                  </a:cubicBezTo>
                  <a:cubicBezTo>
                    <a:pt x="149" y="155"/>
                    <a:pt x="139" y="165"/>
                    <a:pt x="127" y="165"/>
                  </a:cubicBezTo>
                  <a:cubicBezTo>
                    <a:pt x="114" y="165"/>
                    <a:pt x="104" y="155"/>
                    <a:pt x="104" y="142"/>
                  </a:cubicBezTo>
                  <a:cubicBezTo>
                    <a:pt x="104" y="141"/>
                    <a:pt x="105" y="140"/>
                    <a:pt x="105" y="138"/>
                  </a:cubicBezTo>
                  <a:cubicBezTo>
                    <a:pt x="103" y="139"/>
                    <a:pt x="101" y="139"/>
                    <a:pt x="99" y="139"/>
                  </a:cubicBezTo>
                  <a:cubicBezTo>
                    <a:pt x="98" y="140"/>
                    <a:pt x="98" y="141"/>
                    <a:pt x="98" y="142"/>
                  </a:cubicBezTo>
                  <a:cubicBezTo>
                    <a:pt x="98" y="158"/>
                    <a:pt x="111" y="171"/>
                    <a:pt x="127" y="171"/>
                  </a:cubicBezTo>
                  <a:cubicBezTo>
                    <a:pt x="142" y="171"/>
                    <a:pt x="155" y="158"/>
                    <a:pt x="155" y="142"/>
                  </a:cubicBezTo>
                  <a:cubicBezTo>
                    <a:pt x="155" y="131"/>
                    <a:pt x="148" y="121"/>
                    <a:pt x="138" y="116"/>
                  </a:cubicBezTo>
                  <a:close/>
                  <a:moveTo>
                    <a:pt x="147" y="96"/>
                  </a:moveTo>
                  <a:cubicBezTo>
                    <a:pt x="148" y="98"/>
                    <a:pt x="150" y="99"/>
                    <a:pt x="151" y="100"/>
                  </a:cubicBezTo>
                  <a:cubicBezTo>
                    <a:pt x="152" y="99"/>
                    <a:pt x="152" y="97"/>
                    <a:pt x="154" y="96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5" y="102"/>
                    <a:pt x="158" y="102"/>
                    <a:pt x="160" y="102"/>
                  </a:cubicBezTo>
                  <a:cubicBezTo>
                    <a:pt x="162" y="102"/>
                    <a:pt x="164" y="102"/>
                    <a:pt x="166" y="101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7" y="97"/>
                    <a:pt x="168" y="99"/>
                    <a:pt x="168" y="100"/>
                  </a:cubicBezTo>
                  <a:cubicBezTo>
                    <a:pt x="170" y="99"/>
                    <a:pt x="171" y="98"/>
                    <a:pt x="172" y="96"/>
                  </a:cubicBezTo>
                  <a:cubicBezTo>
                    <a:pt x="170" y="91"/>
                    <a:pt x="165" y="88"/>
                    <a:pt x="160" y="88"/>
                  </a:cubicBezTo>
                  <a:cubicBezTo>
                    <a:pt x="154" y="88"/>
                    <a:pt x="149" y="91"/>
                    <a:pt x="147" y="96"/>
                  </a:cubicBezTo>
                  <a:close/>
                  <a:moveTo>
                    <a:pt x="68" y="22"/>
                  </a:moveTo>
                  <a:cubicBezTo>
                    <a:pt x="68" y="19"/>
                    <a:pt x="65" y="16"/>
                    <a:pt x="62" y="16"/>
                  </a:cubicBezTo>
                  <a:cubicBezTo>
                    <a:pt x="58" y="16"/>
                    <a:pt x="56" y="19"/>
                    <a:pt x="56" y="22"/>
                  </a:cubicBezTo>
                  <a:cubicBezTo>
                    <a:pt x="56" y="26"/>
                    <a:pt x="58" y="28"/>
                    <a:pt x="62" y="28"/>
                  </a:cubicBezTo>
                  <a:cubicBezTo>
                    <a:pt x="65" y="28"/>
                    <a:pt x="68" y="26"/>
                    <a:pt x="68" y="22"/>
                  </a:cubicBezTo>
                  <a:close/>
                  <a:moveTo>
                    <a:pt x="166" y="80"/>
                  </a:moveTo>
                  <a:cubicBezTo>
                    <a:pt x="166" y="76"/>
                    <a:pt x="163" y="73"/>
                    <a:pt x="160" y="73"/>
                  </a:cubicBezTo>
                  <a:cubicBezTo>
                    <a:pt x="156" y="73"/>
                    <a:pt x="154" y="76"/>
                    <a:pt x="154" y="80"/>
                  </a:cubicBezTo>
                  <a:cubicBezTo>
                    <a:pt x="154" y="83"/>
                    <a:pt x="156" y="86"/>
                    <a:pt x="160" y="86"/>
                  </a:cubicBezTo>
                  <a:cubicBezTo>
                    <a:pt x="163" y="86"/>
                    <a:pt x="166" y="83"/>
                    <a:pt x="166" y="80"/>
                  </a:cubicBezTo>
                  <a:close/>
                  <a:moveTo>
                    <a:pt x="160" y="58"/>
                  </a:moveTo>
                  <a:cubicBezTo>
                    <a:pt x="153" y="58"/>
                    <a:pt x="147" y="60"/>
                    <a:pt x="143" y="63"/>
                  </a:cubicBezTo>
                  <a:cubicBezTo>
                    <a:pt x="144" y="65"/>
                    <a:pt x="144" y="67"/>
                    <a:pt x="145" y="69"/>
                  </a:cubicBezTo>
                  <a:cubicBezTo>
                    <a:pt x="149" y="66"/>
                    <a:pt x="154" y="64"/>
                    <a:pt x="160" y="64"/>
                  </a:cubicBezTo>
                  <a:cubicBezTo>
                    <a:pt x="172" y="64"/>
                    <a:pt x="182" y="74"/>
                    <a:pt x="182" y="86"/>
                  </a:cubicBezTo>
                  <a:cubicBezTo>
                    <a:pt x="182" y="98"/>
                    <a:pt x="172" y="108"/>
                    <a:pt x="160" y="108"/>
                  </a:cubicBezTo>
                  <a:cubicBezTo>
                    <a:pt x="154" y="108"/>
                    <a:pt x="149" y="106"/>
                    <a:pt x="145" y="103"/>
                  </a:cubicBezTo>
                  <a:cubicBezTo>
                    <a:pt x="144" y="105"/>
                    <a:pt x="144" y="107"/>
                    <a:pt x="143" y="108"/>
                  </a:cubicBezTo>
                  <a:cubicBezTo>
                    <a:pt x="147" y="112"/>
                    <a:pt x="153" y="114"/>
                    <a:pt x="160" y="114"/>
                  </a:cubicBezTo>
                  <a:cubicBezTo>
                    <a:pt x="175" y="114"/>
                    <a:pt x="188" y="101"/>
                    <a:pt x="188" y="86"/>
                  </a:cubicBezTo>
                  <a:cubicBezTo>
                    <a:pt x="188" y="70"/>
                    <a:pt x="175" y="58"/>
                    <a:pt x="160" y="58"/>
                  </a:cubicBezTo>
                  <a:close/>
                  <a:moveTo>
                    <a:pt x="43" y="102"/>
                  </a:moveTo>
                  <a:cubicBezTo>
                    <a:pt x="39" y="105"/>
                    <a:pt x="34" y="107"/>
                    <a:pt x="29" y="107"/>
                  </a:cubicBezTo>
                  <a:cubicBezTo>
                    <a:pt x="16" y="107"/>
                    <a:pt x="6" y="97"/>
                    <a:pt x="6" y="85"/>
                  </a:cubicBezTo>
                  <a:cubicBezTo>
                    <a:pt x="6" y="73"/>
                    <a:pt x="16" y="63"/>
                    <a:pt x="29" y="63"/>
                  </a:cubicBezTo>
                  <a:cubicBezTo>
                    <a:pt x="34" y="63"/>
                    <a:pt x="40" y="65"/>
                    <a:pt x="44" y="69"/>
                  </a:cubicBezTo>
                  <a:cubicBezTo>
                    <a:pt x="44" y="67"/>
                    <a:pt x="45" y="65"/>
                    <a:pt x="46" y="63"/>
                  </a:cubicBezTo>
                  <a:cubicBezTo>
                    <a:pt x="41" y="59"/>
                    <a:pt x="35" y="57"/>
                    <a:pt x="29" y="57"/>
                  </a:cubicBezTo>
                  <a:cubicBezTo>
                    <a:pt x="13" y="57"/>
                    <a:pt x="0" y="70"/>
                    <a:pt x="0" y="85"/>
                  </a:cubicBezTo>
                  <a:cubicBezTo>
                    <a:pt x="0" y="101"/>
                    <a:pt x="13" y="113"/>
                    <a:pt x="29" y="113"/>
                  </a:cubicBezTo>
                  <a:cubicBezTo>
                    <a:pt x="35" y="113"/>
                    <a:pt x="41" y="111"/>
                    <a:pt x="45" y="108"/>
                  </a:cubicBezTo>
                  <a:cubicBezTo>
                    <a:pt x="45" y="106"/>
                    <a:pt x="44" y="104"/>
                    <a:pt x="43" y="102"/>
                  </a:cubicBezTo>
                  <a:close/>
                  <a:moveTo>
                    <a:pt x="83" y="138"/>
                  </a:moveTo>
                  <a:cubicBezTo>
                    <a:pt x="83" y="139"/>
                    <a:pt x="83" y="141"/>
                    <a:pt x="83" y="142"/>
                  </a:cubicBezTo>
                  <a:cubicBezTo>
                    <a:pt x="83" y="154"/>
                    <a:pt x="73" y="164"/>
                    <a:pt x="61" y="164"/>
                  </a:cubicBezTo>
                  <a:cubicBezTo>
                    <a:pt x="49" y="164"/>
                    <a:pt x="39" y="154"/>
                    <a:pt x="39" y="142"/>
                  </a:cubicBezTo>
                  <a:cubicBezTo>
                    <a:pt x="39" y="132"/>
                    <a:pt x="45" y="124"/>
                    <a:pt x="54" y="121"/>
                  </a:cubicBezTo>
                  <a:cubicBezTo>
                    <a:pt x="53" y="119"/>
                    <a:pt x="51" y="118"/>
                    <a:pt x="50" y="116"/>
                  </a:cubicBezTo>
                  <a:cubicBezTo>
                    <a:pt x="40" y="120"/>
                    <a:pt x="33" y="130"/>
                    <a:pt x="33" y="142"/>
                  </a:cubicBezTo>
                  <a:cubicBezTo>
                    <a:pt x="33" y="158"/>
                    <a:pt x="46" y="170"/>
                    <a:pt x="61" y="170"/>
                  </a:cubicBezTo>
                  <a:cubicBezTo>
                    <a:pt x="77" y="170"/>
                    <a:pt x="89" y="158"/>
                    <a:pt x="89" y="142"/>
                  </a:cubicBezTo>
                  <a:cubicBezTo>
                    <a:pt x="89" y="141"/>
                    <a:pt x="89" y="140"/>
                    <a:pt x="89" y="139"/>
                  </a:cubicBezTo>
                  <a:cubicBezTo>
                    <a:pt x="87" y="139"/>
                    <a:pt x="85" y="139"/>
                    <a:pt x="83" y="138"/>
                  </a:cubicBezTo>
                  <a:close/>
                  <a:moveTo>
                    <a:pt x="29" y="102"/>
                  </a:moveTo>
                  <a:cubicBezTo>
                    <a:pt x="31" y="102"/>
                    <a:pt x="33" y="101"/>
                    <a:pt x="35" y="101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6" y="96"/>
                    <a:pt x="37" y="98"/>
                    <a:pt x="37" y="100"/>
                  </a:cubicBezTo>
                  <a:cubicBezTo>
                    <a:pt x="39" y="99"/>
                    <a:pt x="40" y="97"/>
                    <a:pt x="41" y="96"/>
                  </a:cubicBezTo>
                  <a:cubicBezTo>
                    <a:pt x="39" y="91"/>
                    <a:pt x="35" y="87"/>
                    <a:pt x="29" y="87"/>
                  </a:cubicBezTo>
                  <a:cubicBezTo>
                    <a:pt x="23" y="87"/>
                    <a:pt x="18" y="91"/>
                    <a:pt x="16" y="96"/>
                  </a:cubicBezTo>
                  <a:cubicBezTo>
                    <a:pt x="17" y="97"/>
                    <a:pt x="19" y="99"/>
                    <a:pt x="20" y="100"/>
                  </a:cubicBezTo>
                  <a:cubicBezTo>
                    <a:pt x="21" y="98"/>
                    <a:pt x="21" y="96"/>
                    <a:pt x="23" y="95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5" y="101"/>
                    <a:pt x="27" y="102"/>
                    <a:pt x="29" y="102"/>
                  </a:cubicBezTo>
                  <a:close/>
                  <a:moveTo>
                    <a:pt x="35" y="79"/>
                  </a:moveTo>
                  <a:cubicBezTo>
                    <a:pt x="35" y="76"/>
                    <a:pt x="32" y="73"/>
                    <a:pt x="29" y="73"/>
                  </a:cubicBezTo>
                  <a:cubicBezTo>
                    <a:pt x="25" y="73"/>
                    <a:pt x="23" y="76"/>
                    <a:pt x="23" y="79"/>
                  </a:cubicBezTo>
                  <a:cubicBezTo>
                    <a:pt x="23" y="82"/>
                    <a:pt x="25" y="85"/>
                    <a:pt x="29" y="85"/>
                  </a:cubicBezTo>
                  <a:cubicBezTo>
                    <a:pt x="32" y="85"/>
                    <a:pt x="35" y="82"/>
                    <a:pt x="35" y="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38" name="Freeform 77"/>
            <p:cNvSpPr>
              <a:spLocks noEditPoints="1"/>
            </p:cNvSpPr>
            <p:nvPr/>
          </p:nvSpPr>
          <p:spPr bwMode="auto">
            <a:xfrm>
              <a:off x="7686297" y="3409904"/>
              <a:ext cx="414179" cy="416046"/>
            </a:xfrm>
            <a:custGeom>
              <a:avLst/>
              <a:gdLst>
                <a:gd name="T0" fmla="*/ 47 w 94"/>
                <a:gd name="T1" fmla="*/ 94 h 94"/>
                <a:gd name="T2" fmla="*/ 0 w 94"/>
                <a:gd name="T3" fmla="*/ 47 h 94"/>
                <a:gd name="T4" fmla="*/ 47 w 94"/>
                <a:gd name="T5" fmla="*/ 0 h 94"/>
                <a:gd name="T6" fmla="*/ 94 w 94"/>
                <a:gd name="T7" fmla="*/ 47 h 94"/>
                <a:gd name="T8" fmla="*/ 47 w 94"/>
                <a:gd name="T9" fmla="*/ 94 h 94"/>
                <a:gd name="T10" fmla="*/ 47 w 94"/>
                <a:gd name="T11" fmla="*/ 8 h 94"/>
                <a:gd name="T12" fmla="*/ 8 w 94"/>
                <a:gd name="T13" fmla="*/ 47 h 94"/>
                <a:gd name="T14" fmla="*/ 47 w 94"/>
                <a:gd name="T15" fmla="*/ 86 h 94"/>
                <a:gd name="T16" fmla="*/ 86 w 94"/>
                <a:gd name="T17" fmla="*/ 47 h 94"/>
                <a:gd name="T18" fmla="*/ 47 w 94"/>
                <a:gd name="T19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47" y="94"/>
                  </a:moveTo>
                  <a:cubicBezTo>
                    <a:pt x="21" y="94"/>
                    <a:pt x="0" y="73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3" y="0"/>
                    <a:pt x="94" y="21"/>
                    <a:pt x="94" y="47"/>
                  </a:cubicBezTo>
                  <a:cubicBezTo>
                    <a:pt x="94" y="73"/>
                    <a:pt x="73" y="94"/>
                    <a:pt x="47" y="94"/>
                  </a:cubicBezTo>
                  <a:close/>
                  <a:moveTo>
                    <a:pt x="47" y="8"/>
                  </a:moveTo>
                  <a:cubicBezTo>
                    <a:pt x="26" y="8"/>
                    <a:pt x="8" y="25"/>
                    <a:pt x="8" y="47"/>
                  </a:cubicBezTo>
                  <a:cubicBezTo>
                    <a:pt x="8" y="68"/>
                    <a:pt x="26" y="86"/>
                    <a:pt x="47" y="86"/>
                  </a:cubicBezTo>
                  <a:cubicBezTo>
                    <a:pt x="69" y="86"/>
                    <a:pt x="86" y="68"/>
                    <a:pt x="86" y="47"/>
                  </a:cubicBezTo>
                  <a:cubicBezTo>
                    <a:pt x="86" y="25"/>
                    <a:pt x="6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39" name="Freeform 78"/>
            <p:cNvSpPr>
              <a:spLocks noEditPoints="1"/>
            </p:cNvSpPr>
            <p:nvPr/>
          </p:nvSpPr>
          <p:spPr bwMode="auto">
            <a:xfrm>
              <a:off x="7783311" y="3506918"/>
              <a:ext cx="225748" cy="255598"/>
            </a:xfrm>
            <a:custGeom>
              <a:avLst/>
              <a:gdLst>
                <a:gd name="T0" fmla="*/ 25 w 51"/>
                <a:gd name="T1" fmla="*/ 29 h 58"/>
                <a:gd name="T2" fmla="*/ 0 w 51"/>
                <a:gd name="T3" fmla="*/ 46 h 58"/>
                <a:gd name="T4" fmla="*/ 9 w 51"/>
                <a:gd name="T5" fmla="*/ 53 h 58"/>
                <a:gd name="T6" fmla="*/ 13 w 51"/>
                <a:gd name="T7" fmla="*/ 45 h 58"/>
                <a:gd name="T8" fmla="*/ 13 w 51"/>
                <a:gd name="T9" fmla="*/ 56 h 58"/>
                <a:gd name="T10" fmla="*/ 25 w 51"/>
                <a:gd name="T11" fmla="*/ 58 h 58"/>
                <a:gd name="T12" fmla="*/ 37 w 51"/>
                <a:gd name="T13" fmla="*/ 56 h 58"/>
                <a:gd name="T14" fmla="*/ 37 w 51"/>
                <a:gd name="T15" fmla="*/ 45 h 58"/>
                <a:gd name="T16" fmla="*/ 42 w 51"/>
                <a:gd name="T17" fmla="*/ 53 h 58"/>
                <a:gd name="T18" fmla="*/ 51 w 51"/>
                <a:gd name="T19" fmla="*/ 46 h 58"/>
                <a:gd name="T20" fmla="*/ 25 w 51"/>
                <a:gd name="T21" fmla="*/ 29 h 58"/>
                <a:gd name="T22" fmla="*/ 25 w 51"/>
                <a:gd name="T23" fmla="*/ 25 h 58"/>
                <a:gd name="T24" fmla="*/ 37 w 51"/>
                <a:gd name="T25" fmla="*/ 12 h 58"/>
                <a:gd name="T26" fmla="*/ 25 w 51"/>
                <a:gd name="T27" fmla="*/ 0 h 58"/>
                <a:gd name="T28" fmla="*/ 13 w 51"/>
                <a:gd name="T29" fmla="*/ 12 h 58"/>
                <a:gd name="T30" fmla="*/ 25 w 51"/>
                <a:gd name="T31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8">
                  <a:moveTo>
                    <a:pt x="25" y="29"/>
                  </a:moveTo>
                  <a:cubicBezTo>
                    <a:pt x="14" y="29"/>
                    <a:pt x="4" y="36"/>
                    <a:pt x="0" y="46"/>
                  </a:cubicBezTo>
                  <a:cubicBezTo>
                    <a:pt x="2" y="49"/>
                    <a:pt x="5" y="52"/>
                    <a:pt x="9" y="53"/>
                  </a:cubicBezTo>
                  <a:cubicBezTo>
                    <a:pt x="9" y="50"/>
                    <a:pt x="11" y="47"/>
                    <a:pt x="13" y="4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7" y="57"/>
                    <a:pt x="21" y="58"/>
                    <a:pt x="25" y="58"/>
                  </a:cubicBezTo>
                  <a:cubicBezTo>
                    <a:pt x="29" y="58"/>
                    <a:pt x="34" y="57"/>
                    <a:pt x="37" y="5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47"/>
                    <a:pt x="41" y="50"/>
                    <a:pt x="42" y="53"/>
                  </a:cubicBezTo>
                  <a:cubicBezTo>
                    <a:pt x="45" y="52"/>
                    <a:pt x="48" y="49"/>
                    <a:pt x="51" y="46"/>
                  </a:cubicBezTo>
                  <a:cubicBezTo>
                    <a:pt x="47" y="36"/>
                    <a:pt x="37" y="29"/>
                    <a:pt x="25" y="29"/>
                  </a:cubicBezTo>
                  <a:close/>
                  <a:moveTo>
                    <a:pt x="25" y="25"/>
                  </a:moveTo>
                  <a:cubicBezTo>
                    <a:pt x="32" y="25"/>
                    <a:pt x="37" y="19"/>
                    <a:pt x="37" y="12"/>
                  </a:cubicBezTo>
                  <a:cubicBezTo>
                    <a:pt x="37" y="6"/>
                    <a:pt x="32" y="0"/>
                    <a:pt x="25" y="0"/>
                  </a:cubicBezTo>
                  <a:cubicBezTo>
                    <a:pt x="18" y="0"/>
                    <a:pt x="13" y="6"/>
                    <a:pt x="13" y="12"/>
                  </a:cubicBezTo>
                  <a:cubicBezTo>
                    <a:pt x="13" y="19"/>
                    <a:pt x="18" y="25"/>
                    <a:pt x="25" y="2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63">
                <a:solidFill>
                  <a:prstClr val="black"/>
                </a:solidFill>
              </a:endParaRPr>
            </a:p>
          </p:txBody>
        </p:sp>
      </p:grp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576A77F7-24B7-CE4D-BF5B-B09D02CA23A4}"/>
              </a:ext>
            </a:extLst>
          </p:cNvPr>
          <p:cNvSpPr>
            <a:spLocks/>
          </p:cNvSpPr>
          <p:nvPr/>
        </p:nvSpPr>
        <p:spPr>
          <a:xfrm>
            <a:off x="3637828" y="1360728"/>
            <a:ext cx="2556000" cy="504000"/>
          </a:xfrm>
          <a:prstGeom prst="roundRect">
            <a:avLst/>
          </a:prstGeom>
          <a:solidFill>
            <a:schemeClr val="bg1"/>
          </a:solidFill>
          <a:ln w="12700" cap="flat">
            <a:solidFill>
              <a:srgbClr val="00904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7BB4A98-7FB0-594A-8313-39BFDBBBFCDA}"/>
              </a:ext>
            </a:extLst>
          </p:cNvPr>
          <p:cNvSpPr txBox="1"/>
          <p:nvPr/>
        </p:nvSpPr>
        <p:spPr>
          <a:xfrm>
            <a:off x="3909389" y="1457666"/>
            <a:ext cx="201600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600" dirty="0">
                <a:solidFill>
                  <a:srgbClr val="0090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Самоконтроль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9044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91796397-7F04-6B46-85ED-955E6607F6A6}"/>
              </a:ext>
            </a:extLst>
          </p:cNvPr>
          <p:cNvSpPr>
            <a:spLocks/>
          </p:cNvSpPr>
          <p:nvPr/>
        </p:nvSpPr>
        <p:spPr>
          <a:xfrm>
            <a:off x="3637828" y="2251224"/>
            <a:ext cx="2556000" cy="504000"/>
          </a:xfrm>
          <a:prstGeom prst="roundRect">
            <a:avLst/>
          </a:prstGeom>
          <a:solidFill>
            <a:schemeClr val="bg1"/>
          </a:solidFill>
          <a:ln w="12700" cap="flat">
            <a:solidFill>
              <a:srgbClr val="00904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xmlns="" id="{771454BD-8804-0D4E-A7DC-20F94EF934DD}"/>
              </a:ext>
            </a:extLst>
          </p:cNvPr>
          <p:cNvSpPr>
            <a:spLocks/>
          </p:cNvSpPr>
          <p:nvPr/>
        </p:nvSpPr>
        <p:spPr>
          <a:xfrm>
            <a:off x="5843103" y="2384986"/>
            <a:ext cx="2556000" cy="504000"/>
          </a:xfrm>
          <a:prstGeom prst="roundRect">
            <a:avLst/>
          </a:prstGeom>
          <a:solidFill>
            <a:schemeClr val="bg1"/>
          </a:solidFill>
          <a:ln w="12700" cap="flat">
            <a:solidFill>
              <a:srgbClr val="00904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xmlns="" id="{72D976DF-F078-5D46-A7A8-C66865D0E1D4}"/>
              </a:ext>
            </a:extLst>
          </p:cNvPr>
          <p:cNvSpPr>
            <a:spLocks/>
          </p:cNvSpPr>
          <p:nvPr/>
        </p:nvSpPr>
        <p:spPr>
          <a:xfrm>
            <a:off x="3637828" y="3126982"/>
            <a:ext cx="2556000" cy="504000"/>
          </a:xfrm>
          <a:prstGeom prst="roundRect">
            <a:avLst/>
          </a:prstGeom>
          <a:solidFill>
            <a:schemeClr val="bg1"/>
          </a:solidFill>
          <a:ln w="12700" cap="flat">
            <a:solidFill>
              <a:srgbClr val="00904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156351DB-08B4-5F4C-9B33-48ECA64938EF}"/>
              </a:ext>
            </a:extLst>
          </p:cNvPr>
          <p:cNvSpPr>
            <a:spLocks/>
          </p:cNvSpPr>
          <p:nvPr/>
        </p:nvSpPr>
        <p:spPr>
          <a:xfrm>
            <a:off x="5822544" y="3260126"/>
            <a:ext cx="2556000" cy="504000"/>
          </a:xfrm>
          <a:prstGeom prst="roundRect">
            <a:avLst/>
          </a:prstGeom>
          <a:solidFill>
            <a:schemeClr val="bg1"/>
          </a:solidFill>
          <a:ln w="12700" cap="flat">
            <a:solidFill>
              <a:srgbClr val="00904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2" name="Скругленный прямоугольник 51">
            <a:extLst>
              <a:ext uri="{FF2B5EF4-FFF2-40B4-BE49-F238E27FC236}">
                <a16:creationId xmlns:a16="http://schemas.microsoft.com/office/drawing/2014/main" xmlns="" id="{8CEF8D8F-D3BE-FA4B-B82C-891A4564277D}"/>
              </a:ext>
            </a:extLst>
          </p:cNvPr>
          <p:cNvSpPr>
            <a:spLocks/>
          </p:cNvSpPr>
          <p:nvPr/>
        </p:nvSpPr>
        <p:spPr>
          <a:xfrm>
            <a:off x="3637828" y="4101545"/>
            <a:ext cx="2556000" cy="504000"/>
          </a:xfrm>
          <a:prstGeom prst="roundRect">
            <a:avLst/>
          </a:prstGeom>
          <a:solidFill>
            <a:schemeClr val="bg1"/>
          </a:solidFill>
          <a:ln w="12700" cap="flat">
            <a:solidFill>
              <a:srgbClr val="00904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F31FDFE-B069-B34D-B6DA-BB00FF0D52F0}"/>
              </a:ext>
            </a:extLst>
          </p:cNvPr>
          <p:cNvSpPr txBox="1"/>
          <p:nvPr/>
        </p:nvSpPr>
        <p:spPr>
          <a:xfrm>
            <a:off x="3909389" y="2274608"/>
            <a:ext cx="2016000" cy="447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>
                <a:ln>
                  <a:noFill/>
                </a:ln>
                <a:solidFill>
                  <a:srgbClr val="009044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Критическое мышление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514D12A-7A34-574B-BBF8-E0BE0E380480}"/>
              </a:ext>
            </a:extLst>
          </p:cNvPr>
          <p:cNvSpPr txBox="1"/>
          <p:nvPr/>
        </p:nvSpPr>
        <p:spPr>
          <a:xfrm>
            <a:off x="5962335" y="2516183"/>
            <a:ext cx="2340000" cy="2749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>
                <a:ln>
                  <a:noFill/>
                </a:ln>
                <a:solidFill>
                  <a:srgbClr val="009044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Гибкое </a:t>
            </a:r>
            <a:r>
              <a:rPr kumimoji="0" lang="ru-RU" sz="1600" b="1" i="0" u="none" strike="noStrike" cap="none" spc="0" normalizeH="0" baseline="0" dirty="0" smtClean="0">
                <a:ln>
                  <a:noFill/>
                </a:ln>
                <a:solidFill>
                  <a:srgbClr val="009044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мышление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9044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7345465-4692-C84C-A019-7425C4F5C1B9}"/>
              </a:ext>
            </a:extLst>
          </p:cNvPr>
          <p:cNvSpPr txBox="1"/>
          <p:nvPr/>
        </p:nvSpPr>
        <p:spPr>
          <a:xfrm>
            <a:off x="3909389" y="3278522"/>
            <a:ext cx="2016000" cy="2749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90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Коммуникативные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9044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0B5E333-3384-6640-AAC4-E493AF9E1E10}"/>
              </a:ext>
            </a:extLst>
          </p:cNvPr>
          <p:cNvSpPr txBox="1"/>
          <p:nvPr/>
        </p:nvSpPr>
        <p:spPr>
          <a:xfrm>
            <a:off x="3909389" y="4239713"/>
            <a:ext cx="2016000" cy="2749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>
                <a:ln>
                  <a:noFill/>
                </a:ln>
                <a:solidFill>
                  <a:srgbClr val="009044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Саморазвитие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45E642B-91A5-3A48-B44D-27792FDFE307}"/>
              </a:ext>
            </a:extLst>
          </p:cNvPr>
          <p:cNvSpPr txBox="1"/>
          <p:nvPr/>
        </p:nvSpPr>
        <p:spPr>
          <a:xfrm>
            <a:off x="5962335" y="3305146"/>
            <a:ext cx="2340000" cy="447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>
                <a:ln>
                  <a:noFill/>
                </a:ln>
                <a:solidFill>
                  <a:srgbClr val="009044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Умение работать в команде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3A6F480-5875-884F-AC1B-E61A2444A1EA}"/>
              </a:ext>
            </a:extLst>
          </p:cNvPr>
          <p:cNvSpPr txBox="1"/>
          <p:nvPr/>
        </p:nvSpPr>
        <p:spPr>
          <a:xfrm>
            <a:off x="1765066" y="774051"/>
            <a:ext cx="1260899" cy="511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>
              <a:lnSpc>
                <a:spcPct val="70000"/>
              </a:lnSpc>
            </a:pPr>
            <a:r>
              <a:rPr lang="ru-RU" sz="3800" b="0" dirty="0" smtClean="0">
                <a:solidFill>
                  <a:srgbClr val="009044"/>
                </a:solidFill>
                <a:latin typeface="Calibri" panose="020F0502020204030204" pitchFamily="34" charset="0"/>
              </a:rPr>
              <a:t>УУД</a:t>
            </a:r>
            <a:endParaRPr lang="ru-RU" sz="3800" b="0" dirty="0">
              <a:solidFill>
                <a:srgbClr val="009044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3A6F480-5875-884F-AC1B-E61A2444A1EA}"/>
              </a:ext>
            </a:extLst>
          </p:cNvPr>
          <p:cNvSpPr txBox="1"/>
          <p:nvPr/>
        </p:nvSpPr>
        <p:spPr>
          <a:xfrm>
            <a:off x="3737415" y="774051"/>
            <a:ext cx="4872168" cy="511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>
              <a:lnSpc>
                <a:spcPct val="70000"/>
              </a:lnSpc>
            </a:pPr>
            <a:r>
              <a:rPr lang="ru-RU" sz="3800" b="0" dirty="0" smtClean="0">
                <a:solidFill>
                  <a:srgbClr val="009044"/>
                </a:solidFill>
                <a:latin typeface="Calibri" panose="020F0502020204030204" pitchFamily="34" charset="0"/>
              </a:rPr>
              <a:t>НАВЫКОВ БУДУЩЕГО</a:t>
            </a:r>
            <a:endParaRPr lang="ru-RU" sz="3800" b="0" dirty="0">
              <a:solidFill>
                <a:srgbClr val="009044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3A6F480-5875-884F-AC1B-E61A2444A1EA}"/>
              </a:ext>
            </a:extLst>
          </p:cNvPr>
          <p:cNvSpPr txBox="1"/>
          <p:nvPr/>
        </p:nvSpPr>
        <p:spPr>
          <a:xfrm>
            <a:off x="2841723" y="727706"/>
            <a:ext cx="83083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70000"/>
              </a:lnSpc>
            </a:pPr>
            <a:r>
              <a:rPr lang="ru-RU" sz="3800" b="0" dirty="0" smtClean="0">
                <a:solidFill>
                  <a:srgbClr val="FF9300"/>
                </a:solidFill>
                <a:latin typeface="Calibri" panose="020F0502020204030204" pitchFamily="34" charset="0"/>
              </a:rPr>
              <a:t> </a:t>
            </a:r>
            <a:r>
              <a:rPr lang="ru-RU" sz="4000" dirty="0">
                <a:solidFill>
                  <a:srgbClr val="009044"/>
                </a:solidFill>
                <a:latin typeface="Calibri Light" panose="020F0302020204030204" pitchFamily="34" charset="0"/>
                <a:ea typeface="Helios-Cond-Light"/>
                <a:cs typeface="Calibri Light" panose="020F0302020204030204" pitchFamily="34" charset="0"/>
                <a:sym typeface="Helios-Cond-Light"/>
              </a:rPr>
              <a:t>→</a:t>
            </a:r>
            <a:r>
              <a:rPr lang="ru-RU" sz="3800" b="0" dirty="0" smtClean="0">
                <a:solidFill>
                  <a:srgbClr val="FF93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226021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Картинки по запросу выготский зона ближайшего развития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3588" y="0"/>
            <a:ext cx="6511976" cy="5143500"/>
          </a:xfrm>
          <a:prstGeom prst="ellipse">
            <a:avLst/>
          </a:prstGeom>
          <a:noFill/>
        </p:spPr>
      </p:pic>
      <p:pic>
        <p:nvPicPr>
          <p:cNvPr id="46082" name="Picture 2" descr="Картинки по запросу ученик"/>
          <p:cNvPicPr>
            <a:picLocks noChangeAspect="1" noChangeArrowheads="1"/>
          </p:cNvPicPr>
          <p:nvPr/>
        </p:nvPicPr>
        <p:blipFill>
          <a:blip r:embed="rId4" cstate="print"/>
          <a:srcRect l="27627" t="5027" r="19751" b="5752"/>
          <a:stretch>
            <a:fillRect/>
          </a:stretch>
        </p:blipFill>
        <p:spPr bwMode="auto">
          <a:xfrm flipH="1">
            <a:off x="5488053" y="2129591"/>
            <a:ext cx="758041" cy="1009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Картинки по запросу учен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3315" y="0"/>
            <a:ext cx="1548101" cy="1366684"/>
          </a:xfrm>
          <a:prstGeom prst="rect">
            <a:avLst/>
          </a:prstGeom>
          <a:noFill/>
        </p:spPr>
      </p:pic>
      <p:pic>
        <p:nvPicPr>
          <p:cNvPr id="46086" name="Picture 6" descr="Картинки по запросу ученик с учителе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750082"/>
            <a:ext cx="1583434" cy="1187576"/>
          </a:xfrm>
          <a:prstGeom prst="rect">
            <a:avLst/>
          </a:prstGeom>
          <a:noFill/>
        </p:spPr>
      </p:pic>
      <p:pic>
        <p:nvPicPr>
          <p:cNvPr id="46088" name="Picture 8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 l="7085" r="13569" b="6426"/>
          <a:stretch>
            <a:fillRect/>
          </a:stretch>
        </p:blipFill>
        <p:spPr bwMode="auto">
          <a:xfrm>
            <a:off x="6246094" y="1937658"/>
            <a:ext cx="1454737" cy="120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03123" y="4753649"/>
            <a:ext cx="167033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Л.С. </a:t>
            </a:r>
            <a:r>
              <a:rPr kumimoji="0" lang="ru-RU" sz="1600" b="1" i="0" u="none" strike="noStrike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Выготский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Критическое мышление"/>
          <p:cNvSpPr txBox="1"/>
          <p:nvPr/>
        </p:nvSpPr>
        <p:spPr>
          <a:xfrm>
            <a:off x="952500" y="350844"/>
            <a:ext cx="8092436" cy="497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80000"/>
              </a:lnSpc>
              <a:defRPr sz="3200" b="0">
                <a:solidFill>
                  <a:srgbClr val="FFFFFF"/>
                </a:solidFill>
                <a:latin typeface="Calibri" panose="020F0502020204030204" pitchFamily="34" charset="0"/>
                <a:ea typeface="HeliosExtraCompressed"/>
                <a:cs typeface="HeliosExtraCompressed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dirty="0">
                <a:solidFill>
                  <a:schemeClr val="bg1"/>
                </a:solidFill>
                <a:cs typeface="Calibri" panose="020F0502020204030204" pitchFamily="34" charset="0"/>
              </a:rPr>
              <a:t>КРИТИЧЕСКОЕ МЫШЛЕНИЕ</a:t>
            </a:r>
          </a:p>
        </p:txBody>
      </p:sp>
      <p:sp>
        <p:nvSpPr>
          <p:cNvPr id="372" name="Кружок"/>
          <p:cNvSpPr/>
          <p:nvPr/>
        </p:nvSpPr>
        <p:spPr>
          <a:xfrm>
            <a:off x="2100576" y="1217847"/>
            <a:ext cx="2910847" cy="2546314"/>
          </a:xfrm>
          <a:prstGeom prst="ellipse">
            <a:avLst/>
          </a:prstGeom>
          <a:solidFill>
            <a:srgbClr val="8CC7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ru-RU" sz="1800" b="0" dirty="0" smtClean="0">
                <a:solidFill>
                  <a:schemeClr val="bg1"/>
                </a:solidFill>
                <a:sym typeface="Helvetica Neue Medium"/>
              </a:rPr>
              <a:t>Любознательность</a:t>
            </a:r>
            <a:endParaRPr sz="1800" b="0">
              <a:solidFill>
                <a:schemeClr val="bg1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74" name="Овал"/>
          <p:cNvSpPr/>
          <p:nvPr/>
        </p:nvSpPr>
        <p:spPr>
          <a:xfrm>
            <a:off x="7179566" y="2815267"/>
            <a:ext cx="1807096" cy="1735227"/>
          </a:xfrm>
          <a:prstGeom prst="ellipse">
            <a:avLst/>
          </a:prstGeom>
          <a:solidFill>
            <a:srgbClr val="8CC7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ru-RU" sz="1400" b="0" dirty="0" smtClean="0">
                <a:solidFill>
                  <a:srgbClr val="FFFFFF"/>
                </a:solidFill>
                <a:latin typeface="Helvetica Neue Medium"/>
                <a:ea typeface="+mn-ea"/>
                <a:cs typeface="+mn-cs"/>
                <a:sym typeface="Helvetica Neue Medium"/>
              </a:rPr>
              <a:t>взаимопомощь</a:t>
            </a:r>
            <a:endParaRPr sz="14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75" name="Кружок"/>
          <p:cNvSpPr/>
          <p:nvPr/>
        </p:nvSpPr>
        <p:spPr>
          <a:xfrm>
            <a:off x="5157895" y="1498761"/>
            <a:ext cx="2200886" cy="2095103"/>
          </a:xfrm>
          <a:prstGeom prst="ellipse">
            <a:avLst/>
          </a:prstGeom>
          <a:solidFill>
            <a:srgbClr val="E86A2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ru-RU" sz="1800" b="0" dirty="0" smtClean="0">
                <a:solidFill>
                  <a:schemeClr val="bg1"/>
                </a:solidFill>
                <a:sym typeface="Helvetica Neue Medium"/>
              </a:rPr>
              <a:t>Самоконтроль</a:t>
            </a:r>
            <a:endParaRPr sz="1800" b="0">
              <a:solidFill>
                <a:schemeClr val="bg1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378" name="Линия" descr="Линия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157896" y="3775586"/>
            <a:ext cx="212152" cy="239167"/>
          </a:xfrm>
          <a:prstGeom prst="rect">
            <a:avLst/>
          </a:prstGeom>
        </p:spPr>
      </p:pic>
      <p:sp>
        <p:nvSpPr>
          <p:cNvPr id="382" name="ПРОБЛЕМНЫЕ СИТУАЦИИ"/>
          <p:cNvSpPr txBox="1"/>
          <p:nvPr/>
        </p:nvSpPr>
        <p:spPr>
          <a:xfrm>
            <a:off x="2408902" y="1217847"/>
            <a:ext cx="1307691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defRPr sz="6000" b="0">
                <a:solidFill>
                  <a:srgbClr val="FFFFFF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lvl1pPr>
          </a:lstStyle>
          <a:p>
            <a:pPr algn="ctr"/>
            <a:endParaRPr sz="1400">
              <a:latin typeface="Calibri" panose="020F0502020204030204" pitchFamily="34" charset="0"/>
            </a:endParaRPr>
          </a:p>
        </p:txBody>
      </p:sp>
      <p:sp>
        <p:nvSpPr>
          <p:cNvPr id="383" name="ПРОБЛЕМНЫЕ ВОПРОСЫ"/>
          <p:cNvSpPr txBox="1"/>
          <p:nvPr/>
        </p:nvSpPr>
        <p:spPr>
          <a:xfrm>
            <a:off x="3352302" y="3359185"/>
            <a:ext cx="1474002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6000" b="0">
                <a:solidFill>
                  <a:srgbClr val="FFFFFF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lvl1pPr>
          </a:lstStyle>
          <a:p>
            <a:pPr algn="ctr"/>
            <a:endParaRPr sz="1400">
              <a:latin typeface="Calibri" panose="020F0502020204030204" pitchFamily="34" charset="0"/>
            </a:endParaRPr>
          </a:p>
        </p:txBody>
      </p:sp>
      <p:sp>
        <p:nvSpPr>
          <p:cNvPr id="384" name="«ОТКРЫТЫЕ» ЗАДАЧИ"/>
          <p:cNvSpPr txBox="1"/>
          <p:nvPr/>
        </p:nvSpPr>
        <p:spPr>
          <a:xfrm>
            <a:off x="4850999" y="1850779"/>
            <a:ext cx="1474002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6000" b="0">
                <a:solidFill>
                  <a:srgbClr val="FFFFFF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lvl1pPr>
          </a:lstStyle>
          <a:p>
            <a:pPr algn="ctr"/>
            <a:endParaRPr sz="1400">
              <a:latin typeface="Calibri" panose="020F0502020204030204" pitchFamily="34" charset="0"/>
            </a:endParaRPr>
          </a:p>
        </p:txBody>
      </p:sp>
      <p:sp>
        <p:nvSpPr>
          <p:cNvPr id="385" name="УЧЕБНЫЕ ДИАЛОГИ"/>
          <p:cNvSpPr txBox="1"/>
          <p:nvPr/>
        </p:nvSpPr>
        <p:spPr>
          <a:xfrm>
            <a:off x="7495034" y="3248047"/>
            <a:ext cx="1267753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defRPr sz="6000" b="0">
                <a:solidFill>
                  <a:srgbClr val="FFFFFF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lvl1pPr>
          </a:lstStyle>
          <a:p>
            <a:pPr algn="ctr"/>
            <a:endParaRPr sz="1400">
              <a:latin typeface="Calibri" panose="020F0502020204030204" pitchFamily="34" charset="0"/>
            </a:endParaRPr>
          </a:p>
        </p:txBody>
      </p:sp>
      <p:grpSp>
        <p:nvGrpSpPr>
          <p:cNvPr id="2" name="Группа 23"/>
          <p:cNvGrpSpPr/>
          <p:nvPr/>
        </p:nvGrpSpPr>
        <p:grpSpPr>
          <a:xfrm>
            <a:off x="0" y="4724400"/>
            <a:ext cx="9144000" cy="419100"/>
            <a:chOff x="0" y="4724400"/>
            <a:chExt cx="9144000" cy="4191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0" y="4724400"/>
              <a:ext cx="9144000" cy="4191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825500"/>
              <a:endParaRPr lang="ru-RU" sz="3200" b="0">
                <a:solidFill>
                  <a:srgbClr val="FFFFFF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grpSp>
          <p:nvGrpSpPr>
            <p:cNvPr id="4" name="Группа 25"/>
            <p:cNvGrpSpPr/>
            <p:nvPr/>
          </p:nvGrpSpPr>
          <p:grpSpPr>
            <a:xfrm>
              <a:off x="400050" y="4810932"/>
              <a:ext cx="8561070" cy="257280"/>
              <a:chOff x="400050" y="4810932"/>
              <a:chExt cx="8561070" cy="257280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4320" y="4818121"/>
                <a:ext cx="1066800" cy="242902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3556000" y="4952795"/>
                <a:ext cx="2032000" cy="1077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  <a:extLst>
                <a:ext uri="{909E8E84-426E-40DD-AFC4-6F175D3DCCD1}">
                  <a14:hiddenFill xmlns=""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defTabSz="825500"/>
                <a:r>
                  <a:rPr lang="en-US" sz="700" b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©</a:t>
                </a:r>
                <a:r>
                  <a:rPr lang="ru-RU" sz="700" b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Корпорация «Российский учебник»</a:t>
                </a:r>
              </a:p>
            </p:txBody>
          </p:sp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0050" y="4810932"/>
                <a:ext cx="1415977" cy="257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9F8F10-842A-964D-AC21-88DDFFED299E}"/>
              </a:ext>
            </a:extLst>
          </p:cNvPr>
          <p:cNvSpPr txBox="1"/>
          <p:nvPr/>
        </p:nvSpPr>
        <p:spPr>
          <a:xfrm rot="16200000">
            <a:off x="-892621" y="2942689"/>
            <a:ext cx="266739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ПОЗНАВАТЕЛЬНЫЕ УУД</a:t>
            </a:r>
          </a:p>
        </p:txBody>
      </p:sp>
      <p:sp>
        <p:nvSpPr>
          <p:cNvPr id="22" name="Кружок"/>
          <p:cNvSpPr/>
          <p:nvPr/>
        </p:nvSpPr>
        <p:spPr>
          <a:xfrm>
            <a:off x="116013" y="584900"/>
            <a:ext cx="1993713" cy="1961413"/>
          </a:xfrm>
          <a:prstGeom prst="ellipse">
            <a:avLst/>
          </a:prstGeom>
          <a:solidFill>
            <a:srgbClr val="E86A2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ru-RU" sz="1800" b="0" dirty="0" smtClean="0">
                <a:solidFill>
                  <a:schemeClr val="bg1"/>
                </a:solidFill>
                <a:sym typeface="Helvetica Neue Medium"/>
              </a:rPr>
              <a:t>Уверенность</a:t>
            </a:r>
            <a:endParaRPr sz="1800" b="0">
              <a:solidFill>
                <a:schemeClr val="bg1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6013" y="44991"/>
            <a:ext cx="892892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9300"/>
                </a:solidFill>
              </a:rPr>
              <a:t>Готовность ребенка к обучению зависит от понимания того</a:t>
            </a:r>
            <a:r>
              <a:rPr lang="ru-RU" sz="2000" dirty="0" smtClean="0">
                <a:solidFill>
                  <a:srgbClr val="FF9300"/>
                </a:solidFill>
              </a:rPr>
              <a:t>,</a:t>
            </a:r>
          </a:p>
          <a:p>
            <a:r>
              <a:rPr lang="ru-RU" sz="2000" dirty="0" smtClean="0">
                <a:solidFill>
                  <a:srgbClr val="FF9300"/>
                </a:solidFill>
              </a:rPr>
              <a:t> </a:t>
            </a:r>
            <a:r>
              <a:rPr lang="ru-RU" sz="2000" dirty="0" smtClean="0">
                <a:solidFill>
                  <a:srgbClr val="FF9300"/>
                </a:solidFill>
              </a:rPr>
              <a:t>как вообще приобретаются знания.</a:t>
            </a:r>
            <a:r>
              <a:rPr lang="ru-RU" sz="1800" dirty="0" smtClean="0">
                <a:solidFill>
                  <a:srgbClr val="FF9300"/>
                </a:solidFill>
              </a:rPr>
              <a:t/>
            </a:r>
            <a:br>
              <a:rPr lang="ru-RU" sz="1800" dirty="0" smtClean="0">
                <a:solidFill>
                  <a:srgbClr val="FF9300"/>
                </a:solidFill>
              </a:rPr>
            </a:b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212828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7A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Критическое мышление"/>
          <p:cNvSpPr txBox="1"/>
          <p:nvPr/>
        </p:nvSpPr>
        <p:spPr>
          <a:xfrm>
            <a:off x="1331585" y="242187"/>
            <a:ext cx="7431202" cy="469359"/>
          </a:xfrm>
          <a:prstGeom prst="rect">
            <a:avLst/>
          </a:prstGeom>
          <a:solidFill>
            <a:srgbClr val="D17A18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80000"/>
              </a:lnSpc>
              <a:defRPr sz="3200" b="0">
                <a:solidFill>
                  <a:srgbClr val="FFFFFF"/>
                </a:solidFill>
                <a:latin typeface="Calibri" panose="020F0502020204030204" pitchFamily="34" charset="0"/>
                <a:ea typeface="HeliosExtraCompressed"/>
                <a:cs typeface="HeliosExtraCompressed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4000" dirty="0">
                <a:solidFill>
                  <a:schemeClr val="bg1"/>
                </a:solidFill>
                <a:cs typeface="Calibri" panose="020F0502020204030204" pitchFamily="34" charset="0"/>
              </a:rPr>
              <a:t>КРИТИЧЕСКОЕ МЫШЛЕНИЕ</a:t>
            </a:r>
          </a:p>
        </p:txBody>
      </p:sp>
      <p:sp>
        <p:nvSpPr>
          <p:cNvPr id="372" name="Кружок"/>
          <p:cNvSpPr/>
          <p:nvPr/>
        </p:nvSpPr>
        <p:spPr>
          <a:xfrm>
            <a:off x="1152561" y="1076701"/>
            <a:ext cx="1832050" cy="1832050"/>
          </a:xfrm>
          <a:prstGeom prst="ellipse">
            <a:avLst/>
          </a:prstGeom>
          <a:solidFill>
            <a:srgbClr val="8CC7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73" name="Кружок"/>
          <p:cNvSpPr/>
          <p:nvPr/>
        </p:nvSpPr>
        <p:spPr>
          <a:xfrm>
            <a:off x="3041751" y="2546313"/>
            <a:ext cx="2095104" cy="2095104"/>
          </a:xfrm>
          <a:prstGeom prst="ellipse">
            <a:avLst/>
          </a:prstGeom>
          <a:solidFill>
            <a:srgbClr val="E86A2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74" name="Овал"/>
          <p:cNvSpPr/>
          <p:nvPr/>
        </p:nvSpPr>
        <p:spPr>
          <a:xfrm>
            <a:off x="5203501" y="1217846"/>
            <a:ext cx="1807096" cy="1735227"/>
          </a:xfrm>
          <a:prstGeom prst="ellipse">
            <a:avLst/>
          </a:prstGeom>
          <a:solidFill>
            <a:srgbClr val="8CC7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75" name="Кружок"/>
          <p:cNvSpPr/>
          <p:nvPr/>
        </p:nvSpPr>
        <p:spPr>
          <a:xfrm>
            <a:off x="7212886" y="2649522"/>
            <a:ext cx="1832050" cy="1832050"/>
          </a:xfrm>
          <a:prstGeom prst="ellipse">
            <a:avLst/>
          </a:prstGeom>
          <a:solidFill>
            <a:srgbClr val="E86A2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376" name="Линия" descr="Линия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751" y="1850780"/>
            <a:ext cx="1149152" cy="622742"/>
          </a:xfrm>
          <a:prstGeom prst="rect">
            <a:avLst/>
          </a:prstGeom>
        </p:spPr>
      </p:pic>
      <p:pic>
        <p:nvPicPr>
          <p:cNvPr id="378" name="Линия" descr="Линия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157896" y="3002581"/>
            <a:ext cx="1224414" cy="1012173"/>
          </a:xfrm>
          <a:prstGeom prst="rect">
            <a:avLst/>
          </a:prstGeom>
        </p:spPr>
      </p:pic>
      <p:pic>
        <p:nvPicPr>
          <p:cNvPr id="380" name="Линия" descr="Линия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190" y="1571746"/>
            <a:ext cx="1108983" cy="1012173"/>
          </a:xfrm>
          <a:prstGeom prst="rect">
            <a:avLst/>
          </a:prstGeom>
        </p:spPr>
      </p:pic>
      <p:sp>
        <p:nvSpPr>
          <p:cNvPr id="382" name="ПРОБЛЕМНЫЕ СИТУАЦИИ"/>
          <p:cNvSpPr txBox="1"/>
          <p:nvPr/>
        </p:nvSpPr>
        <p:spPr>
          <a:xfrm>
            <a:off x="1331585" y="1758047"/>
            <a:ext cx="1474002" cy="46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6000" b="0">
                <a:solidFill>
                  <a:srgbClr val="FFFFFF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lvl1pPr>
          </a:lstStyle>
          <a:p>
            <a:pPr algn="ctr"/>
            <a:r>
              <a:rPr lang="ru-RU" sz="1400" b="1" dirty="0">
                <a:latin typeface="Calibri" panose="020F0502020204030204" pitchFamily="34" charset="0"/>
              </a:rPr>
              <a:t>РАБОТА С МОДЕЛЯМИ</a:t>
            </a:r>
            <a:endParaRPr sz="1400" b="1">
              <a:latin typeface="Calibri" panose="020F0502020204030204" pitchFamily="34" charset="0"/>
            </a:endParaRPr>
          </a:p>
        </p:txBody>
      </p:sp>
      <p:sp>
        <p:nvSpPr>
          <p:cNvPr id="383" name="ПРОБЛЕМНЫЕ ВОПРОСЫ"/>
          <p:cNvSpPr txBox="1"/>
          <p:nvPr/>
        </p:nvSpPr>
        <p:spPr>
          <a:xfrm>
            <a:off x="3352302" y="3359185"/>
            <a:ext cx="1474002" cy="46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6000" b="0">
                <a:solidFill>
                  <a:srgbClr val="FFFFFF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lvl1pPr>
          </a:lstStyle>
          <a:p>
            <a:pPr algn="ctr"/>
            <a:r>
              <a:rPr sz="1400" b="1">
                <a:latin typeface="Calibri" panose="020F0502020204030204" pitchFamily="34" charset="0"/>
              </a:rPr>
              <a:t>ПРОБЛЕМНЫЕ ВОПРОСЫ</a:t>
            </a:r>
          </a:p>
        </p:txBody>
      </p:sp>
      <p:sp>
        <p:nvSpPr>
          <p:cNvPr id="384" name="«ОТКРЫТЫЕ» ЗАДАЧИ"/>
          <p:cNvSpPr txBox="1"/>
          <p:nvPr/>
        </p:nvSpPr>
        <p:spPr>
          <a:xfrm>
            <a:off x="5370048" y="1850779"/>
            <a:ext cx="1474002" cy="46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6000" b="0">
                <a:solidFill>
                  <a:srgbClr val="FFFFFF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lvl1pPr>
          </a:lstStyle>
          <a:p>
            <a:pPr algn="ctr"/>
            <a:r>
              <a:rPr sz="1400" b="1">
                <a:latin typeface="Calibri" panose="020F0502020204030204" pitchFamily="34" charset="0"/>
              </a:rPr>
              <a:t>«ОТКРЫТЫЕ» ЗАДАЧИ</a:t>
            </a:r>
          </a:p>
        </p:txBody>
      </p:sp>
      <p:sp>
        <p:nvSpPr>
          <p:cNvPr id="385" name="УЧЕБНЫЕ ДИАЛОГИ"/>
          <p:cNvSpPr txBox="1"/>
          <p:nvPr/>
        </p:nvSpPr>
        <p:spPr>
          <a:xfrm>
            <a:off x="7495034" y="3248047"/>
            <a:ext cx="1267753" cy="684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defRPr sz="6000" b="0">
                <a:solidFill>
                  <a:srgbClr val="FFFFFF"/>
                </a:solidFill>
                <a:latin typeface="HeliosCompressed"/>
                <a:ea typeface="HeliosCompressed"/>
                <a:cs typeface="HeliosCompressed"/>
                <a:sym typeface="HeliosCompressed"/>
              </a:defRPr>
            </a:lvl1pPr>
          </a:lstStyle>
          <a:p>
            <a:pPr algn="ctr"/>
            <a:r>
              <a:rPr lang="ru-RU" sz="1400" b="1" dirty="0">
                <a:latin typeface="Calibri" panose="020F0502020204030204" pitchFamily="34" charset="0"/>
              </a:rPr>
              <a:t>УПРАЖНЕНИЯ НА РАЗВИТИЕ МЫШЛЕНИЯ</a:t>
            </a:r>
            <a:endParaRPr sz="1400" b="1">
              <a:latin typeface="Calibri" panose="020F0502020204030204" pitchFamily="34" charset="0"/>
            </a:endParaRPr>
          </a:p>
        </p:txBody>
      </p:sp>
      <p:pic>
        <p:nvPicPr>
          <p:cNvPr id="389" name="Изображение" descr="Изображение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79" y="242187"/>
            <a:ext cx="714375" cy="7143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Группа 23"/>
          <p:cNvGrpSpPr/>
          <p:nvPr/>
        </p:nvGrpSpPr>
        <p:grpSpPr>
          <a:xfrm>
            <a:off x="0" y="4724400"/>
            <a:ext cx="9144000" cy="419100"/>
            <a:chOff x="0" y="4724400"/>
            <a:chExt cx="9144000" cy="4191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0" y="4724400"/>
              <a:ext cx="9144000" cy="4191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825500"/>
              <a:endParaRPr lang="ru-RU" sz="3200" b="0">
                <a:solidFill>
                  <a:srgbClr val="FFFFFF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grpSp>
          <p:nvGrpSpPr>
            <p:cNvPr id="4" name="Группа 25"/>
            <p:cNvGrpSpPr/>
            <p:nvPr/>
          </p:nvGrpSpPr>
          <p:grpSpPr>
            <a:xfrm>
              <a:off x="400050" y="4810932"/>
              <a:ext cx="8561070" cy="257280"/>
              <a:chOff x="400050" y="4810932"/>
              <a:chExt cx="8561070" cy="257280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4320" y="4818121"/>
                <a:ext cx="1066800" cy="242902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3556000" y="4952795"/>
                <a:ext cx="2032000" cy="1077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  <a:extLst>
                <a:ext uri="{909E8E84-426E-40DD-AFC4-6F175D3DCCD1}">
                  <a14:hiddenFill xmlns="" xmlns:a14="http://schemas.microsoft.com/office/drawing/2010/main">
                    <a:solidFill>
                      <a:scrgbClr r="0" g="0" b="0"/>
                    </a:solidFill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defTabSz="825500"/>
                <a:r>
                  <a:rPr lang="en-US" sz="700" b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©</a:t>
                </a:r>
                <a:r>
                  <a:rPr lang="ru-RU" sz="700" b="0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Корпорация «Российский учебник»</a:t>
                </a:r>
              </a:p>
            </p:txBody>
          </p:sp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0050" y="4810932"/>
                <a:ext cx="1415977" cy="2572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9F8F10-842A-964D-AC21-88DDFFED299E}"/>
              </a:ext>
            </a:extLst>
          </p:cNvPr>
          <p:cNvSpPr txBox="1"/>
          <p:nvPr/>
        </p:nvSpPr>
        <p:spPr>
          <a:xfrm rot="16200000">
            <a:off x="-892621" y="2942689"/>
            <a:ext cx="266739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ПОЗНАВАТЕЛЬНЫЕ УУД</a:t>
            </a:r>
          </a:p>
        </p:txBody>
      </p:sp>
    </p:spTree>
    <p:extLst>
      <p:ext uri="{BB962C8B-B14F-4D97-AF65-F5344CB8AC3E}">
        <p14:creationId xmlns="" xmlns:p14="http://schemas.microsoft.com/office/powerpoint/2010/main" val="1212828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cer\Desktop\Племенная-гусыня-породы-Итальянская-белая.jpg"/>
          <p:cNvPicPr>
            <a:picLocks noChangeAspect="1" noChangeArrowheads="1"/>
          </p:cNvPicPr>
          <p:nvPr/>
        </p:nvPicPr>
        <p:blipFill>
          <a:blip r:embed="rId2"/>
          <a:srcRect l="23024" r="17629"/>
          <a:stretch>
            <a:fillRect/>
          </a:stretch>
        </p:blipFill>
        <p:spPr bwMode="auto">
          <a:xfrm>
            <a:off x="214282" y="589345"/>
            <a:ext cx="4500594" cy="361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Acer\Desktop\i6KECZR58.jpg"/>
          <p:cNvPicPr>
            <a:picLocks noChangeAspect="1" noChangeArrowheads="1"/>
          </p:cNvPicPr>
          <p:nvPr/>
        </p:nvPicPr>
        <p:blipFill>
          <a:blip r:embed="rId3"/>
          <a:srcRect l="12000" r="10000"/>
          <a:stretch>
            <a:fillRect/>
          </a:stretch>
        </p:blipFill>
        <p:spPr bwMode="auto">
          <a:xfrm>
            <a:off x="4765872" y="535767"/>
            <a:ext cx="4378129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28729" y="4393419"/>
            <a:ext cx="2388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ресурсы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643570" y="4339840"/>
            <a:ext cx="3190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результаты</a:t>
            </a:r>
            <a:endParaRPr lang="ru-RU" sz="4000" dirty="0"/>
          </a:p>
        </p:txBody>
      </p:sp>
      <p:pic>
        <p:nvPicPr>
          <p:cNvPr id="4099" name="Picture 3" descr="C:\Users\Acer\Desktop\48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5" y="642924"/>
            <a:ext cx="4357686" cy="3429024"/>
          </a:xfrm>
          <a:prstGeom prst="rect">
            <a:avLst/>
          </a:prstGeom>
          <a:noFill/>
        </p:spPr>
      </p:pic>
      <p:pic>
        <p:nvPicPr>
          <p:cNvPr id="10" name="Picture 5" descr="C:\Users\Acer\Desktop\d31f1dcfaffe4bb1b68b451984e18db6_RSZ_690.jpg.3e61791778c6194248c1cc2e5ac0c365.jpg"/>
          <p:cNvPicPr>
            <a:picLocks noChangeAspect="1" noChangeArrowheads="1"/>
          </p:cNvPicPr>
          <p:nvPr/>
        </p:nvPicPr>
        <p:blipFill>
          <a:blip r:embed="rId5"/>
          <a:srcRect l="45652" r="5434" b="34195"/>
          <a:stretch>
            <a:fillRect/>
          </a:stretch>
        </p:blipFill>
        <p:spPr bwMode="auto">
          <a:xfrm>
            <a:off x="0" y="642924"/>
            <a:ext cx="4572000" cy="3490220"/>
          </a:xfrm>
          <a:prstGeom prst="rect">
            <a:avLst/>
          </a:prstGeom>
          <a:noFill/>
        </p:spPr>
      </p:pic>
      <p:pic>
        <p:nvPicPr>
          <p:cNvPr id="4100" name="Picture 4" descr="C:\Users\Acer\Desktop\untitl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0717"/>
            <a:ext cx="9144000" cy="4018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hovrashok.com.ua/images/Dec/01/7e0e9346b19312880d79f557addf6e94/mini_5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1178709"/>
            <a:ext cx="4286248" cy="2714625"/>
          </a:xfrm>
          <a:prstGeom prst="rect">
            <a:avLst/>
          </a:prstGeom>
          <a:noFill/>
        </p:spPr>
      </p:pic>
      <p:pic>
        <p:nvPicPr>
          <p:cNvPr id="9220" name="Picture 4" descr="https://gnk-shop.ru/upload/55df68595c7a2_ruczac.jpg"/>
          <p:cNvPicPr>
            <a:picLocks noChangeAspect="1" noChangeArrowheads="1"/>
          </p:cNvPicPr>
          <p:nvPr/>
        </p:nvPicPr>
        <p:blipFill>
          <a:blip r:embed="rId3"/>
          <a:srcRect l="28125" t="6579" r="6250"/>
          <a:stretch>
            <a:fillRect/>
          </a:stretch>
        </p:blipFill>
        <p:spPr bwMode="auto">
          <a:xfrm>
            <a:off x="4143372" y="428610"/>
            <a:ext cx="5000628" cy="380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4179105"/>
            <a:ext cx="4036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результат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4179105"/>
            <a:ext cx="28360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ресурс</a:t>
            </a:r>
            <a:endParaRPr lang="ru-RU" sz="6000" dirty="0"/>
          </a:p>
        </p:txBody>
      </p:sp>
      <p:pic>
        <p:nvPicPr>
          <p:cNvPr id="9224" name="Picture 8" descr="http://childpages.ru/wp-content/uploads/2016/04/shkolnik.jpg"/>
          <p:cNvPicPr>
            <a:picLocks noChangeAspect="1" noChangeArrowheads="1"/>
          </p:cNvPicPr>
          <p:nvPr/>
        </p:nvPicPr>
        <p:blipFill>
          <a:blip r:embed="rId4"/>
          <a:srcRect l="20625" t="5629" r="14687"/>
          <a:stretch>
            <a:fillRect/>
          </a:stretch>
        </p:blipFill>
        <p:spPr bwMode="auto">
          <a:xfrm>
            <a:off x="4214778" y="589345"/>
            <a:ext cx="4929222" cy="3593306"/>
          </a:xfrm>
          <a:prstGeom prst="rect">
            <a:avLst/>
          </a:prstGeom>
          <a:noFill/>
        </p:spPr>
      </p:pic>
      <p:pic>
        <p:nvPicPr>
          <p:cNvPr id="9226" name="Picture 10" descr="http://2.bp.blogspot.com/-fnJU2FyRnug/UpiaAXCTYFI/AAAAAAAACQs/9wq1ReuaY3s/s1600/1314955446_139328581.jpg"/>
          <p:cNvPicPr>
            <a:picLocks noChangeAspect="1" noChangeArrowheads="1"/>
          </p:cNvPicPr>
          <p:nvPr/>
        </p:nvPicPr>
        <p:blipFill>
          <a:blip r:embed="rId5"/>
          <a:srcRect l="4134" t="16991" r="62100" b="13052"/>
          <a:stretch>
            <a:fillRect/>
          </a:stretch>
        </p:blipFill>
        <p:spPr bwMode="auto">
          <a:xfrm>
            <a:off x="0" y="642924"/>
            <a:ext cx="4030756" cy="3564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8130</TotalTime>
  <Words>867</Words>
  <Application>Microsoft Office PowerPoint</Application>
  <PresentationFormat>Экран (16:9)</PresentationFormat>
  <Paragraphs>210</Paragraphs>
  <Slides>34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White</vt:lpstr>
      <vt:lpstr>1_White</vt:lpstr>
      <vt:lpstr>2_White</vt:lpstr>
      <vt:lpstr>3_White</vt:lpstr>
      <vt:lpstr>4_White</vt:lpstr>
      <vt:lpstr>think-cell Slide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Terehova.ya@rosuchebnik.ru</vt:lpstr>
      <vt:lpstr>Дорожка успеха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Ревизцев</dc:creator>
  <cp:lastModifiedBy>Acer</cp:lastModifiedBy>
  <cp:revision>343</cp:revision>
  <cp:lastPrinted>2018-04-14T16:43:49Z</cp:lastPrinted>
  <dcterms:modified xsi:type="dcterms:W3CDTF">2018-10-15T08:46:37Z</dcterms:modified>
</cp:coreProperties>
</file>