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74" r:id="rId15"/>
    <p:sldId id="270" r:id="rId16"/>
    <p:sldId id="271" r:id="rId17"/>
    <p:sldId id="272" r:id="rId18"/>
    <p:sldId id="275" r:id="rId19"/>
    <p:sldId id="273" r:id="rId20"/>
    <p:sldId id="276" r:id="rId21"/>
    <p:sldId id="277" r:id="rId22"/>
    <p:sldId id="280" r:id="rId23"/>
    <p:sldId id="278" r:id="rId24"/>
    <p:sldId id="279" r:id="rId25"/>
    <p:sldId id="284" r:id="rId26"/>
    <p:sldId id="282" r:id="rId27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35" autoAdjust="0"/>
  </p:normalViewPr>
  <p:slideViewPr>
    <p:cSldViewPr>
      <p:cViewPr varScale="1">
        <p:scale>
          <a:sx n="94" d="100"/>
          <a:sy n="94" d="100"/>
        </p:scale>
        <p:origin x="-4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AB12B-D70A-4FEB-8E4D-529D414F703D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BE448-2345-49AF-85F1-FCA945C75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68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154AB244-624D-4B3E-9E35-AB9C7357A5D1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10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11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12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13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14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15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16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17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18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19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20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21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22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23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24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25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26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8</a:t>
            </a:fld>
            <a:endParaRPr lang="ru-RU" altLang="ru-RU" sz="11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0013" y="1143000"/>
            <a:ext cx="4116387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400253"/>
            <a:ext cx="5486976" cy="36005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84088" y="8685103"/>
            <a:ext cx="2972472" cy="45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8903" tIns="41030" rIns="78903" bIns="4103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1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9</a:t>
            </a:fld>
            <a:endParaRPr lang="ru-RU" altLang="ru-RU" sz="11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6240" y="6247376"/>
            <a:ext cx="2895840" cy="470930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8320" cy="470930"/>
          </a:xfrm>
        </p:spPr>
        <p:txBody>
          <a:bodyPr/>
          <a:lstStyle>
            <a:lvl1pPr>
              <a:defRPr/>
            </a:lvl1pPr>
          </a:lstStyle>
          <a:p>
            <a:fld id="{304CC09D-4A1F-4BB2-8692-1DA206DBDA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598968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5.pn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4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5.png"/><Relationship Id="rId10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5.png"/><Relationship Id="rId10" Type="http://schemas.openxmlformats.org/officeDocument/2006/relationships/image" Target="../media/image50.emf"/><Relationship Id="rId4" Type="http://schemas.openxmlformats.org/officeDocument/2006/relationships/image" Target="../media/image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.png"/><Relationship Id="rId10" Type="http://schemas.openxmlformats.org/officeDocument/2006/relationships/image" Target="../media/image61.png"/><Relationship Id="rId4" Type="http://schemas.openxmlformats.org/officeDocument/2006/relationships/image" Target="../media/image4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5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5.png"/><Relationship Id="rId10" Type="http://schemas.openxmlformats.org/officeDocument/2006/relationships/image" Target="../media/image73.png"/><Relationship Id="rId4" Type="http://schemas.openxmlformats.org/officeDocument/2006/relationships/image" Target="../media/image4.png"/><Relationship Id="rId9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5.png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5.png"/><Relationship Id="rId10" Type="http://schemas.openxmlformats.org/officeDocument/2006/relationships/image" Target="../media/image84.png"/><Relationship Id="rId4" Type="http://schemas.openxmlformats.org/officeDocument/2006/relationships/image" Target="../media/image4.png"/><Relationship Id="rId9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6.png"/><Relationship Id="rId7" Type="http://schemas.openxmlformats.org/officeDocument/2006/relationships/image" Target="../media/image87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1.png"/><Relationship Id="rId5" Type="http://schemas.openxmlformats.org/officeDocument/2006/relationships/image" Target="../media/image4.png"/><Relationship Id="rId10" Type="http://schemas.openxmlformats.org/officeDocument/2006/relationships/image" Target="../media/image90.png"/><Relationship Id="rId4" Type="http://schemas.openxmlformats.org/officeDocument/2006/relationships/image" Target="../media/image3.png"/><Relationship Id="rId9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8.png"/><Relationship Id="rId3" Type="http://schemas.openxmlformats.org/officeDocument/2006/relationships/image" Target="../media/image3.png"/><Relationship Id="rId7" Type="http://schemas.openxmlformats.org/officeDocument/2006/relationships/image" Target="../media/image93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6.png"/><Relationship Id="rId5" Type="http://schemas.openxmlformats.org/officeDocument/2006/relationships/image" Target="../media/image5.png"/><Relationship Id="rId15" Type="http://schemas.openxmlformats.org/officeDocument/2006/relationships/image" Target="../media/image100.png"/><Relationship Id="rId10" Type="http://schemas.openxmlformats.org/officeDocument/2006/relationships/image" Target="../media/image75.jpeg"/><Relationship Id="rId4" Type="http://schemas.openxmlformats.org/officeDocument/2006/relationships/image" Target="../media/image4.png"/><Relationship Id="rId9" Type="http://schemas.openxmlformats.org/officeDocument/2006/relationships/image" Target="../media/image95.png"/><Relationship Id="rId1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8.png"/><Relationship Id="rId3" Type="http://schemas.openxmlformats.org/officeDocument/2006/relationships/image" Target="../media/image3.png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5.png"/><Relationship Id="rId10" Type="http://schemas.openxmlformats.org/officeDocument/2006/relationships/image" Target="../media/image105.png"/><Relationship Id="rId4" Type="http://schemas.openxmlformats.org/officeDocument/2006/relationships/image" Target="../media/image4.png"/><Relationship Id="rId9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3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5.png"/><Relationship Id="rId10" Type="http://schemas.openxmlformats.org/officeDocument/2006/relationships/image" Target="../media/image113.png"/><Relationship Id="rId4" Type="http://schemas.openxmlformats.org/officeDocument/2006/relationships/image" Target="../media/image4.png"/><Relationship Id="rId9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jpeg"/><Relationship Id="rId3" Type="http://schemas.openxmlformats.org/officeDocument/2006/relationships/image" Target="../media/image3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5.png"/><Relationship Id="rId10" Type="http://schemas.openxmlformats.org/officeDocument/2006/relationships/image" Target="../media/image118.png"/><Relationship Id="rId4" Type="http://schemas.openxmlformats.org/officeDocument/2006/relationships/image" Target="../media/image4.png"/><Relationship Id="rId9" Type="http://schemas.openxmlformats.org/officeDocument/2006/relationships/image" Target="../media/image11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7.png"/><Relationship Id="rId3" Type="http://schemas.openxmlformats.org/officeDocument/2006/relationships/image" Target="../media/image3.png"/><Relationship Id="rId7" Type="http://schemas.openxmlformats.org/officeDocument/2006/relationships/image" Target="../media/image122.jpe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25.png"/><Relationship Id="rId5" Type="http://schemas.openxmlformats.org/officeDocument/2006/relationships/image" Target="../media/image5.png"/><Relationship Id="rId15" Type="http://schemas.openxmlformats.org/officeDocument/2006/relationships/image" Target="../media/image129.png"/><Relationship Id="rId10" Type="http://schemas.openxmlformats.org/officeDocument/2006/relationships/image" Target="../media/image124.png"/><Relationship Id="rId4" Type="http://schemas.openxmlformats.org/officeDocument/2006/relationships/image" Target="../media/image4.png"/><Relationship Id="rId9" Type="http://schemas.openxmlformats.org/officeDocument/2006/relationships/image" Target="../media/image59.jpeg"/><Relationship Id="rId14" Type="http://schemas.openxmlformats.org/officeDocument/2006/relationships/image" Target="../media/image1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0" y="0"/>
            <a:ext cx="9144000" cy="6856560"/>
            <a:chOff x="0" y="0"/>
            <a:chExt cx="6350" cy="4761"/>
          </a:xfrm>
        </p:grpSpPr>
        <p:sp>
          <p:nvSpPr>
            <p:cNvPr id="4098" name="Rectangle 2"/>
            <p:cNvSpPr>
              <a:spLocks noChangeArrowheads="1"/>
            </p:cNvSpPr>
            <p:nvPr/>
          </p:nvSpPr>
          <p:spPr bwMode="auto">
            <a:xfrm>
              <a:off x="2" y="0"/>
              <a:ext cx="6347" cy="4761"/>
            </a:xfrm>
            <a:prstGeom prst="rect">
              <a:avLst/>
            </a:prstGeom>
            <a:solidFill>
              <a:srgbClr val="255997"/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8" t="37506" r="8888" b="10745"/>
            <a:stretch>
              <a:fillRect/>
            </a:stretch>
          </p:blipFill>
          <p:spPr bwMode="auto">
            <a:xfrm>
              <a:off x="5" y="1131"/>
              <a:ext cx="6339" cy="2649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888" t="37506" r="8888" b="1074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0" y="1131"/>
              <a:ext cx="6349" cy="2649"/>
            </a:xfrm>
            <a:prstGeom prst="rect">
              <a:avLst/>
            </a:prstGeom>
            <a:solidFill>
              <a:srgbClr val="FFFFFF">
                <a:alpha val="4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26881" y="2036374"/>
            <a:ext cx="8652960" cy="291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altLang="ru-RU" sz="3600" b="1" dirty="0">
                <a:solidFill>
                  <a:srgbClr val="255997"/>
                </a:solidFill>
                <a:latin typeface="Segoe UI Semibold" pitchFamily="32" charset="0"/>
              </a:rPr>
              <a:t>Подготовка к Всероссийской проверочной работе: дидактические подходы и методические решения (на примере системы "Перспективная начальная </a:t>
            </a:r>
            <a:r>
              <a:rPr lang="ru-RU" altLang="ru-RU" sz="4000" b="1" dirty="0">
                <a:solidFill>
                  <a:srgbClr val="255997"/>
                </a:solidFill>
                <a:latin typeface="Segoe UI Semibold" pitchFamily="32" charset="0"/>
              </a:rPr>
              <a:t>школа")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49441" y="5747645"/>
            <a:ext cx="8330400" cy="119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b="1" dirty="0">
              <a:solidFill>
                <a:srgbClr val="FFFFFF"/>
              </a:solidFill>
              <a:latin typeface="Segoe UI 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 err="1" smtClean="0">
                <a:solidFill>
                  <a:srgbClr val="FFFFFF"/>
                </a:solidFill>
                <a:latin typeface="Segoe UI Light" pitchFamily="32" charset="0"/>
              </a:rPr>
              <a:t>Янычева</a:t>
            </a:r>
            <a:r>
              <a:rPr lang="ru-RU" altLang="ru-RU" b="1" dirty="0" smtClean="0">
                <a:solidFill>
                  <a:srgbClr val="FFFFFF"/>
                </a:solidFill>
                <a:latin typeface="Segoe UI Light" pitchFamily="32" charset="0"/>
              </a:rPr>
              <a:t> Галина Владимировна,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b="1" dirty="0" smtClean="0">
                <a:solidFill>
                  <a:srgbClr val="FFFFFF"/>
                </a:solidFill>
                <a:latin typeface="Segoe UI Light" pitchFamily="32" charset="0"/>
              </a:rPr>
              <a:t>методист издательства «</a:t>
            </a:r>
            <a:r>
              <a:rPr lang="ru-RU" altLang="ru-RU" b="1" smtClean="0">
                <a:solidFill>
                  <a:srgbClr val="FFFFFF"/>
                </a:solidFill>
                <a:latin typeface="Segoe UI Light" pitchFamily="32" charset="0"/>
              </a:rPr>
              <a:t>Академкнига/Учебник»</a:t>
            </a:r>
            <a:endParaRPr lang="ru-RU" altLang="ru-RU" b="1" dirty="0">
              <a:solidFill>
                <a:srgbClr val="FFFFFF"/>
              </a:solidFill>
              <a:latin typeface="Segoe UI 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b="1" dirty="0">
              <a:solidFill>
                <a:srgbClr val="FFFFFF"/>
              </a:solidFill>
              <a:latin typeface="Segoe UI Light" pitchFamily="32" charset="0"/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800640" y="177139"/>
            <a:ext cx="6721920" cy="926017"/>
            <a:chOff x="556" y="123"/>
            <a:chExt cx="4668" cy="643"/>
          </a:xfrm>
        </p:grpSpPr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1559" y="123"/>
              <a:ext cx="3665" cy="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b="1">
                  <a:solidFill>
                    <a:srgbClr val="FFFFFF"/>
                  </a:solidFill>
                  <a:latin typeface="Segoe UI Light" pitchFamily="32" charset="0"/>
                </a:rPr>
                <a:t>Российская  Академия наук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b="1">
                  <a:solidFill>
                    <a:srgbClr val="FFFFFF"/>
                  </a:solidFill>
                  <a:latin typeface="Segoe UI Light" pitchFamily="32" charset="0"/>
                </a:rPr>
                <a:t>Издательский комплекс «Наука»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b="1">
                  <a:solidFill>
                    <a:srgbClr val="FFFFFF"/>
                  </a:solidFill>
                  <a:latin typeface="Segoe UI Light" pitchFamily="32" charset="0"/>
                </a:rPr>
                <a:t>Издательство «Академкнига/Учебник»</a:t>
              </a:r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06"/>
              <a:ext cx="941" cy="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4577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Дидактические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особенности системы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"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Перспективная начальная школа", обеспечивающие подготовку обучающихся к  Всероссийской проверочной работе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64097" y="1599400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Концептуальные положения, 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программы по учебным предметам </a:t>
            </a:r>
            <a:r>
              <a:rPr lang="ru-R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представлены в обновленных изданиях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065" y="3189359"/>
            <a:ext cx="1274064" cy="187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 descr="http://www.akademkniga.ru/upload/resize_cache/iblock/74e/310_310_1/matematica_1_4_cover_201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31840" y="3428280"/>
            <a:ext cx="1217353" cy="1805644"/>
          </a:xfrm>
          <a:prstGeom prst="rect">
            <a:avLst/>
          </a:prstGeom>
          <a:noFill/>
        </p:spPr>
      </p:pic>
      <p:pic>
        <p:nvPicPr>
          <p:cNvPr id="23" name="Picture 2" descr="http://www.akademkniga.ru/upload/resize_cache/iblock/734/800_800_1/01_04_izo_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30097" y="4241687"/>
            <a:ext cx="1209093" cy="1791249"/>
          </a:xfrm>
          <a:prstGeom prst="rect">
            <a:avLst/>
          </a:prstGeom>
          <a:noFill/>
        </p:spPr>
      </p:pic>
      <p:pic>
        <p:nvPicPr>
          <p:cNvPr id="27" name="Picture 8" descr="http://www.akademkniga.ru/upload/resize_cache/iblock/1c1/310_310_1/informatica_1_4_cover_201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20272" y="3151527"/>
            <a:ext cx="1231889" cy="1835989"/>
          </a:xfrm>
          <a:prstGeom prst="rect">
            <a:avLst/>
          </a:prstGeom>
          <a:noFill/>
        </p:spPr>
      </p:pic>
      <p:pic>
        <p:nvPicPr>
          <p:cNvPr id="28" name="Picture 12" descr="http://www.akademkniga.ru/upload/resize_cache/iblock/95f/310_310_1/04_ose_p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36096" y="3190987"/>
            <a:ext cx="1245038" cy="1864550"/>
          </a:xfrm>
          <a:prstGeom prst="rect">
            <a:avLst/>
          </a:prstGeom>
          <a:noFill/>
        </p:spPr>
      </p:pic>
      <p:pic>
        <p:nvPicPr>
          <p:cNvPr id="29" name="Picture 6" descr="http://www.akademkniga.ru/upload/resize_cache/iblock/407/310_310_1/music_1_4_cover_2016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940152" y="4081241"/>
            <a:ext cx="1270446" cy="1875422"/>
          </a:xfrm>
          <a:prstGeom prst="rect">
            <a:avLst/>
          </a:prstGeom>
          <a:noFill/>
        </p:spPr>
      </p:pic>
      <p:pic>
        <p:nvPicPr>
          <p:cNvPr id="30" name="Picture 4" descr="C:\Documents and Settings\ednachmet\Рабочий стол\обложки\Каталог\02_ПНШ\PNG\Концептуальные основы ПНШ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54" y="2809299"/>
            <a:ext cx="1383278" cy="195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3444913"/>
            <a:ext cx="1330917" cy="190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0" descr="http://www.akademkniga.ru/upload/resize_cache/iblock/8cd/310_310_1/01_04_tekhno_p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47795" y="4293772"/>
            <a:ext cx="1148302" cy="1687080"/>
          </a:xfrm>
          <a:prstGeom prst="rect">
            <a:avLst/>
          </a:prstGeom>
          <a:noFill/>
        </p:spPr>
      </p:pic>
      <p:pic>
        <p:nvPicPr>
          <p:cNvPr id="31" name="Picture 14" descr="http://www.akademkniga.ru/upload/resize_cache/iblock/3d6/310_310_1/00_oop_noo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63778" y="4049712"/>
            <a:ext cx="1371774" cy="1906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7228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Дидактические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особенности системы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"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Перспективная начальная школа", обеспечивающие подготовку обучающихся к  Всероссийской проверочной работе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80324" y="1631043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          </a:t>
            </a: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Связь УУД с содержанием учебных предметов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 Характеристики УУД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 </a:t>
            </a:r>
            <a:r>
              <a:rPr lang="ru-RU" sz="2400" b="1" dirty="0" smtClean="0">
                <a:solidFill>
                  <a:srgbClr val="C00000"/>
                </a:solidFill>
              </a:rPr>
              <a:t>Типовые задачи по формированию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УУД</a:t>
            </a:r>
          </a:p>
        </p:txBody>
      </p:sp>
      <p:pic>
        <p:nvPicPr>
          <p:cNvPr id="30" name="Picture 4" descr="C:\Documents and Settings\ednachmet\Рабочий стол\обложки\Каталог\02_ПНШ\PNG\Концептуальные основы ПНШ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61" y="1759834"/>
            <a:ext cx="1383278" cy="195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Овальная выноска 31"/>
          <p:cNvSpPr/>
          <p:nvPr/>
        </p:nvSpPr>
        <p:spPr>
          <a:xfrm>
            <a:off x="3527057" y="1772816"/>
            <a:ext cx="5285267" cy="528829"/>
          </a:xfrm>
          <a:prstGeom prst="wedgeEllipseCallout">
            <a:avLst>
              <a:gd name="adj1" fmla="val -89186"/>
              <a:gd name="adj2" fmla="val 1647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18" tIns="41460" rIns="82918" bIns="41460" anchor="ctr"/>
          <a:lstStyle/>
          <a:p>
            <a:pPr algn="ctr">
              <a:defRPr/>
            </a:pPr>
            <a:r>
              <a:rPr 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Как формировать УУД?</a:t>
            </a:r>
          </a:p>
        </p:txBody>
      </p:sp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819" y="2743596"/>
            <a:ext cx="5184775" cy="291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492" y="3025320"/>
            <a:ext cx="5675832" cy="24176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8757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Дидактические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особенности системы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"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Перспективная начальная школа", обеспечивающие подготовку обучающихся к  Всероссийской проверочной работе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80324" y="1631043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          </a:t>
            </a: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</a:p>
        </p:txBody>
      </p:sp>
      <p:sp>
        <p:nvSpPr>
          <p:cNvPr id="32" name="Овальная выноска 31"/>
          <p:cNvSpPr/>
          <p:nvPr/>
        </p:nvSpPr>
        <p:spPr>
          <a:xfrm>
            <a:off x="280324" y="1778495"/>
            <a:ext cx="5285267" cy="792088"/>
          </a:xfrm>
          <a:prstGeom prst="wedgeEllipseCallout">
            <a:avLst>
              <a:gd name="adj1" fmla="val -21676"/>
              <a:gd name="adj2" fmla="val 4302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18" tIns="41460" rIns="82918" bIns="41460"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Поэтапная отработка УУД</a:t>
            </a:r>
            <a:endParaRPr lang="ru-RU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5436096" y="1730900"/>
            <a:ext cx="3533687" cy="4174221"/>
          </a:xfrm>
          <a:prstGeom prst="wedgeRectCallout">
            <a:avLst>
              <a:gd name="adj1" fmla="val -58861"/>
              <a:gd name="adj2" fmla="val -342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18" tIns="41460" rIns="82918" bIns="41460" anchor="ctr"/>
          <a:lstStyle/>
          <a:p>
            <a:pPr eaLnBrk="1" hangingPunct="1">
              <a:defRPr/>
            </a:pPr>
            <a:r>
              <a:rPr lang="ru-RU" dirty="0"/>
              <a:t>Задания типа «Проверь, на какие буквы на твоих полках нет</a:t>
            </a:r>
          </a:p>
          <a:p>
            <a:pPr eaLnBrk="1" hangingPunct="1">
              <a:defRPr/>
            </a:pPr>
            <a:r>
              <a:rPr lang="ru-RU" dirty="0"/>
              <a:t>фамилий писателей? А у твоего соседа?»; «Тяни первый слог. Что</a:t>
            </a:r>
          </a:p>
          <a:p>
            <a:pPr eaLnBrk="1" hangingPunct="1">
              <a:defRPr/>
            </a:pPr>
            <a:r>
              <a:rPr lang="ru-RU" dirty="0"/>
              <a:t>у тебя получилось? Проверь: совпадает ли это с указанием зву-</a:t>
            </a:r>
          </a:p>
          <a:p>
            <a:pPr eaLnBrk="1" hangingPunct="1">
              <a:defRPr/>
            </a:pPr>
            <a:r>
              <a:rPr lang="ru-RU" dirty="0"/>
              <a:t>кового столбика?»; «Вернись к упражнению 26. Перечитай слова,</a:t>
            </a:r>
          </a:p>
          <a:p>
            <a:pPr eaLnBrk="1" hangingPunct="1">
              <a:defRPr/>
            </a:pPr>
            <a:r>
              <a:rPr lang="ru-RU" dirty="0"/>
              <a:t>выделенные жирным шрифтом. Какие два слова ты теперь суме-</a:t>
            </a:r>
          </a:p>
          <a:p>
            <a:pPr eaLnBrk="1" hangingPunct="1">
              <a:defRPr/>
            </a:pPr>
            <a:r>
              <a:rPr lang="ru-RU" dirty="0"/>
              <a:t>ешь записать правильно?»: с. 9, 29, </a:t>
            </a:r>
            <a:r>
              <a:rPr lang="ru-RU" b="1" dirty="0"/>
              <a:t>34, 36, 38, 47; 57, 58, 60, 61,</a:t>
            </a:r>
          </a:p>
          <a:p>
            <a:pPr eaLnBrk="1" hangingPunct="1">
              <a:defRPr/>
            </a:pPr>
            <a:r>
              <a:rPr lang="ru-RU" b="1" dirty="0"/>
              <a:t>63, 64, 66, 69/69, 71, 74, 78, 79, 90/90, 92 (рефлексия).</a:t>
            </a:r>
            <a:endParaRPr lang="ru-RU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4681401" y="1863688"/>
            <a:ext cx="3621880" cy="4030014"/>
          </a:xfrm>
          <a:prstGeom prst="wedgeRectCallout">
            <a:avLst>
              <a:gd name="adj1" fmla="val -50538"/>
              <a:gd name="adj2" fmla="val -2876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18" tIns="41460" rIns="82918" bIns="41460" anchor="ctr"/>
          <a:lstStyle/>
          <a:p>
            <a:pPr eaLnBrk="1" hangingPunct="1">
              <a:defRPr/>
            </a:pPr>
            <a:r>
              <a:rPr lang="ru-RU" sz="1700" dirty="0"/>
              <a:t>Задания типа: «А слово ДЕРЕВО будет стоять в О братном сло-</a:t>
            </a:r>
          </a:p>
          <a:p>
            <a:pPr eaLnBrk="1" hangingPunct="1">
              <a:defRPr/>
            </a:pPr>
            <a:r>
              <a:rPr lang="ru-RU" sz="1700" dirty="0"/>
              <a:t>варе раньше или позже слов САД и О БЕД? Проверь себя: найди</a:t>
            </a:r>
          </a:p>
          <a:p>
            <a:pPr eaLnBrk="1" hangingPunct="1">
              <a:defRPr/>
            </a:pPr>
            <a:r>
              <a:rPr lang="ru-RU" sz="1700" dirty="0"/>
              <a:t>в О братном словаре слово ДЕРЕВО»; «Посмотри, что получилось</a:t>
            </a:r>
          </a:p>
          <a:p>
            <a:pPr eaLnBrk="1" hangingPunct="1">
              <a:defRPr/>
            </a:pPr>
            <a:r>
              <a:rPr lang="ru-RU" sz="1700" dirty="0"/>
              <a:t>у Маши… У тебя получилось так же?»; «Не забудь проверить себя</a:t>
            </a:r>
          </a:p>
          <a:p>
            <a:pPr eaLnBrk="1" hangingPunct="1">
              <a:defRPr/>
            </a:pPr>
            <a:r>
              <a:rPr lang="ru-RU" sz="1700" dirty="0"/>
              <a:t>по словарю. Ты не сделал(а) ни одной ошибки?»; «В каких случаях</a:t>
            </a:r>
          </a:p>
          <a:p>
            <a:pPr eaLnBrk="1" hangingPunct="1">
              <a:defRPr/>
            </a:pPr>
            <a:r>
              <a:rPr lang="ru-RU" sz="1700" dirty="0"/>
              <a:t>ты сможешь проверить сомнительные написания? В каких случа-</a:t>
            </a:r>
          </a:p>
          <a:p>
            <a:pPr eaLnBrk="1" hangingPunct="1">
              <a:defRPr/>
            </a:pPr>
            <a:r>
              <a:rPr lang="ru-RU" sz="1700" dirty="0"/>
              <a:t>ях обратишься к помощи словаря “Пиши правильно”?» и т. д.</a:t>
            </a:r>
            <a:endParaRPr lang="ru-RU" sz="17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5" name="Picture 3" descr="C:\Users\Irina\Downloads\Книги\ТВОРЧЕСТВО\ГАЛЕРЕЯ\РЯ!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5291"/>
            <a:ext cx="1167467" cy="161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C:\Users\Irina\Downloads\Книги\ТВОРЧЕСТВО\ГАЛЕРЕЯ\РЯ2_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48" y="2855291"/>
            <a:ext cx="9715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http://www.akademkniga.ru/upload/resize_cache/iblock/d48/800_800_1/d48c66bd837a863175cce084234ff8c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24" y="4572124"/>
            <a:ext cx="1000125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6" descr="http://www.akademkniga.ru/upload/resize_cache/iblock/4d5/800_800_1/4d5dc4b60409d5c3e970604be3e550fb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3" y="4371758"/>
            <a:ext cx="1000125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ая выноска 22"/>
          <p:cNvSpPr/>
          <p:nvPr/>
        </p:nvSpPr>
        <p:spPr>
          <a:xfrm>
            <a:off x="395536" y="1730900"/>
            <a:ext cx="3684162" cy="4241303"/>
          </a:xfrm>
          <a:prstGeom prst="wedgeRectCallout">
            <a:avLst>
              <a:gd name="adj1" fmla="val -49734"/>
              <a:gd name="adj2" fmla="val 3168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18" tIns="41460" rIns="82918" bIns="41460" anchor="ctr"/>
          <a:lstStyle/>
          <a:p>
            <a:pPr eaLnBrk="1" hangingPunct="1">
              <a:defRPr/>
            </a:pPr>
            <a:r>
              <a:rPr lang="ru-RU" sz="1700" dirty="0"/>
              <a:t>Задания типа: «Выпиши из текста слова со знакомыми орфо-</a:t>
            </a:r>
          </a:p>
          <a:p>
            <a:pPr eaLnBrk="1" hangingPunct="1">
              <a:defRPr/>
            </a:pPr>
            <a:r>
              <a:rPr lang="ru-RU" sz="1700" dirty="0"/>
              <a:t>граммами. Перед ними запиши проверочные слова»; «Сколько</a:t>
            </a:r>
          </a:p>
          <a:p>
            <a:pPr eaLnBrk="1" hangingPunct="1">
              <a:defRPr/>
            </a:pPr>
            <a:r>
              <a:rPr lang="ru-RU" sz="1700" dirty="0"/>
              <a:t>разных видов орфограмм тебе встретилось? Присвой им поряд-</a:t>
            </a:r>
          </a:p>
          <a:p>
            <a:pPr eaLnBrk="1" hangingPunct="1">
              <a:defRPr/>
            </a:pPr>
            <a:r>
              <a:rPr lang="ru-RU" sz="1700" dirty="0"/>
              <a:t>ковые номера», «Проверь себя: открой словарь на букву Й»; «Най-</a:t>
            </a:r>
          </a:p>
          <a:p>
            <a:pPr eaLnBrk="1" hangingPunct="1">
              <a:defRPr/>
            </a:pPr>
            <a:r>
              <a:rPr lang="ru-RU" sz="1700" dirty="0"/>
              <a:t>ди название орфограммы, которая вызывает у тебя затруднение.</a:t>
            </a:r>
          </a:p>
          <a:p>
            <a:pPr eaLnBrk="1" hangingPunct="1">
              <a:defRPr/>
            </a:pPr>
            <a:r>
              <a:rPr lang="ru-RU" sz="1700" dirty="0"/>
              <a:t>Выполни одно из заданий на эту орфограмму»; «Найди в этих</a:t>
            </a:r>
          </a:p>
          <a:p>
            <a:pPr eaLnBrk="1" hangingPunct="1">
              <a:defRPr/>
            </a:pPr>
            <a:r>
              <a:rPr lang="ru-RU" sz="1700" dirty="0"/>
              <a:t>словах букву согласного, которая нуждается в проверке. Перед</a:t>
            </a:r>
          </a:p>
          <a:p>
            <a:pPr eaLnBrk="1" hangingPunct="1">
              <a:defRPr/>
            </a:pPr>
            <a:r>
              <a:rPr lang="ru-RU" sz="1700" dirty="0"/>
              <a:t>каждым из них напиши проверочные слова».</a:t>
            </a:r>
            <a:endParaRPr lang="ru-RU" sz="17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2237617" y="1682796"/>
            <a:ext cx="3995496" cy="4337509"/>
          </a:xfrm>
          <a:prstGeom prst="wedgeRectCallout">
            <a:avLst>
              <a:gd name="adj1" fmla="val -49365"/>
              <a:gd name="adj2" fmla="val 3032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2918" tIns="41460" rIns="82918" bIns="41460" anchor="ctr"/>
          <a:lstStyle/>
          <a:p>
            <a:pPr eaLnBrk="1" hangingPunct="1">
              <a:defRPr/>
            </a:pPr>
            <a:r>
              <a:rPr lang="ru-RU" sz="1600" dirty="0"/>
              <a:t>Задания типа «Правда ли, что у данной группы существитель-</a:t>
            </a:r>
          </a:p>
          <a:p>
            <a:pPr eaLnBrk="1" hangingPunct="1">
              <a:defRPr/>
            </a:pPr>
            <a:r>
              <a:rPr lang="ru-RU" sz="1600" dirty="0"/>
              <a:t>ных...»; «А теперь проверь себя по словарю “Произноси правиль-</a:t>
            </a:r>
          </a:p>
          <a:p>
            <a:pPr eaLnBrk="1" hangingPunct="1">
              <a:defRPr/>
            </a:pPr>
            <a:r>
              <a:rPr lang="ru-RU" sz="1600" dirty="0"/>
              <a:t>но”»; «С кем ты соглашаешься: с Машей или с Мишей?», «В ка-</a:t>
            </a:r>
          </a:p>
          <a:p>
            <a:pPr eaLnBrk="1" hangingPunct="1">
              <a:defRPr/>
            </a:pPr>
            <a:r>
              <a:rPr lang="ru-RU" sz="1600" dirty="0"/>
              <a:t>ких случаях Миша ошибся и почему? Чего Миша не учел?»; «Таня</a:t>
            </a:r>
          </a:p>
          <a:p>
            <a:pPr eaLnBrk="1" hangingPunct="1">
              <a:defRPr/>
            </a:pPr>
            <a:r>
              <a:rPr lang="ru-RU" sz="1600" dirty="0"/>
              <a:t>рассуждала так:... Ты сможешь доказать, что Таня ошибается?»;</a:t>
            </a:r>
          </a:p>
          <a:p>
            <a:pPr eaLnBrk="1" hangingPunct="1">
              <a:defRPr/>
            </a:pPr>
            <a:r>
              <a:rPr lang="ru-RU" sz="1600" dirty="0"/>
              <a:t>«Вернись к вопросу, заданному Таней. Теперь ты сможешь на него</a:t>
            </a:r>
          </a:p>
          <a:p>
            <a:pPr eaLnBrk="1" hangingPunct="1">
              <a:defRPr/>
            </a:pPr>
            <a:r>
              <a:rPr lang="ru-RU" sz="1600" dirty="0"/>
              <a:t>ответить?»; «Проверь вывод, к которому пришёл Костя. Для это-</a:t>
            </a:r>
          </a:p>
          <a:p>
            <a:pPr eaLnBrk="1" hangingPunct="1">
              <a:defRPr/>
            </a:pPr>
            <a:r>
              <a:rPr lang="ru-RU" sz="1600" dirty="0"/>
              <a:t>го еще раз посмотри таблицу»; «Костя сказал, что Петя дважды</a:t>
            </a:r>
          </a:p>
          <a:p>
            <a:pPr eaLnBrk="1" hangingPunct="1">
              <a:defRPr/>
            </a:pPr>
            <a:r>
              <a:rPr lang="ru-RU" sz="1600" dirty="0"/>
              <a:t>ошибся. Ты понимаешь, что Костя имел в виду?»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0868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Дидактические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особенности системы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"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Перспективная начальная школа", обеспечивающие подготовку обучающихся к  Всероссийской проверочной работе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80324" y="1631043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          </a:t>
            </a: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844824"/>
            <a:ext cx="82089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3675" algn="l"/>
                <a:tab pos="1447350" algn="l"/>
                <a:tab pos="2171025" algn="l"/>
                <a:tab pos="2894700" algn="l"/>
                <a:tab pos="3618374" algn="l"/>
                <a:tab pos="4342050" algn="l"/>
              </a:tabLst>
            </a:pPr>
            <a:r>
              <a:rPr lang="ru-RU" sz="2400" b="1" dirty="0" smtClean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Комплектность:</a:t>
            </a:r>
          </a:p>
          <a:p>
            <a:pPr marL="342900" indent="-342900">
              <a:buFont typeface="Wingdings" pitchFamily="2" charset="2"/>
              <a:buChar char="ü"/>
              <a:tabLst>
                <a:tab pos="723675" algn="l"/>
                <a:tab pos="1447350" algn="l"/>
                <a:tab pos="2171025" algn="l"/>
                <a:tab pos="2894700" algn="l"/>
                <a:tab pos="3618374" algn="l"/>
                <a:tab pos="4342050" algn="l"/>
              </a:tabLst>
            </a:pPr>
            <a:r>
              <a:rPr lang="ru-RU" sz="2400" b="1" dirty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е</a:t>
            </a:r>
            <a:r>
              <a:rPr lang="ru-RU" sz="2400" b="1" dirty="0" smtClean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динство установки на </a:t>
            </a:r>
          </a:p>
          <a:p>
            <a:pPr>
              <a:tabLst>
                <a:tab pos="723675" algn="l"/>
                <a:tab pos="1447350" algn="l"/>
                <a:tab pos="2171025" algn="l"/>
                <a:tab pos="2894700" algn="l"/>
                <a:tab pos="3618374" algn="l"/>
                <a:tab pos="4342050" algn="l"/>
              </a:tabLst>
            </a:pPr>
            <a:r>
              <a:rPr lang="ru-RU" sz="2400" b="1" dirty="0" smtClean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формирование УУД;</a:t>
            </a:r>
          </a:p>
          <a:p>
            <a:pPr marL="342900" indent="-342900">
              <a:buFont typeface="Wingdings" pitchFamily="2" charset="2"/>
              <a:buChar char="ü"/>
              <a:tabLst>
                <a:tab pos="723675" algn="l"/>
                <a:tab pos="1447350" algn="l"/>
                <a:tab pos="2171025" algn="l"/>
                <a:tab pos="2894700" algn="l"/>
                <a:tab pos="3618374" algn="l"/>
                <a:tab pos="4342050" algn="l"/>
              </a:tabLst>
            </a:pPr>
            <a:r>
              <a:rPr lang="ru-RU" sz="2400" b="1" dirty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и</a:t>
            </a:r>
            <a:r>
              <a:rPr lang="ru-RU" sz="2400" b="1" dirty="0" smtClean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спользование единой </a:t>
            </a:r>
          </a:p>
          <a:p>
            <a:pPr>
              <a:tabLst>
                <a:tab pos="723675" algn="l"/>
                <a:tab pos="1447350" algn="l"/>
                <a:tab pos="2171025" algn="l"/>
                <a:tab pos="2894700" algn="l"/>
                <a:tab pos="3618374" algn="l"/>
                <a:tab pos="4342050" algn="l"/>
              </a:tabLst>
            </a:pPr>
            <a:r>
              <a:rPr lang="ru-RU" sz="2400" b="1" dirty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с</a:t>
            </a:r>
            <a:r>
              <a:rPr lang="ru-RU" sz="2400" b="1" dirty="0" smtClean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истемы условных обозначений;</a:t>
            </a:r>
          </a:p>
          <a:p>
            <a:pPr marL="342900" indent="-342900">
              <a:buFont typeface="Wingdings" pitchFamily="2" charset="2"/>
              <a:buChar char="ü"/>
              <a:tabLst>
                <a:tab pos="723675" algn="l"/>
                <a:tab pos="1447350" algn="l"/>
                <a:tab pos="2171025" algn="l"/>
                <a:tab pos="2894700" algn="l"/>
                <a:tab pos="3618374" algn="l"/>
                <a:tab pos="4342050" algn="l"/>
              </a:tabLst>
            </a:pPr>
            <a:r>
              <a:rPr lang="ru-RU" sz="2400" b="1" dirty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д</a:t>
            </a:r>
            <a:r>
              <a:rPr lang="ru-RU" sz="2400" b="1" dirty="0" smtClean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емонстрация не менее двух </a:t>
            </a:r>
          </a:p>
          <a:p>
            <a:pPr>
              <a:tabLst>
                <a:tab pos="723675" algn="l"/>
                <a:tab pos="1447350" algn="l"/>
                <a:tab pos="2171025" algn="l"/>
                <a:tab pos="2894700" algn="l"/>
                <a:tab pos="3618374" algn="l"/>
                <a:tab pos="4342050" algn="l"/>
              </a:tabLst>
            </a:pPr>
            <a:r>
              <a:rPr lang="ru-RU" sz="2400" b="1" dirty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т</a:t>
            </a:r>
            <a:r>
              <a:rPr lang="ru-RU" sz="2400" b="1" dirty="0" smtClean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очек зрения при объяснении </a:t>
            </a:r>
          </a:p>
          <a:p>
            <a:pPr>
              <a:tabLst>
                <a:tab pos="723675" algn="l"/>
                <a:tab pos="1447350" algn="l"/>
                <a:tab pos="2171025" algn="l"/>
                <a:tab pos="2894700" algn="l"/>
                <a:tab pos="3618374" algn="l"/>
                <a:tab pos="4342050" algn="l"/>
              </a:tabLst>
            </a:pPr>
            <a:r>
              <a:rPr lang="ru-RU" sz="2400" b="1" dirty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н</a:t>
            </a:r>
            <a:r>
              <a:rPr lang="ru-RU" sz="2400" b="1" dirty="0" smtClean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ового материала;</a:t>
            </a:r>
          </a:p>
          <a:p>
            <a:pPr marL="342900" indent="-342900">
              <a:buFont typeface="Wingdings" pitchFamily="2" charset="2"/>
              <a:buChar char="ü"/>
              <a:tabLst>
                <a:tab pos="723675" algn="l"/>
                <a:tab pos="1447350" algn="l"/>
                <a:tab pos="2171025" algn="l"/>
                <a:tab pos="2894700" algn="l"/>
                <a:tab pos="3618374" algn="l"/>
                <a:tab pos="4342050" algn="l"/>
              </a:tabLst>
            </a:pPr>
            <a:r>
              <a:rPr lang="ru-RU" sz="2400" b="1" dirty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н</a:t>
            </a:r>
            <a:r>
              <a:rPr lang="ru-RU" sz="2400" b="1" dirty="0" smtClean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аличие сквозной интриги;</a:t>
            </a:r>
          </a:p>
          <a:p>
            <a:pPr marL="342900" indent="-342900">
              <a:buFont typeface="Wingdings" pitchFamily="2" charset="2"/>
              <a:buChar char="ü"/>
              <a:tabLst>
                <a:tab pos="723675" algn="l"/>
                <a:tab pos="1447350" algn="l"/>
                <a:tab pos="2171025" algn="l"/>
                <a:tab pos="2894700" algn="l"/>
                <a:tab pos="3618374" algn="l"/>
                <a:tab pos="4342050" algn="l"/>
              </a:tabLst>
            </a:pPr>
            <a:r>
              <a:rPr lang="ru-RU" sz="2400" b="1" dirty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с</a:t>
            </a:r>
            <a:r>
              <a:rPr lang="ru-RU" sz="2400" b="1" dirty="0" smtClean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истема перекрёстных взаимных </a:t>
            </a:r>
          </a:p>
          <a:p>
            <a:pPr>
              <a:tabLst>
                <a:tab pos="723675" algn="l"/>
                <a:tab pos="1447350" algn="l"/>
                <a:tab pos="2171025" algn="l"/>
                <a:tab pos="2894700" algn="l"/>
                <a:tab pos="3618374" algn="l"/>
                <a:tab pos="4342050" algn="l"/>
              </a:tabLst>
            </a:pPr>
            <a:r>
              <a:rPr lang="ru-RU" sz="2400" b="1" dirty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с</a:t>
            </a:r>
            <a:r>
              <a:rPr lang="ru-RU" sz="2400" b="1" dirty="0" smtClean="0">
                <a:solidFill>
                  <a:schemeClr val="tx2"/>
                </a:solidFill>
                <a:latin typeface="Cambria" pitchFamily="18" charset="0"/>
                <a:cs typeface="Arial" pitchFamily="34" charset="0"/>
              </a:rPr>
              <a:t>сылок.</a:t>
            </a:r>
            <a:endParaRPr lang="ru-RU" sz="2400" b="1" dirty="0">
              <a:solidFill>
                <a:schemeClr val="tx2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827" y="1903045"/>
            <a:ext cx="1817216" cy="2378039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44811"/>
            <a:ext cx="3266678" cy="249448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129" y="1736990"/>
            <a:ext cx="2868612" cy="3754437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1940792"/>
            <a:ext cx="2422939" cy="314439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736990"/>
            <a:ext cx="2371723" cy="331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Oval 21"/>
          <p:cNvSpPr>
            <a:spLocks noChangeArrowheads="1"/>
          </p:cNvSpPr>
          <p:nvPr/>
        </p:nvSpPr>
        <p:spPr bwMode="auto">
          <a:xfrm>
            <a:off x="114313" y="1857206"/>
            <a:ext cx="2684041" cy="504056"/>
          </a:xfrm>
          <a:prstGeom prst="ellipse">
            <a:avLst/>
          </a:prstGeom>
          <a:noFill/>
          <a:ln w="28575">
            <a:solidFill>
              <a:srgbClr val="33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Oval 21"/>
          <p:cNvSpPr>
            <a:spLocks noChangeArrowheads="1"/>
          </p:cNvSpPr>
          <p:nvPr/>
        </p:nvSpPr>
        <p:spPr bwMode="auto">
          <a:xfrm>
            <a:off x="2515741" y="3428280"/>
            <a:ext cx="2773943" cy="565324"/>
          </a:xfrm>
          <a:prstGeom prst="ellipse">
            <a:avLst/>
          </a:prstGeom>
          <a:noFill/>
          <a:ln w="28575">
            <a:solidFill>
              <a:srgbClr val="3366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075" name="Picture 3" descr="C:\Documents and Settings\metodist1\Рабочий стол\04_rus_u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995" y="1766900"/>
            <a:ext cx="882569" cy="120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54" y="3714049"/>
            <a:ext cx="794087" cy="114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3868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Дидактические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особенности системы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"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Перспективная начальная школа", обеспечивающие подготовку обучающихся к  Всероссийской проверочной работе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80324" y="1631043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Инструментальность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размещение в корпусе учебника методического аппарата, организующего самостоятельную учебную деятельность ученика;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включение ученика в работу с хрестоматией, словарями, справочниками, рабочими тетрадями;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и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спользование простейших инструментов (лупы, рамки, фишек, цветового маркирования и пр.);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Организация индивидуальной, парной и групповой работы. 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          </a:t>
            </a: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418" y="1657551"/>
            <a:ext cx="5267906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26" y="4451098"/>
            <a:ext cx="4210364" cy="1435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87" y="1638180"/>
            <a:ext cx="2587460" cy="37279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2" y="1631043"/>
            <a:ext cx="2917071" cy="3814181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29650"/>
            <a:ext cx="4248000" cy="10311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87" y="548680"/>
            <a:ext cx="3629462" cy="416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21" y="490092"/>
            <a:ext cx="4182302" cy="54973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643063"/>
            <a:ext cx="7229475" cy="3571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539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Дидактические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особенности системы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"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Перспективная начальная школа", обеспечивающие подготовку обучающихся к  Всероссийской проверочной работе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80324" y="1631043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Интерактивность: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Организация интерактивного общения посредством систематического обмена письмами между учениками и героями учебников, являющихся членами научных клубов младших школьников «Мы и окружающий мир», «Ключ и Заря». </a:t>
            </a: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          </a:t>
            </a: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81128"/>
            <a:ext cx="1973574" cy="1366730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4368"/>
            <a:ext cx="1944216" cy="2430611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120" y="3574368"/>
            <a:ext cx="1875481" cy="2430611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196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Дидактические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особенности системы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"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Перспективная начальная школа", обеспечивающие подготовку обучающихся к  Всероссийской проверочной работе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23280" y="1631043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Интеграция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: включение интегрированных практических задач  в содержание учебных предметов, позволяющее формировать само предметное содержание в контексте анализа практических ситуаций.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          </a:t>
            </a: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</a:p>
        </p:txBody>
      </p:sp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1257"/>
            <a:ext cx="1221961" cy="165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41" y="4284226"/>
            <a:ext cx="1224136" cy="159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3" descr="F:\123\Для презентации\Mat_tet4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882" y="3287692"/>
            <a:ext cx="1232900" cy="162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157192"/>
            <a:ext cx="40767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09187"/>
            <a:ext cx="1744935" cy="205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587" y="2909187"/>
            <a:ext cx="1620069" cy="307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4975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Дидактические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особенности системы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"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Перспективная начальная школа", обеспечивающие подготовку обучающихся к  Всероссийской проверочной работе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80324" y="1631043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          </a:t>
            </a: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51892"/>
            <a:ext cx="4305300" cy="3152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24944"/>
            <a:ext cx="2296552" cy="28954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99" y="1772816"/>
            <a:ext cx="385762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999" y="1739478"/>
            <a:ext cx="379095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58" y="2924944"/>
            <a:ext cx="2633632" cy="310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687" y="4636584"/>
            <a:ext cx="890313" cy="120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459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Методические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рекомендации по достижению планируемых результатов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(математика)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80324" y="1631043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Обобщённый вариант проверочной работы по математике</a:t>
            </a:r>
          </a:p>
          <a:p>
            <a:pPr marL="0" indent="0"/>
            <a:endParaRPr lang="ru-RU" sz="2400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95%  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88%                                    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          </a:t>
            </a: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0" y="2127459"/>
            <a:ext cx="692467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48" y="3829699"/>
            <a:ext cx="5987976" cy="20581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16" y="2070958"/>
            <a:ext cx="2500607" cy="33811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Documents and Settings\metodist1\Рабочий стол\02_matem_tpov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4" y="4661308"/>
            <a:ext cx="951512" cy="12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05" y="4897902"/>
            <a:ext cx="973790" cy="119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29556"/>
            <a:ext cx="977053" cy="123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3" descr="C:\Users\Оля\Работа\Перспектива\Сайт\Обложки\2 класс\2kl_Matem_Uch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48880"/>
            <a:ext cx="1080467" cy="135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2256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Методические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рекомендации по достижению планируемых результатов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(математика)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80324" y="1631043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 algn="r"/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r"/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 93%   </a:t>
            </a:r>
          </a:p>
          <a:p>
            <a:pPr marL="0" indent="0" algn="r"/>
            <a:endParaRPr lang="ru-RU" sz="2400" dirty="0" smtClean="0">
              <a:solidFill>
                <a:srgbClr val="C00000"/>
              </a:solidFill>
            </a:endParaRPr>
          </a:p>
          <a:p>
            <a:pPr algn="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          </a:t>
            </a:r>
          </a:p>
          <a:p>
            <a:pPr algn="r"/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80" y="1920449"/>
            <a:ext cx="69342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744" y="3068960"/>
            <a:ext cx="4427984" cy="28529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96" y="1834129"/>
            <a:ext cx="3128584" cy="408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62" y="4135197"/>
            <a:ext cx="2676251" cy="1671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384" y="4135197"/>
            <a:ext cx="1258796" cy="16239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806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91680" y="315394"/>
            <a:ext cx="8750880" cy="109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Вопросы для обсуждения:</a:t>
            </a:r>
            <a:r>
              <a:rPr lang="en-US" altLang="ru-RU" sz="28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</a:t>
            </a: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</a:t>
            </a:r>
            <a:endParaRPr lang="ru-RU" altLang="ru-RU" sz="28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23280" y="2057188"/>
            <a:ext cx="8532000" cy="292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200" b="1" dirty="0">
                <a:latin typeface="Segoe UI Light" pitchFamily="32" charset="0"/>
              </a:rPr>
              <a:t> </a:t>
            </a:r>
            <a:r>
              <a:rPr lang="ru-RU" altLang="ru-RU" sz="22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анализ </a:t>
            </a:r>
            <a:r>
              <a:rPr lang="ru-RU" altLang="ru-RU" sz="22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результатов Всероссийской проверочной работы (русский язык, математика, окружающий мир)</a:t>
            </a:r>
          </a:p>
          <a:p>
            <a:pPr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2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</a:t>
            </a:r>
            <a:r>
              <a:rPr lang="ru-RU" altLang="ru-RU" sz="22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дидактические особенности системы "Перспективная начальная школа", обеспечивающие подготовку обучающихся к  Всероссийской проверочной работе;</a:t>
            </a:r>
          </a:p>
          <a:p>
            <a:pPr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2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</a:t>
            </a:r>
            <a:r>
              <a:rPr lang="ru-RU" altLang="ru-RU" sz="22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методические рекомендации по достижению планируемых результатов (на примере </a:t>
            </a:r>
            <a:r>
              <a:rPr lang="ru-RU" altLang="ru-RU" sz="22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математики) </a:t>
            </a:r>
            <a:endParaRPr lang="ru-RU" altLang="ru-RU" sz="2200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034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Методические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рекомендации по достижению планируемых результатов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(математика)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80324" y="1631043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/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/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    78 %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73" y="1844825"/>
            <a:ext cx="6265852" cy="251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65922"/>
            <a:ext cx="5968355" cy="1435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53" y="1680232"/>
            <a:ext cx="3240042" cy="42755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3" descr="C:\Users\Оля\Работа\Перспектива\Сайт\Обложки\2 класс\2kl_Matem_Uch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12" y="4490883"/>
            <a:ext cx="1080467" cy="135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87781"/>
            <a:ext cx="1022949" cy="141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53" y="1643910"/>
            <a:ext cx="3270826" cy="43481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32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92168"/>
            <a:ext cx="3095898" cy="425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Методические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рекомендации по достижению планируемых результатов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(математика)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80324" y="1631043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/>
            <a:r>
              <a:rPr lang="ru-RU" sz="2400" dirty="0">
                <a:solidFill>
                  <a:srgbClr val="C00000"/>
                </a:solidFill>
              </a:rPr>
              <a:t> </a:t>
            </a:r>
            <a:endParaRPr lang="ru-RU" sz="2400" dirty="0" smtClean="0">
              <a:solidFill>
                <a:srgbClr val="C00000"/>
              </a:solidFill>
            </a:endParaRPr>
          </a:p>
          <a:p>
            <a:pPr marL="0" indent="0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       78%</a:t>
            </a:r>
          </a:p>
          <a:p>
            <a:pPr marL="0" indent="0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       77%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47" y="1920449"/>
            <a:ext cx="690562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99010"/>
            <a:ext cx="1556757" cy="20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4456348" cy="28985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391" y="1791059"/>
            <a:ext cx="2951882" cy="40539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60" y="1751080"/>
            <a:ext cx="3358461" cy="41927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84" y="1688662"/>
            <a:ext cx="3358461" cy="43160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8" y="3699010"/>
            <a:ext cx="1491224" cy="19238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504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Методические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рекомендации по достижению планируемых результатов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(математика)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80324" y="1631043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/>
            <a:endParaRPr lang="ru-RU" sz="2400" dirty="0" smtClean="0">
              <a:solidFill>
                <a:srgbClr val="C00000"/>
              </a:solidFill>
            </a:endParaRPr>
          </a:p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          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</a:t>
            </a: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94%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10" y="1932197"/>
            <a:ext cx="6896100" cy="1019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951372"/>
            <a:ext cx="6877050" cy="171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925" y="2353802"/>
            <a:ext cx="5291700" cy="3675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1" descr="D:\1\03_matem_kt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77136"/>
            <a:ext cx="1433512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C:\Users\Оля\Работа\Перспектива\Сайт\Обложки\2 класс\2kl_Matem_Uch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06" y="3351605"/>
            <a:ext cx="1339348" cy="168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009" y="1700808"/>
            <a:ext cx="2747696" cy="37105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972" y="2324954"/>
            <a:ext cx="2668767" cy="35130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16" y="1706983"/>
            <a:ext cx="3364040" cy="4297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163" y="1700807"/>
            <a:ext cx="3276373" cy="43289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16" y="1650554"/>
            <a:ext cx="3273524" cy="44401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163" y="1641365"/>
            <a:ext cx="3292812" cy="4447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84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Методические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рекомендации по достижению планируемых результатов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(математика)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80324" y="1631043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/>
            <a:endParaRPr lang="ru-RU" sz="2400" dirty="0">
              <a:solidFill>
                <a:srgbClr val="C00000"/>
              </a:solidFill>
            </a:endParaRPr>
          </a:p>
          <a:p>
            <a:pPr marL="0" indent="0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        80%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7" y="1916832"/>
            <a:ext cx="694372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653136"/>
            <a:ext cx="6379976" cy="12457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447" y="1892602"/>
            <a:ext cx="3110305" cy="41005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8" y="3699011"/>
            <a:ext cx="1130276" cy="14581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Рисунок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4" t="34187" r="56088" b="23718"/>
          <a:stretch>
            <a:fillRect/>
          </a:stretch>
        </p:blipFill>
        <p:spPr bwMode="auto">
          <a:xfrm>
            <a:off x="917280" y="4460754"/>
            <a:ext cx="1152128" cy="140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92602"/>
            <a:ext cx="3196746" cy="40744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872" y="1763115"/>
            <a:ext cx="3161880" cy="42064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10" y="1732096"/>
            <a:ext cx="3260010" cy="42576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3044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Методические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рекомендации по достижению планируемых результатов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(математика)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80324" y="1631043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/>
            <a:endParaRPr lang="ru-RU" sz="2400" dirty="0">
              <a:solidFill>
                <a:srgbClr val="C00000"/>
              </a:solidFill>
            </a:endParaRPr>
          </a:p>
          <a:p>
            <a:pPr marL="0" indent="0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        63%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0" y="1844823"/>
            <a:ext cx="69342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780" y="3501008"/>
            <a:ext cx="5203782" cy="25039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0" y="4218776"/>
            <a:ext cx="1315849" cy="169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1741147"/>
            <a:ext cx="3281073" cy="42943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556" y="1782109"/>
            <a:ext cx="3240608" cy="4253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152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Методические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рекомендации по достижению планируемых результатов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(математика)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111264" y="1795672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                  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63 %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70%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20%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4" y="1700808"/>
            <a:ext cx="69151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10" y="1861767"/>
            <a:ext cx="2920538" cy="39636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764" y="1808772"/>
            <a:ext cx="2973420" cy="4069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Рисунок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4726" r="5280" b="3831"/>
          <a:stretch>
            <a:fillRect/>
          </a:stretch>
        </p:blipFill>
        <p:spPr bwMode="auto">
          <a:xfrm>
            <a:off x="280324" y="3645024"/>
            <a:ext cx="1280924" cy="165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48718" r="63782" b="17735"/>
          <a:stretch>
            <a:fillRect/>
          </a:stretch>
        </p:blipFill>
        <p:spPr bwMode="auto">
          <a:xfrm>
            <a:off x="1714818" y="3947184"/>
            <a:ext cx="1398147" cy="1722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94056"/>
            <a:ext cx="3212506" cy="42484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16965"/>
            <a:ext cx="3132008" cy="42404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" descr="C:\Documents and Settings\metodist1\Рабочий стол\Копия 04_matem_molimp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45" y="4434509"/>
            <a:ext cx="926813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506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Методические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рекомендации по достижению планируемых результатов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(математика)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80324" y="1631043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/>
            <a:endParaRPr lang="ru-RU" sz="2400" dirty="0" smtClean="0">
              <a:solidFill>
                <a:srgbClr val="C00000"/>
              </a:solidFill>
            </a:endParaRPr>
          </a:p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          </a:t>
            </a: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</a:p>
        </p:txBody>
      </p:sp>
      <p:pic>
        <p:nvPicPr>
          <p:cNvPr id="21" name="Рисунок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4" t="34187" r="56088" b="23718"/>
          <a:stretch>
            <a:fillRect/>
          </a:stretch>
        </p:blipFill>
        <p:spPr bwMode="auto">
          <a:xfrm>
            <a:off x="232404" y="1664831"/>
            <a:ext cx="1353955" cy="165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4726" r="5280" b="3831"/>
          <a:stretch>
            <a:fillRect/>
          </a:stretch>
        </p:blipFill>
        <p:spPr bwMode="auto">
          <a:xfrm>
            <a:off x="2339752" y="1749459"/>
            <a:ext cx="122328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94" y="2815392"/>
            <a:ext cx="1166963" cy="153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F:\123\Для презентации\Mat_tet4(3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24" y="1749460"/>
            <a:ext cx="120169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40" y="2747939"/>
            <a:ext cx="1274688" cy="168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25279"/>
            <a:ext cx="1270441" cy="160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84" y="3933056"/>
            <a:ext cx="1265684" cy="1710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Рисунок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8" t="21843" r="22888" b="25452"/>
          <a:stretch>
            <a:fillRect/>
          </a:stretch>
        </p:blipFill>
        <p:spPr bwMode="auto">
          <a:xfrm>
            <a:off x="3422596" y="3933056"/>
            <a:ext cx="1226676" cy="159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49459"/>
            <a:ext cx="1792052" cy="255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554" y="4487833"/>
            <a:ext cx="1070328" cy="158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914900"/>
            <a:ext cx="854075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67" y="4453622"/>
            <a:ext cx="1211161" cy="1522567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2227843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</a:t>
            </a:r>
            <a:r>
              <a:rPr lang="ru-RU" altLang="ru-RU" sz="25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Анализ </a:t>
            </a:r>
            <a:r>
              <a:rPr lang="ru-RU" altLang="ru-RU" sz="25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результатов Всероссийской проверочной работы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(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русский язык, математика, окружающий мир)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23280" y="2057188"/>
            <a:ext cx="8532000" cy="426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r>
              <a:rPr lang="ru-RU" altLang="ru-RU" sz="2200" b="1" dirty="0" smtClean="0">
                <a:latin typeface="Segoe UI Light" pitchFamily="32" charset="0"/>
              </a:rPr>
              <a:t> </a:t>
            </a:r>
            <a:r>
              <a:rPr lang="ru-RU" altLang="ru-RU" sz="22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ВПР</a:t>
            </a:r>
            <a:r>
              <a:rPr lang="ru-RU" altLang="ru-RU" sz="2200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позволяет осуществить диагностику достижения планируемых предметных и </a:t>
            </a:r>
            <a:r>
              <a:rPr lang="ru-RU" altLang="ru-RU" sz="2200" dirty="0" err="1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метапредметных</a:t>
            </a:r>
            <a:r>
              <a:rPr lang="ru-RU" altLang="ru-RU" sz="2200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результатов, в том числе уровня </a:t>
            </a:r>
            <a:r>
              <a:rPr lang="ru-RU" altLang="ru-RU" sz="2200" dirty="0" err="1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сформированности</a:t>
            </a:r>
            <a:r>
              <a:rPr lang="ru-RU" altLang="ru-RU" sz="2200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УУД. </a:t>
            </a:r>
          </a:p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r>
              <a:rPr lang="ru-RU" altLang="ru-RU" sz="2200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Результаты </a:t>
            </a:r>
            <a:r>
              <a:rPr lang="ru-RU" altLang="ru-RU" sz="22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ВПР</a:t>
            </a:r>
            <a:r>
              <a:rPr lang="ru-RU" altLang="ru-RU" sz="2200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могут быть использованы:</a:t>
            </a:r>
          </a:p>
          <a:p>
            <a:pPr marL="342900" indent="-34290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  <a:buFontTx/>
              <a:buChar char="-"/>
            </a:pPr>
            <a:r>
              <a:rPr lang="ru-RU" altLang="ru-RU" sz="2200" dirty="0" smtClean="0">
                <a:solidFill>
                  <a:schemeClr val="tx2">
                    <a:lumMod val="75000"/>
                  </a:schemeClr>
                </a:solidFill>
                <a:latin typeface="Segoe UI Light" pitchFamily="32" charset="0"/>
              </a:rPr>
              <a:t>образовательными организациями для совершенствования методики предметов (русский язык, математика, окружающий мир);</a:t>
            </a:r>
          </a:p>
          <a:p>
            <a:pPr marL="342900" indent="-34290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  <a:buFontTx/>
              <a:buChar char="-"/>
            </a:pPr>
            <a:r>
              <a:rPr lang="ru-RU" altLang="ru-RU" sz="2200" dirty="0" smtClean="0">
                <a:solidFill>
                  <a:schemeClr val="tx2">
                    <a:lumMod val="75000"/>
                  </a:schemeClr>
                </a:solidFill>
                <a:latin typeface="Segoe UI Light" pitchFamily="32" charset="0"/>
              </a:rPr>
              <a:t>муниципальными и региональными структурами для анализа текущего состояния муниципальной и региональных систем образования и формирования их программ развития. </a:t>
            </a:r>
          </a:p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r>
              <a:rPr lang="ru-RU" altLang="ru-RU" sz="2200" b="1" dirty="0" smtClean="0">
                <a:latin typeface="Segoe UI Light" pitchFamily="32" charset="0"/>
              </a:rPr>
              <a:t>  </a:t>
            </a:r>
            <a:endParaRPr lang="ru-RU" altLang="ru-RU" sz="2200" b="1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126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</a:t>
            </a:r>
            <a:r>
              <a:rPr lang="ru-RU" altLang="ru-RU" sz="25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Анализ </a:t>
            </a:r>
            <a:r>
              <a:rPr lang="ru-RU" altLang="ru-RU" sz="25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результатов Всероссийской проверочной работы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(математика)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107504" y="1816368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r>
              <a:rPr lang="ru-RU" altLang="ru-RU" sz="2200" b="1" dirty="0" smtClean="0">
                <a:latin typeface="Segoe UI Light" pitchFamily="32" charset="0"/>
              </a:rPr>
              <a:t>   </a:t>
            </a:r>
            <a:r>
              <a:rPr lang="en-US" altLang="ru-RU" sz="2200" b="1" dirty="0" smtClean="0">
                <a:latin typeface="Segoe UI Light" pitchFamily="32" charset="0"/>
              </a:rPr>
              <a:t>                                                                              </a:t>
            </a:r>
            <a:r>
              <a:rPr lang="ru-RU" altLang="ru-RU" sz="22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Россия – 71%</a:t>
            </a:r>
            <a:endParaRPr lang="ru-RU" altLang="ru-RU" sz="22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02" y="1954138"/>
            <a:ext cx="576262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7" y="2830438"/>
            <a:ext cx="57721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4509120"/>
            <a:ext cx="6194337" cy="13416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6784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</a:t>
            </a:r>
            <a:r>
              <a:rPr lang="ru-RU" altLang="ru-RU" sz="25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Анализ </a:t>
            </a:r>
            <a:r>
              <a:rPr lang="ru-RU" altLang="ru-RU" sz="25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результатов Всероссийской проверочной работы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(математика)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74016" y="1700808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r>
              <a:rPr lang="ru-RU" altLang="ru-RU" sz="22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</a:t>
            </a:r>
            <a:r>
              <a:rPr lang="ru-RU" altLang="ru-RU" sz="22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                                                                           </a:t>
            </a:r>
            <a:r>
              <a:rPr lang="ru-RU" altLang="ru-RU" sz="22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Россия – </a:t>
            </a:r>
            <a:r>
              <a:rPr lang="ru-RU" altLang="ru-RU" sz="22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56 %</a:t>
            </a:r>
            <a:endParaRPr lang="ru-RU" altLang="ru-RU" sz="22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endParaRPr lang="ru-RU" altLang="ru-RU" sz="2200" b="1" dirty="0" smtClean="0">
              <a:latin typeface="Segoe UI Light" pitchFamily="32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80" y="1700808"/>
            <a:ext cx="576262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80" y="2577108"/>
            <a:ext cx="57721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Oval 6"/>
          <p:cNvSpPr>
            <a:spLocks noChangeArrowheads="1"/>
          </p:cNvSpPr>
          <p:nvPr/>
        </p:nvSpPr>
        <p:spPr bwMode="auto">
          <a:xfrm>
            <a:off x="2483768" y="4293096"/>
            <a:ext cx="3364570" cy="470258"/>
          </a:xfrm>
          <a:prstGeom prst="ellipse">
            <a:avLst/>
          </a:prstGeom>
          <a:noFill/>
          <a:ln w="28440">
            <a:solidFill>
              <a:srgbClr val="33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17032"/>
            <a:ext cx="5352385" cy="224064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491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</a:t>
            </a:r>
            <a:r>
              <a:rPr lang="ru-RU" altLang="ru-RU" sz="25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Анализ </a:t>
            </a:r>
            <a:r>
              <a:rPr lang="ru-RU" altLang="ru-RU" sz="25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результатов Всероссийской проверочной работы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(окружающий мир)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94502" y="1713095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endParaRPr lang="ru-RU" altLang="ru-RU" sz="2200" b="1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endParaRPr lang="ru-RU" altLang="ru-RU" sz="22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endParaRPr lang="ru-RU" altLang="ru-RU" sz="2200" b="1" dirty="0" smtClean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endParaRPr lang="ru-RU" altLang="ru-RU" sz="22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endParaRPr lang="ru-RU" altLang="ru-RU" sz="2200" b="1" dirty="0" smtClean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endParaRPr lang="ru-RU" altLang="ru-RU" sz="22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endParaRPr lang="ru-RU" altLang="ru-RU" sz="2200" b="1" dirty="0" smtClean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r>
              <a:rPr lang="ru-RU" altLang="ru-RU" sz="22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   Россия – 42%</a:t>
            </a:r>
            <a:endParaRPr lang="ru-RU" altLang="ru-RU" sz="22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6" y="3045853"/>
            <a:ext cx="664845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6" y="1729383"/>
            <a:ext cx="66484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80928"/>
            <a:ext cx="5185222" cy="31787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45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</a:t>
            </a:r>
            <a:r>
              <a:rPr lang="ru-RU" altLang="ru-RU" sz="25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Анализ </a:t>
            </a:r>
            <a:r>
              <a:rPr lang="ru-RU" altLang="ru-RU" sz="25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результатов Всероссийской проверочной работы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(окружающий мир)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51520" y="1581550"/>
            <a:ext cx="876498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endParaRPr lang="ru-RU" altLang="ru-RU" sz="2200" b="1" dirty="0" smtClean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r>
              <a:rPr lang="ru-RU" altLang="ru-RU" sz="22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</a:t>
            </a:r>
            <a:r>
              <a:rPr lang="ru-RU" altLang="ru-RU" sz="22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                                                                               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Россия – 35%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 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6" y="1729384"/>
            <a:ext cx="6212180" cy="123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6" y="2965466"/>
            <a:ext cx="6225973" cy="2369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2835235" y="4653136"/>
            <a:ext cx="3364570" cy="681584"/>
          </a:xfrm>
          <a:prstGeom prst="ellipse">
            <a:avLst/>
          </a:prstGeom>
          <a:noFill/>
          <a:ln w="28440">
            <a:solidFill>
              <a:srgbClr val="33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126" y="2555623"/>
            <a:ext cx="5606374" cy="3377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6"/>
          <p:cNvSpPr>
            <a:spLocks noChangeArrowheads="1"/>
          </p:cNvSpPr>
          <p:nvPr/>
        </p:nvSpPr>
        <p:spPr bwMode="auto">
          <a:xfrm>
            <a:off x="3923929" y="2961639"/>
            <a:ext cx="2592288" cy="250989"/>
          </a:xfrm>
          <a:prstGeom prst="ellipse">
            <a:avLst/>
          </a:prstGeom>
          <a:noFill/>
          <a:ln w="28440">
            <a:solidFill>
              <a:srgbClr val="33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88" y="4781619"/>
            <a:ext cx="8028384" cy="870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11" y="3802838"/>
            <a:ext cx="8152210" cy="6945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867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endParaRPr lang="ru-RU" altLang="ru-RU" sz="2400" b="1" dirty="0" smtClean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Выводы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: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64097" y="1577899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457200" indent="-45720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  <a:buAutoNum type="arabicPeriod"/>
            </a:pPr>
            <a:r>
              <a:rPr lang="ru-RU" altLang="ru-RU" sz="22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Изменилось содержание заданий, предназначенных для контроля уровня достижения планируемых результатов освоения учебных предметов (окружающий мир, русский язык, математика) </a:t>
            </a:r>
          </a:p>
          <a:p>
            <a:pPr marL="457200" indent="-45720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  <a:buAutoNum type="arabicPeriod"/>
            </a:pPr>
            <a:r>
              <a:rPr lang="ru-RU" altLang="ru-RU" sz="22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Комплексный подход к оценке достижения планируемых результатов освоения учебных предметов (</a:t>
            </a:r>
            <a:r>
              <a:rPr lang="ru-RU" altLang="ru-RU" sz="2200" b="1" dirty="0" err="1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метапредметные</a:t>
            </a:r>
            <a:r>
              <a:rPr lang="ru-RU" altLang="ru-RU" sz="22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+ предметные)</a:t>
            </a:r>
          </a:p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endParaRPr lang="ru-RU" altLang="ru-RU" sz="22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endParaRPr lang="ru-RU" altLang="ru-RU" sz="2200" b="1" dirty="0" smtClean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endParaRPr lang="ru-RU" altLang="ru-RU" sz="2200" b="1" dirty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r>
              <a:rPr lang="ru-RU" altLang="ru-RU" sz="22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</a:t>
            </a:r>
          </a:p>
          <a:p>
            <a:pPr marL="0" indent="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</a:pPr>
            <a:r>
              <a:rPr lang="ru-RU" altLang="ru-RU" sz="22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 </a:t>
            </a:r>
          </a:p>
          <a:p>
            <a:pPr marL="457200" indent="-457200">
              <a:lnSpc>
                <a:spcPct val="90000"/>
              </a:lnSpc>
              <a:spcBef>
                <a:spcPts val="1633"/>
              </a:spcBef>
              <a:buClr>
                <a:srgbClr val="514843"/>
              </a:buClr>
              <a:buAutoNum type="arabicPeriod"/>
            </a:pPr>
            <a:endParaRPr lang="ru-RU" altLang="ru-RU" sz="2200" b="1" dirty="0" smtClean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00" y="4259831"/>
            <a:ext cx="6334125" cy="140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203" y="1697355"/>
            <a:ext cx="6447995" cy="4323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3610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9178560" cy="6856560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5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7504" y="116632"/>
            <a:ext cx="903505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spcBef>
                <a:spcPts val="1633"/>
              </a:spcBef>
              <a:buClr>
                <a:srgbClr val="514843"/>
              </a:buClr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Дидактические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особенности системы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"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Segoe UI Light" pitchFamily="32" charset="0"/>
              </a:rPr>
              <a:t>Перспективная начальная школа", обеспечивающие подготовку обучающихся к  Всероссийской проверочной работе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64097" y="1599400"/>
            <a:ext cx="8532000" cy="4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/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Ведущая дидактическая идея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системы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Перспективная начальная школа»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через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рассмотрение </a:t>
            </a:r>
            <a:r>
              <a:rPr lang="ru-RU" sz="2400" dirty="0">
                <a:solidFill>
                  <a:srgbClr val="C00000"/>
                </a:solidFill>
              </a:rPr>
              <a:t>частного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(конкретного наблюдения)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к </a:t>
            </a:r>
            <a:r>
              <a:rPr lang="ru-RU" sz="2400" dirty="0">
                <a:solidFill>
                  <a:srgbClr val="C00000"/>
                </a:solidFill>
              </a:rPr>
              <a:t>пониманию общего</a:t>
            </a: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(постижению закономерности), 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и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от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общего (от постигнутой закономерности), 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к частному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, (к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преобразованию и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применению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усвоенной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закономерности).</a:t>
            </a:r>
            <a:endParaRPr lang="ru-RU" altLang="ru-RU" sz="2200" b="1" dirty="0" smtClean="0">
              <a:solidFill>
                <a:schemeClr val="accent1">
                  <a:lumMod val="75000"/>
                </a:schemeClr>
              </a:solidFill>
              <a:latin typeface="Segoe UI Light" pitchFamily="32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7" y="1638954"/>
            <a:ext cx="2630212" cy="3518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60848"/>
            <a:ext cx="2705454" cy="36416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41" y="1852142"/>
            <a:ext cx="2917856" cy="41211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2434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9c2f9393c83bb82553aa527752a374853cd7c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</TotalTime>
  <Words>1289</Words>
  <Application>Microsoft Office PowerPoint</Application>
  <PresentationFormat>Экран (4:3)</PresentationFormat>
  <Paragraphs>285</Paragraphs>
  <Slides>26</Slides>
  <Notes>26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metodist1</cp:lastModifiedBy>
  <cp:revision>107</cp:revision>
  <dcterms:modified xsi:type="dcterms:W3CDTF">2016-07-29T11:07:42Z</dcterms:modified>
</cp:coreProperties>
</file>