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  <p:sldMasterId id="2147483660" r:id="rId2"/>
  </p:sldMasterIdLst>
  <p:sldIdLst>
    <p:sldId id="264" r:id="rId3"/>
    <p:sldId id="257" r:id="rId4"/>
    <p:sldId id="258" r:id="rId5"/>
    <p:sldId id="260" r:id="rId6"/>
    <p:sldId id="262" r:id="rId7"/>
    <p:sldId id="263" r:id="rId8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25797" autoAdjust="0"/>
    <p:restoredTop sz="94660"/>
  </p:normalViewPr>
  <p:slideViewPr>
    <p:cSldViewPr snapToGrid="0">
      <p:cViewPr varScale="1">
        <p:scale>
          <a:sx n="45" d="100"/>
          <a:sy n="45" d="100"/>
        </p:scale>
        <p:origin x="48" y="893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3" Type="http://schemas.openxmlformats.org/officeDocument/2006/relationships/slide" Target="slides/slide1.xml"/><Relationship Id="rId7" Type="http://schemas.openxmlformats.org/officeDocument/2006/relationships/slide" Target="slides/slide5.xml"/><Relationship Id="rId12" Type="http://schemas.openxmlformats.org/officeDocument/2006/relationships/tableStyles" Target="tableStyles.xml"/><Relationship Id="rId2" Type="http://schemas.openxmlformats.org/officeDocument/2006/relationships/slideMaster" Target="slideMasters/slideMaster2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theme" Target="theme/theme1.xml"/><Relationship Id="rId5" Type="http://schemas.openxmlformats.org/officeDocument/2006/relationships/slide" Target="slides/slide3.xml"/><Relationship Id="rId10" Type="http://schemas.openxmlformats.org/officeDocument/2006/relationships/viewProps" Target="viewProps.xml"/><Relationship Id="rId4" Type="http://schemas.openxmlformats.org/officeDocument/2006/relationships/slide" Target="slides/slide2.xml"/><Relationship Id="rId9" Type="http://schemas.openxmlformats.org/officeDocument/2006/relationships/presProps" Target="pres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9BB-8AF2-4C2F-B530-1E74605456C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6922-5E13-4520-8E4E-DF7B1C036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815490314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9BB-8AF2-4C2F-B530-1E74605456C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6922-5E13-4520-8E4E-DF7B1C036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12070808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9BB-8AF2-4C2F-B530-1E74605456C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6922-5E13-4520-8E4E-DF7B1C036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079532944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 dirty="0" smtClean="0"/>
              <a:t>Образец заголовка</a:t>
            </a: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042291495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Объект 2"/>
          <p:cNvSpPr>
            <a:spLocks noGrp="1"/>
          </p:cNvSpPr>
          <p:nvPr>
            <p:ph sz="half" idx="1"/>
          </p:nvPr>
        </p:nvSpPr>
        <p:spPr>
          <a:xfrm>
            <a:off x="311972" y="1237129"/>
            <a:ext cx="11575227" cy="4939834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852638681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Пусто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3640568556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Заголовок,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10515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</p:spTree>
    <p:extLst>
      <p:ext uri="{BB962C8B-B14F-4D97-AF65-F5344CB8AC3E}">
        <p14:creationId xmlns:p14="http://schemas.microsoft.com/office/powerpoint/2010/main" val="2564566076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1_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dirty="0" smtClean="0"/>
              <a:t>Образец текста</a:t>
            </a:r>
          </a:p>
          <a:p>
            <a:pPr lvl="1"/>
            <a:r>
              <a:rPr lang="ru-RU" dirty="0" smtClean="0"/>
              <a:t>Второй уровень</a:t>
            </a:r>
          </a:p>
          <a:p>
            <a:pPr lvl="2"/>
            <a:r>
              <a:rPr lang="ru-RU" dirty="0" smtClean="0"/>
              <a:t>Третий уровень</a:t>
            </a:r>
          </a:p>
          <a:p>
            <a:pPr lvl="3"/>
            <a:r>
              <a:rPr lang="ru-RU" dirty="0" smtClean="0"/>
              <a:t>Четвертый уровень</a:t>
            </a:r>
          </a:p>
          <a:p>
            <a:pPr lvl="4"/>
            <a:r>
              <a:rPr lang="ru-RU" dirty="0" smtClean="0"/>
              <a:t>Пятый уровень</a:t>
            </a:r>
            <a:endParaRPr lang="ru-RU" dirty="0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93784328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45839491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3447163976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167773211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9BB-8AF2-4C2F-B530-1E74605456C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6922-5E13-4520-8E4E-DF7B1C036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88253865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1_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</p:spTree>
    <p:extLst>
      <p:ext uri="{BB962C8B-B14F-4D97-AF65-F5344CB8AC3E}">
        <p14:creationId xmlns:p14="http://schemas.microsoft.com/office/powerpoint/2010/main" val="2897787022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3300517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" name="Shape 63"/>
          <p:cNvSpPr>
            <a:spLocks noGrp="1"/>
          </p:cNvSpPr>
          <p:nvPr>
            <p:ph type="title"/>
          </p:nvPr>
        </p:nvSpPr>
        <p:spPr>
          <a:xfrm>
            <a:off x="609599" y="72926"/>
            <a:ext cx="10972804" cy="1143003"/>
          </a:xfrm>
          <a:prstGeom prst="rect">
            <a:avLst/>
          </a:prstGeom>
        </p:spPr>
        <p:txBody>
          <a:bodyPr/>
          <a:lstStyle/>
          <a:p>
            <a:r>
              <a:t>Текст заголовка</a:t>
            </a:r>
          </a:p>
        </p:txBody>
      </p:sp>
      <p:sp>
        <p:nvSpPr>
          <p:cNvPr id="64" name="Shape 64"/>
          <p:cNvSpPr>
            <a:spLocks noGrp="1"/>
          </p:cNvSpPr>
          <p:nvPr>
            <p:ph type="sldNum" sz="quarter" idx="2"/>
          </p:nvPr>
        </p:nvSpPr>
        <p:spPr>
          <a:xfrm>
            <a:off x="11112424" y="6289007"/>
            <a:ext cx="435691" cy="331453"/>
          </a:xfrm>
          <a:prstGeom prst="rect">
            <a:avLst/>
          </a:prstGeom>
        </p:spPr>
        <p:txBody>
          <a:bodyPr/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sz="1800" b="0" i="0" u="none" strike="noStrike" kern="1200" cap="none" spc="0" normalizeH="0" baseline="0" noProof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pPr marL="0" marR="0" lvl="0" indent="0" algn="l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sz="1800" b="0" i="0" u="none" strike="noStrike" kern="1200" cap="none" spc="0" normalizeH="0" baseline="0" noProof="0">
              <a:ln>
                <a:noFill/>
              </a:ln>
              <a:solidFill>
                <a:prstClr val="black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410252929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9BB-8AF2-4C2F-B530-1E74605456C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6922-5E13-4520-8E4E-DF7B1C036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994197413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9BB-8AF2-4C2F-B530-1E74605456C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6922-5E13-4520-8E4E-DF7B1C036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894929748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9BB-8AF2-4C2F-B530-1E74605456C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6922-5E13-4520-8E4E-DF7B1C036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51346371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9BB-8AF2-4C2F-B530-1E74605456C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6922-5E13-4520-8E4E-DF7B1C036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375952440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9BB-8AF2-4C2F-B530-1E74605456C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6922-5E13-4520-8E4E-DF7B1C036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762967482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9BB-8AF2-4C2F-B530-1E74605456C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6922-5E13-4520-8E4E-DF7B1C036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007553958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A909BB-8AF2-4C2F-B530-1E74605456C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7046922-5E13-4520-8E4E-DF7B1C036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89027841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pn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6" Type="http://schemas.microsoft.com/office/2007/relationships/hdphoto" Target="../media/hdphoto1.wdp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5" Type="http://schemas.openxmlformats.org/officeDocument/2006/relationships/image" Target="../media/image3.png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AA909BB-8AF2-4C2F-B530-1E74605456CB}" type="datetimeFigureOut">
              <a:rPr lang="ru-RU" smtClean="0"/>
              <a:t>07.12.2018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7046922-5E13-4520-8E4E-DF7B1C0369D9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56381572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pic>
        <p:nvPicPr>
          <p:cNvPr id="7" name="image1.png"/>
          <p:cNvPicPr>
            <a:picLocks noChangeAspect="1"/>
          </p:cNvPicPr>
          <p:nvPr userDrawn="1"/>
        </p:nvPicPr>
        <p:blipFill>
          <a:blip r:embed="rId13" cstate="print">
            <a:extLst/>
          </a:blip>
          <a:stretch>
            <a:fillRect/>
          </a:stretch>
        </p:blipFill>
        <p:spPr>
          <a:xfrm>
            <a:off x="-6" y="6400800"/>
            <a:ext cx="12192008" cy="453311"/>
          </a:xfrm>
          <a:prstGeom prst="rect">
            <a:avLst/>
          </a:prstGeom>
          <a:ln w="12700">
            <a:miter lim="400000"/>
          </a:ln>
        </p:spPr>
      </p:pic>
      <p:pic>
        <p:nvPicPr>
          <p:cNvPr id="8" name="image2.png"/>
          <p:cNvPicPr>
            <a:picLocks noChangeAspect="1"/>
          </p:cNvPicPr>
          <p:nvPr userDrawn="1"/>
        </p:nvPicPr>
        <p:blipFill>
          <a:blip r:embed="rId14" cstate="print">
            <a:extLst/>
          </a:blip>
          <a:stretch>
            <a:fillRect/>
          </a:stretch>
        </p:blipFill>
        <p:spPr>
          <a:xfrm>
            <a:off x="11532858" y="6487868"/>
            <a:ext cx="666754" cy="365129"/>
          </a:xfrm>
          <a:prstGeom prst="rect">
            <a:avLst/>
          </a:prstGeom>
          <a:ln w="12700">
            <a:miter lim="400000"/>
          </a:ln>
        </p:spPr>
      </p:pic>
      <p:sp>
        <p:nvSpPr>
          <p:cNvPr id="9" name="Shape 73"/>
          <p:cNvSpPr txBox="1">
            <a:spLocks/>
          </p:cNvSpPr>
          <p:nvPr userDrawn="1"/>
        </p:nvSpPr>
        <p:spPr>
          <a:xfrm>
            <a:off x="11325225" y="6485981"/>
            <a:ext cx="762290" cy="372019"/>
          </a:xfrm>
          <a:prstGeom prst="rect">
            <a:avLst/>
          </a:prstGeom>
          <a:ln w="12700">
            <a:miter lim="400000"/>
          </a:ln>
        </p:spPr>
        <p:txBody>
          <a:bodyPr wrap="square" lIns="45608" tIns="45608" rIns="45608" bIns="45608" anchor="ctr">
            <a:spAutoFit/>
          </a:bodyPr>
          <a:lstStyle>
            <a:defPPr>
              <a:defRPr lang="ru-RU"/>
            </a:defPPr>
            <a:lvl1pPr marL="0" algn="r" defTabSz="914400" rtl="0" eaLnBrk="1" latinLnBrk="0" hangingPunct="1">
              <a:defRPr sz="1800" kern="1200">
                <a:solidFill>
                  <a:srgbClr val="005493"/>
                </a:solidFill>
                <a:latin typeface="+mj-lt"/>
                <a:ea typeface="+mj-ea"/>
                <a:cs typeface="+mj-cs"/>
                <a:sym typeface="Calibri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marR="0" lvl="0" indent="0" algn="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fld id="{86CB4B4D-7CA3-9044-876B-883B54F8677D}" type="slidenum">
              <a:rPr kumimoji="0" lang="ru-RU" sz="1800" b="0" i="0" u="none" strike="noStrike" kern="1200" cap="none" spc="0" normalizeH="0" baseline="0" noProof="0" smtClean="0">
                <a:ln>
                  <a:noFill/>
                </a:ln>
                <a:solidFill>
                  <a:srgbClr val="005493"/>
                </a:solidFill>
                <a:effectLst/>
                <a:uLnTx/>
                <a:uFillTx/>
                <a:latin typeface="Calibri"/>
                <a:ea typeface="+mj-ea"/>
                <a:cs typeface="+mj-cs"/>
                <a:sym typeface="Calibri"/>
              </a:rPr>
              <a:pPr marL="0" marR="0" lvl="0" indent="0" algn="r" defTabSz="914400" rtl="0" eaLnBrk="1" fontAlgn="auto" latinLnBrk="0" hangingPunct="1">
                <a:lnSpc>
                  <a:spcPct val="100000"/>
                </a:lnSpc>
                <a:spcBef>
                  <a:spcPts val="0"/>
                </a:spcBef>
                <a:spcAft>
                  <a:spcPts val="0"/>
                </a:spcAft>
                <a:buClrTx/>
                <a:buSzTx/>
                <a:buFontTx/>
                <a:buNone/>
                <a:tabLst/>
                <a:defRPr/>
              </a:pPr>
              <a:t>‹#›</a:t>
            </a:fld>
            <a:endParaRPr kumimoji="0" lang="ru-RU" sz="1800" b="0" i="0" u="none" strike="noStrike" kern="1200" cap="none" spc="0" normalizeH="0" baseline="0" noProof="0" dirty="0">
              <a:ln>
                <a:noFill/>
              </a:ln>
              <a:solidFill>
                <a:srgbClr val="005493"/>
              </a:solidFill>
              <a:effectLst/>
              <a:uLnTx/>
              <a:uFillTx/>
              <a:latin typeface="Calibri"/>
              <a:ea typeface="+mj-ea"/>
              <a:cs typeface="+mj-cs"/>
              <a:sym typeface="Calibri"/>
            </a:endParaRPr>
          </a:p>
        </p:txBody>
      </p:sp>
      <p:pic>
        <p:nvPicPr>
          <p:cNvPr id="10" name="image1.png"/>
          <p:cNvPicPr>
            <a:picLocks noChangeAspect="1"/>
          </p:cNvPicPr>
          <p:nvPr userDrawn="1"/>
        </p:nvPicPr>
        <p:blipFill rotWithShape="1">
          <a:blip r:embed="rId15" cstate="print">
            <a:extLst>
              <a:ext uri="{BEBA8EAE-BF5A-486C-A8C5-ECC9F3942E4B}">
                <a14:imgProps xmlns:a14="http://schemas.microsoft.com/office/drawing/2010/main">
                  <a14:imgLayer r:embed="rId16">
                    <a14:imgEffect>
                      <a14:colorTemperature colorTemp="5900"/>
                    </a14:imgEffect>
                    <a14:imgEffect>
                      <a14:brightnessContrast bright="9000" contrast="-7000"/>
                    </a14:imgEffect>
                  </a14:imgLayer>
                </a14:imgProps>
              </a:ext>
            </a:extLst>
          </a:blip>
          <a:srcRect l="30468" t="37560" b="16315"/>
          <a:stretch/>
        </p:blipFill>
        <p:spPr>
          <a:xfrm flipV="1">
            <a:off x="1" y="-3"/>
            <a:ext cx="12188598" cy="225912"/>
          </a:xfrm>
          <a:prstGeom prst="rect">
            <a:avLst/>
          </a:prstGeom>
          <a:ln w="12700">
            <a:miter lim="400000"/>
          </a:ln>
        </p:spPr>
      </p:pic>
    </p:spTree>
    <p:extLst>
      <p:ext uri="{BB962C8B-B14F-4D97-AF65-F5344CB8AC3E}">
        <p14:creationId xmlns:p14="http://schemas.microsoft.com/office/powerpoint/2010/main" val="16638315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hf sldNum="0" hdr="0" ftr="0" dt="0"/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7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1.png"/><Relationship Id="rId4" Type="http://schemas.openxmlformats.org/officeDocument/2006/relationships/image" Target="../media/image10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17.xml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20.png"/><Relationship Id="rId3" Type="http://schemas.microsoft.com/office/2007/relationships/hdphoto" Target="../media/hdphoto2.wdp"/><Relationship Id="rId7" Type="http://schemas.openxmlformats.org/officeDocument/2006/relationships/image" Target="../media/image19.png"/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17.xml"/><Relationship Id="rId6" Type="http://schemas.openxmlformats.org/officeDocument/2006/relationships/image" Target="../media/image18.png"/><Relationship Id="rId5" Type="http://schemas.microsoft.com/office/2007/relationships/hdphoto" Target="../media/hdphoto3.wdp"/><Relationship Id="rId4" Type="http://schemas.openxmlformats.org/officeDocument/2006/relationships/image" Target="../media/image17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17.xml"/><Relationship Id="rId4" Type="http://schemas.openxmlformats.org/officeDocument/2006/relationships/image" Target="../media/image23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4" name="Объект 3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1" y="-22066"/>
            <a:ext cx="12192000" cy="6880066"/>
          </a:xfrm>
          <a:prstGeom prst="rect">
            <a:avLst/>
          </a:prstGeom>
        </p:spPr>
      </p:pic>
      <p:sp>
        <p:nvSpPr>
          <p:cNvPr id="5" name="Заголовок 1"/>
          <p:cNvSpPr txBox="1">
            <a:spLocks/>
          </p:cNvSpPr>
          <p:nvPr/>
        </p:nvSpPr>
        <p:spPr>
          <a:xfrm>
            <a:off x="4902344" y="2012001"/>
            <a:ext cx="5741969" cy="2208256"/>
          </a:xfrm>
          <a:prstGeom prst="rect">
            <a:avLst/>
          </a:prstGeom>
          <a:noFill/>
          <a:ln w="12700">
            <a:miter lim="400000"/>
          </a:ln>
        </p:spPr>
        <p:txBody>
          <a:bodyPr wrap="square" lIns="91401" tIns="45700" rIns="91401" bIns="45700" rtlCol="0" anchor="ctr">
            <a:spAutoFit/>
          </a:bodyPr>
          <a:lstStyle>
            <a:defPPr>
              <a:defRPr lang="ru-RU"/>
            </a:defPPr>
            <a:lvl1pPr marR="0" indent="0" algn="ctr">
              <a:lnSpc>
                <a:spcPts val="3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0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Impact" panose="020B0806030902050204" pitchFamily="34" charset="0"/>
                <a:ea typeface="Impact" panose="020B0806030902050204" pitchFamily="34" charset="0"/>
                <a:cs typeface="Impact" panose="020B0806030902050204" pitchFamily="34" charset="0"/>
              </a:defRPr>
            </a:lvl1pPr>
            <a:lvl2pPr marL="0" marR="0" indent="0" algn="ctr" defTabSz="914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lack Condensed"/>
                <a:ea typeface="Helvetica Neue Black Condensed"/>
                <a:cs typeface="Helvetica Neue Black Condensed"/>
              </a:defRPr>
            </a:lvl2pPr>
            <a:lvl3pPr marL="0" marR="0" indent="0" algn="ctr" defTabSz="914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lack Condensed"/>
                <a:ea typeface="Helvetica Neue Black Condensed"/>
                <a:cs typeface="Helvetica Neue Black Condensed"/>
              </a:defRPr>
            </a:lvl3pPr>
            <a:lvl4pPr marL="0" marR="0" indent="0" algn="ctr" defTabSz="914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lack Condensed"/>
                <a:ea typeface="Helvetica Neue Black Condensed"/>
                <a:cs typeface="Helvetica Neue Black Condensed"/>
              </a:defRPr>
            </a:lvl4pPr>
            <a:lvl5pPr marL="0" marR="0" indent="0" algn="ctr" defTabSz="914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lack Condensed"/>
                <a:ea typeface="Helvetica Neue Black Condensed"/>
                <a:cs typeface="Helvetica Neue Black Condensed"/>
              </a:defRPr>
            </a:lvl5pPr>
            <a:lvl6pPr marL="0" marR="0" indent="0" algn="ctr" defTabSz="914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lack Condensed"/>
                <a:ea typeface="Helvetica Neue Black Condensed"/>
                <a:cs typeface="Helvetica Neue Black Condensed"/>
              </a:defRPr>
            </a:lvl6pPr>
            <a:lvl7pPr marL="0" marR="0" indent="0" algn="ctr" defTabSz="914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lack Condensed"/>
                <a:ea typeface="Helvetica Neue Black Condensed"/>
                <a:cs typeface="Helvetica Neue Black Condensed"/>
              </a:defRPr>
            </a:lvl7pPr>
            <a:lvl8pPr marL="0" marR="0" indent="0" algn="ctr" defTabSz="914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lack Condensed"/>
                <a:ea typeface="Helvetica Neue Black Condensed"/>
                <a:cs typeface="Helvetica Neue Black Condensed"/>
              </a:defRPr>
            </a:lvl8pPr>
            <a:lvl9pPr marL="0" marR="0" indent="0" algn="ctr" defTabSz="914138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4400" b="0" i="0" u="none" strike="noStrike" cap="none" spc="0" baseline="0">
                <a:ln>
                  <a:noFill/>
                </a:ln>
                <a:solidFill>
                  <a:srgbClr val="FFFFFF"/>
                </a:solidFill>
                <a:uFillTx/>
                <a:latin typeface="Helvetica Neue Black Condensed"/>
                <a:ea typeface="Helvetica Neue Black Condensed"/>
                <a:cs typeface="Helvetica Neue Black Condensed"/>
              </a:defRPr>
            </a:lvl9pPr>
          </a:lstStyle>
          <a:p>
            <a:pPr>
              <a:lnSpc>
                <a:spcPts val="3300"/>
              </a:lnSpc>
            </a:pPr>
            <a:r>
              <a:rPr lang="ru-RU" sz="3400" b="1" dirty="0" smtClean="0">
                <a:solidFill>
                  <a:srgbClr val="FF0000"/>
                </a:solidFill>
                <a:latin typeface="+mn-lt"/>
              </a:rPr>
              <a:t>Учусь легко и интересно.</a:t>
            </a:r>
          </a:p>
          <a:p>
            <a:pPr>
              <a:lnSpc>
                <a:spcPts val="3300"/>
              </a:lnSpc>
            </a:pPr>
            <a:r>
              <a:rPr lang="ru-RU" sz="3400" b="1" dirty="0" smtClean="0">
                <a:solidFill>
                  <a:srgbClr val="FF0000"/>
                </a:solidFill>
                <a:latin typeface="+mn-lt"/>
              </a:rPr>
              <a:t>Тетрадки-плюс</a:t>
            </a:r>
          </a:p>
          <a:p>
            <a:pPr>
              <a:lnSpc>
                <a:spcPts val="3300"/>
              </a:lnSpc>
            </a:pPr>
            <a:endParaRPr lang="ru-RU" sz="3400" b="1" dirty="0" smtClean="0">
              <a:solidFill>
                <a:srgbClr val="FF0000"/>
              </a:solidFill>
              <a:latin typeface="+mn-lt"/>
            </a:endParaRPr>
          </a:p>
          <a:p>
            <a:pPr>
              <a:lnSpc>
                <a:spcPts val="3300"/>
              </a:lnSpc>
            </a:pPr>
            <a:r>
              <a:rPr lang="ru-RU" sz="2400" b="1" dirty="0">
                <a:solidFill>
                  <a:srgbClr val="FF0000"/>
                </a:solidFill>
                <a:latin typeface="+mn-lt"/>
              </a:rPr>
              <a:t>Учебные пособия для </a:t>
            </a: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инклюзии</a:t>
            </a:r>
          </a:p>
          <a:p>
            <a:pPr>
              <a:lnSpc>
                <a:spcPts val="3300"/>
              </a:lnSpc>
            </a:pPr>
            <a:r>
              <a:rPr lang="ru-RU" sz="2400" b="1" dirty="0" smtClean="0">
                <a:solidFill>
                  <a:srgbClr val="FF0000"/>
                </a:solidFill>
                <a:latin typeface="+mn-lt"/>
              </a:rPr>
              <a:t>(для обучающихся с ЗПР)</a:t>
            </a:r>
            <a:endParaRPr lang="ru-RU" sz="2400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2869170289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Shape 455"/>
          <p:cNvSpPr txBox="1">
            <a:spLocks/>
          </p:cNvSpPr>
          <p:nvPr/>
        </p:nvSpPr>
        <p:spPr>
          <a:xfrm>
            <a:off x="1889761" y="288000"/>
            <a:ext cx="8549640" cy="441468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Helvetica Light"/>
              </a:rPr>
              <a:t>Серия «Учусь легко и интересно»</a:t>
            </a:r>
          </a:p>
        </p:txBody>
      </p:sp>
      <p:sp>
        <p:nvSpPr>
          <p:cNvPr id="6" name="Shape 455"/>
          <p:cNvSpPr txBox="1">
            <a:spLocks/>
          </p:cNvSpPr>
          <p:nvPr/>
        </p:nvSpPr>
        <p:spPr>
          <a:xfrm>
            <a:off x="701040" y="684000"/>
            <a:ext cx="10927080" cy="37991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Helvetica Light"/>
              </a:rPr>
              <a:t>Учебные пособия для обучающихся с ЗПР</a:t>
            </a:r>
            <a:endParaRPr kumimoji="0" lang="ru-RU" sz="205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Book"/>
              <a:ea typeface="Avenir Book"/>
              <a:cs typeface="Avenir Book"/>
              <a:sym typeface="Helvetica Light"/>
            </a:endParaRPr>
          </a:p>
        </p:txBody>
      </p:sp>
      <p:graphicFrame>
        <p:nvGraphicFramePr>
          <p:cNvPr id="14" name="Таблица 13"/>
          <p:cNvGraphicFramePr>
            <a:graphicFrameLocks noGrp="1"/>
          </p:cNvGraphicFramePr>
          <p:nvPr>
            <p:extLst/>
          </p:nvPr>
        </p:nvGraphicFramePr>
        <p:xfrm>
          <a:off x="2672321" y="1453365"/>
          <a:ext cx="6827520" cy="1798320"/>
        </p:xfrm>
        <a:graphic>
          <a:graphicData uri="http://schemas.openxmlformats.org/drawingml/2006/table">
            <a:tbl>
              <a:tblPr/>
              <a:tblGrid>
                <a:gridCol w="6827520">
                  <a:extLst>
                    <a:ext uri="{9D8B030D-6E8A-4147-A177-3AD203B41FA5}">
                      <a16:colId xmlns:a16="http://schemas.microsoft.com/office/drawing/2014/main" val="1843101138"/>
                    </a:ext>
                  </a:extLst>
                </a:gridCol>
              </a:tblGrid>
              <a:tr h="1631950">
                <a:tc>
                  <a:txBody>
                    <a:bodyPr/>
                    <a:lstStyle/>
                    <a:p>
                      <a:pPr indent="450215" algn="just">
                        <a:lnSpc>
                          <a:spcPct val="100000"/>
                        </a:lnSpc>
                        <a:spcAft>
                          <a:spcPts val="60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Учебные пособия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адресованы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 обучающимся, испытывающим трудности в освоении ООП НОО;</a:t>
                      </a:r>
                    </a:p>
                    <a:p>
                      <a:pPr marL="457200" indent="-457200" algn="just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v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 обучающимся, получающим образование  по адаптированным программам (варианты 7.1 и 7.2 Примерных АООП НОО обучающихся с ЗПР) </a:t>
                      </a:r>
                    </a:p>
                  </a:txBody>
                  <a:tcPr marL="57150" marR="571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096068"/>
                  </a:ext>
                </a:extLst>
              </a:tr>
            </a:tbl>
          </a:graphicData>
        </a:graphic>
      </p:graphicFrame>
      <p:pic>
        <p:nvPicPr>
          <p:cNvPr id="4" name="Рисунок 3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6156" y="1209161"/>
            <a:ext cx="1814591" cy="24422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7" name="Рисунок 6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59680" y="3845565"/>
            <a:ext cx="1857707" cy="24422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8" name="Рисунок 7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06655" y="1198829"/>
            <a:ext cx="1814591" cy="24422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graphicFrame>
        <p:nvGraphicFramePr>
          <p:cNvPr id="11" name="Таблица 10"/>
          <p:cNvGraphicFramePr>
            <a:graphicFrameLocks noGrp="1"/>
          </p:cNvGraphicFramePr>
          <p:nvPr>
            <p:extLst/>
          </p:nvPr>
        </p:nvGraphicFramePr>
        <p:xfrm>
          <a:off x="7231380" y="3894147"/>
          <a:ext cx="4686300" cy="2489200"/>
        </p:xfrm>
        <a:graphic>
          <a:graphicData uri="http://schemas.openxmlformats.org/drawingml/2006/table">
            <a:tbl>
              <a:tblPr/>
              <a:tblGrid>
                <a:gridCol w="4686300">
                  <a:extLst>
                    <a:ext uri="{9D8B030D-6E8A-4147-A177-3AD203B41FA5}">
                      <a16:colId xmlns:a16="http://schemas.microsoft.com/office/drawing/2014/main" val="1843101138"/>
                    </a:ext>
                  </a:extLst>
                </a:gridCol>
              </a:tblGrid>
              <a:tr h="24892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При работе с тетрадями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родители школьника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 marL="571500" indent="-571500" algn="l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 станут активными участниками образовательного процесса;</a:t>
                      </a:r>
                    </a:p>
                    <a:p>
                      <a:pPr marL="571500" indent="-571500" algn="l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 помогут первокласснику понимать суть заданий;</a:t>
                      </a:r>
                    </a:p>
                    <a:p>
                      <a:pPr marL="571500" indent="-571500" algn="l">
                        <a:lnSpc>
                          <a:spcPct val="100000"/>
                        </a:lnSpc>
                        <a:spcAft>
                          <a:spcPts val="4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 будут контролировать правильность выполнения упражнений</a:t>
                      </a:r>
                    </a:p>
                  </a:txBody>
                  <a:tcPr marL="57150" marR="571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096068"/>
                  </a:ext>
                </a:extLst>
              </a:tr>
            </a:tbl>
          </a:graphicData>
        </a:graphic>
      </p:graphicFrame>
      <p:graphicFrame>
        <p:nvGraphicFramePr>
          <p:cNvPr id="12" name="Таблица 11"/>
          <p:cNvGraphicFramePr>
            <a:graphicFrameLocks noGrp="1"/>
          </p:cNvGraphicFramePr>
          <p:nvPr>
            <p:extLst/>
          </p:nvPr>
        </p:nvGraphicFramePr>
        <p:xfrm>
          <a:off x="220808" y="3924627"/>
          <a:ext cx="4699728" cy="2148840"/>
        </p:xfrm>
        <a:graphic>
          <a:graphicData uri="http://schemas.openxmlformats.org/drawingml/2006/table">
            <a:tbl>
              <a:tblPr/>
              <a:tblGrid>
                <a:gridCol w="4699728">
                  <a:extLst>
                    <a:ext uri="{9D8B030D-6E8A-4147-A177-3AD203B41FA5}">
                      <a16:colId xmlns:a16="http://schemas.microsoft.com/office/drawing/2014/main" val="1843101138"/>
                    </a:ext>
                  </a:extLst>
                </a:gridCol>
              </a:tblGrid>
              <a:tr h="1943100">
                <a:tc>
                  <a:txBody>
                    <a:bodyPr/>
                    <a:lstStyle/>
                    <a:p>
                      <a:pPr indent="450215" algn="l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Материалы тетрадей могут быть </a:t>
                      </a:r>
                      <a:r>
                        <a:rPr lang="ru-RU" sz="1800" b="1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использованы</a:t>
                      </a: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:</a:t>
                      </a:r>
                    </a:p>
                    <a:p>
                      <a:pPr marL="571500" indent="-57150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 на уроке в классе;</a:t>
                      </a:r>
                    </a:p>
                    <a:p>
                      <a:pPr marL="571500" indent="-57150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 во время индивидуальной работы;</a:t>
                      </a:r>
                    </a:p>
                    <a:p>
                      <a:pPr marL="571500" indent="-57150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 для проведения внеурочных мероприятий;</a:t>
                      </a:r>
                    </a:p>
                    <a:p>
                      <a:pPr marL="571500" indent="-571500" algn="l">
                        <a:lnSpc>
                          <a:spcPct val="100000"/>
                        </a:lnSpc>
                        <a:spcAft>
                          <a:spcPts val="600"/>
                        </a:spcAft>
                        <a:buFont typeface="Wingdings" panose="05000000000000000000" pitchFamily="2" charset="2"/>
                        <a:buChar char="ü"/>
                      </a:pPr>
                      <a:r>
                        <a:rPr lang="ru-RU" sz="1800" dirty="0" smtClean="0">
                          <a:solidFill>
                            <a:schemeClr val="tx1"/>
                          </a:solidFill>
                          <a:effectLst/>
                          <a:latin typeface="Avenir Book"/>
                          <a:ea typeface="Times New Roman" panose="02020603050405020304" pitchFamily="18" charset="0"/>
                        </a:rPr>
                        <a:t> для выполнения домашних заданий</a:t>
                      </a:r>
                    </a:p>
                  </a:txBody>
                  <a:tcPr marL="57150" marR="57150" marT="0" marB="0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479096068"/>
                  </a:ext>
                </a:extLst>
              </a:tr>
            </a:tbl>
          </a:graphicData>
        </a:graphic>
      </p:graphicFrame>
      <p:sp>
        <p:nvSpPr>
          <p:cNvPr id="15" name="Shape 455"/>
          <p:cNvSpPr txBox="1">
            <a:spLocks/>
          </p:cNvSpPr>
          <p:nvPr/>
        </p:nvSpPr>
        <p:spPr>
          <a:xfrm>
            <a:off x="29031" y="135472"/>
            <a:ext cx="2248900" cy="37991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Helvetica Light"/>
              </a:rPr>
              <a:t>Инклюзия</a:t>
            </a:r>
          </a:p>
        </p:txBody>
      </p:sp>
    </p:spTree>
    <p:extLst>
      <p:ext uri="{BB962C8B-B14F-4D97-AF65-F5344CB8AC3E}">
        <p14:creationId xmlns:p14="http://schemas.microsoft.com/office/powerpoint/2010/main" val="156044476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TextBox 14"/>
          <p:cNvSpPr txBox="1"/>
          <p:nvPr/>
        </p:nvSpPr>
        <p:spPr>
          <a:xfrm>
            <a:off x="405814" y="3538484"/>
            <a:ext cx="4966285" cy="21236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Тетрадка-плюс </a:t>
            </a: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для школьника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Доступность для понимания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Простота инструкций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Работа на уроке и/или после урока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Приобретение навыков учебной деятельности (ориентировка в задании, его анализ, осмысление и контроль за ходом выполнения)</a:t>
            </a:r>
          </a:p>
        </p:txBody>
      </p:sp>
      <p:sp>
        <p:nvSpPr>
          <p:cNvPr id="16" name="TextBox 15"/>
          <p:cNvSpPr txBox="1"/>
          <p:nvPr/>
        </p:nvSpPr>
        <p:spPr>
          <a:xfrm>
            <a:off x="6236363" y="3433504"/>
            <a:ext cx="5622262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1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Тетрадка-плюс для педагога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Адаптация учебного материала для школьников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с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трудностями в обучении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Пошаговый алгоритм предъявления заданий в рамках выстроенной коррекционно-развивающей системы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Возможность использования пособия как в урочной, так и во внеурочной деятельности школьников</a:t>
            </a:r>
          </a:p>
          <a:p>
            <a:pPr marL="285750" marR="0" lvl="0" indent="-28575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600"/>
              </a:spcAft>
              <a:buClrTx/>
              <a:buSzTx/>
              <a:buFont typeface="Wingdings" panose="05000000000000000000" pitchFamily="2" charset="2"/>
              <a:buChar char="ü"/>
              <a:tabLst/>
              <a:defRPr/>
            </a:pP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prstClr val="black"/>
                </a:solidFill>
                <a:effectLst/>
                <a:uLnTx/>
                <a:uFillTx/>
                <a:latin typeface="Avenir Book"/>
                <a:ea typeface="+mn-ea"/>
                <a:cs typeface="+mn-cs"/>
              </a:rPr>
              <a:t> Наличие специальных заданий на повторение и закрепление изученного материала</a:t>
            </a:r>
          </a:p>
        </p:txBody>
      </p:sp>
      <p:sp>
        <p:nvSpPr>
          <p:cNvPr id="17" name="Shape 455"/>
          <p:cNvSpPr txBox="1">
            <a:spLocks/>
          </p:cNvSpPr>
          <p:nvPr/>
        </p:nvSpPr>
        <p:spPr>
          <a:xfrm>
            <a:off x="2941321" y="288000"/>
            <a:ext cx="6412230" cy="441468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defPPr>
              <a:defRPr lang="ru-RU"/>
            </a:defPPr>
            <a:lvl1pPr marR="0" indent="0" algn="ctr" defTabSz="410766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2400" b="1" i="0" u="none" strike="noStrike" kern="0" cap="none" spc="0" baseline="0">
                <a:ln>
                  <a:noFill/>
                </a:ln>
                <a:solidFill>
                  <a:schemeClr val="accent5">
                    <a:lumMod val="50000"/>
                  </a:schemeClr>
                </a:solidFill>
                <a:uFillTx/>
                <a:latin typeface="Avenir Book"/>
                <a:ea typeface="Avenir Book"/>
                <a:cs typeface="Avenir Book"/>
              </a:defRPr>
            </a:lvl1pPr>
            <a:lvl2pPr marL="0" marR="0" indent="0" defTabSz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</a:defRPr>
            </a:lvl2pPr>
            <a:lvl3pPr marL="0" marR="0" indent="0" defTabSz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</a:defRPr>
            </a:lvl3pPr>
            <a:lvl4pPr marL="0" marR="0" indent="0" defTabSz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</a:defRPr>
            </a:lvl4pPr>
            <a:lvl5pPr marL="0" marR="0" indent="0" defTabSz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</a:defRPr>
            </a:lvl5pPr>
            <a:lvl6pPr marL="0" marR="0" indent="0" defTabSz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</a:defRPr>
            </a:lvl6pPr>
            <a:lvl7pPr marL="0" marR="0" indent="0" defTabSz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</a:defRPr>
            </a:lvl7pPr>
            <a:lvl8pPr marL="0" marR="0" indent="0" defTabSz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</a:defRPr>
            </a:lvl8pPr>
            <a:lvl9pPr marL="0" marR="0" indent="0" defTabSz="182880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</a:defRPr>
            </a:lvl9pPr>
          </a:lstStyle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4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Book"/>
                <a:sym typeface="Helvetica Light"/>
              </a:rPr>
              <a:t>Серия «Учусь легко и интересно»</a:t>
            </a:r>
          </a:p>
        </p:txBody>
      </p:sp>
      <p:pic>
        <p:nvPicPr>
          <p:cNvPr id="18" name="Рисунок 1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044998" y="644056"/>
            <a:ext cx="1896323" cy="1939668"/>
          </a:xfrm>
          <a:prstGeom prst="rect">
            <a:avLst/>
          </a:prstGeom>
        </p:spPr>
      </p:pic>
      <p:pic>
        <p:nvPicPr>
          <p:cNvPr id="19" name="Рисунок 1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698050">
            <a:off x="7898108" y="1354842"/>
            <a:ext cx="1346501" cy="18122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0" name="Рисунок 19"/>
          <p:cNvPicPr>
            <a:picLocks noChangeAspect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019437" y="1344872"/>
            <a:ext cx="1378495" cy="18122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pic>
        <p:nvPicPr>
          <p:cNvPr id="21" name="Рисунок 20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 rot="20776738">
            <a:off x="4144965" y="1336230"/>
            <a:ext cx="1346501" cy="1812248"/>
          </a:xfrm>
          <a:prstGeom prst="rect">
            <a:avLst/>
          </a:prstGeom>
          <a:ln>
            <a:solidFill>
              <a:schemeClr val="bg2">
                <a:lumMod val="75000"/>
              </a:schemeClr>
            </a:solidFill>
          </a:ln>
        </p:spPr>
      </p:pic>
      <p:sp>
        <p:nvSpPr>
          <p:cNvPr id="10" name="Shape 455"/>
          <p:cNvSpPr txBox="1">
            <a:spLocks/>
          </p:cNvSpPr>
          <p:nvPr/>
        </p:nvSpPr>
        <p:spPr>
          <a:xfrm>
            <a:off x="29031" y="135472"/>
            <a:ext cx="2248900" cy="37991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Helvetica Light"/>
              </a:rPr>
              <a:t>Инклюзия</a:t>
            </a:r>
          </a:p>
        </p:txBody>
      </p:sp>
      <p:sp>
        <p:nvSpPr>
          <p:cNvPr id="11" name="Shape 455"/>
          <p:cNvSpPr txBox="1">
            <a:spLocks/>
          </p:cNvSpPr>
          <p:nvPr/>
        </p:nvSpPr>
        <p:spPr>
          <a:xfrm>
            <a:off x="701040" y="684000"/>
            <a:ext cx="10927080" cy="37991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ctr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Helvetica Light"/>
              </a:rPr>
              <a:t>Учебные пособия для обучающихся с ЗПР</a:t>
            </a:r>
            <a:endParaRPr kumimoji="0" lang="ru-RU" sz="2050" b="1" i="0" u="none" strike="noStrike" kern="0" cap="none" spc="0" normalizeH="0" baseline="0" noProof="0" dirty="0">
              <a:ln>
                <a:noFill/>
              </a:ln>
              <a:solidFill>
                <a:srgbClr val="4472C4">
                  <a:lumMod val="50000"/>
                </a:srgbClr>
              </a:solidFill>
              <a:effectLst/>
              <a:uLnTx/>
              <a:uFillTx/>
              <a:latin typeface="Avenir Book"/>
              <a:ea typeface="Avenir Book"/>
              <a:cs typeface="Avenir Book"/>
              <a:sym typeface="Helvetica Light"/>
            </a:endParaRPr>
          </a:p>
        </p:txBody>
      </p:sp>
    </p:spTree>
    <p:extLst>
      <p:ext uri="{BB962C8B-B14F-4D97-AF65-F5344CB8AC3E}">
        <p14:creationId xmlns:p14="http://schemas.microsoft.com/office/powerpoint/2010/main" val="309560653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/>
    </mc:Choice>
    <mc:Fallback xmlns="">
      <p:transition spd="slow"/>
    </mc:Fallback>
  </mc:AlternateContent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2" descr="http://catalog.prosv.ru/images/big/6e79b0c9-0c2d-11e0-913c-0019b9f502d2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5022" y="4748670"/>
            <a:ext cx="1223748" cy="1617866"/>
          </a:xfrm>
          <a:prstGeom prst="rect">
            <a:avLst/>
          </a:prstGeom>
          <a:noFill/>
          <a:ln>
            <a:solidFill>
              <a:schemeClr val="accent1"/>
            </a:solidFill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52520" y="2642705"/>
            <a:ext cx="2512502" cy="3554553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4" name="Прямоугольник 3"/>
          <p:cNvSpPr/>
          <p:nvPr/>
        </p:nvSpPr>
        <p:spPr>
          <a:xfrm>
            <a:off x="465220" y="1389159"/>
            <a:ext cx="5951622" cy="10772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Исключение наиболее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сложных заданий, требующих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самостоятельности;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трудных с технической точки зрения, выполнение которых предполагает обращение к дополнительным источникам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информации и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chemeClr val="accent5">
                    <a:lumMod val="75000"/>
                  </a:scheme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т. п.</a:t>
            </a:r>
          </a:p>
        </p:txBody>
      </p:sp>
      <p:pic>
        <p:nvPicPr>
          <p:cNvPr id="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72427" y="1720592"/>
            <a:ext cx="3363252" cy="4495726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6" name="Прямоугольник 5"/>
          <p:cNvSpPr/>
          <p:nvPr/>
        </p:nvSpPr>
        <p:spPr>
          <a:xfrm>
            <a:off x="1124725" y="3501882"/>
            <a:ext cx="2305161" cy="342035"/>
          </a:xfrm>
          <a:prstGeom prst="rect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089250" y="5427085"/>
            <a:ext cx="2412643" cy="288032"/>
          </a:xfrm>
          <a:prstGeom prst="rect">
            <a:avLst/>
          </a:prstGeom>
          <a:noFill/>
          <a:ln w="25400" cap="flat">
            <a:solidFill>
              <a:schemeClr val="accent2">
                <a:lumMod val="75000"/>
              </a:schemeClr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  <p:txBody>
          <a:bodyPr rot="0" spcFirstLastPara="1" vertOverflow="overflow" horzOverflow="overflow" vert="horz" wrap="square" lIns="65021" tIns="65021" rIns="65021" bIns="65021" numCol="1" spcCol="38100" rtlCol="0" anchor="ctr">
            <a:spAutoFit/>
          </a:bodyPr>
          <a:lstStyle/>
          <a:p>
            <a:pPr marL="0" marR="0" lvl="0" indent="0" algn="l" defTabSz="1300480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kumimoji="0" lang="ru-RU" sz="2400" b="0" i="0" u="none" strike="noStrike" kern="1200" cap="none" spc="0" normalizeH="0" baseline="0" noProof="0">
              <a:ln>
                <a:noFill/>
              </a:ln>
              <a:solidFill>
                <a:srgbClr val="000000"/>
              </a:solidFill>
              <a:effectLst/>
              <a:uLnTx/>
              <a:uFillTx/>
              <a:latin typeface="Calibri" panose="020F0502020204030204"/>
              <a:ea typeface="+mn-ea"/>
              <a:cs typeface="+mn-cs"/>
              <a:sym typeface="Helvetica"/>
            </a:endParaRPr>
          </a:p>
        </p:txBody>
      </p:sp>
      <p:cxnSp>
        <p:nvCxnSpPr>
          <p:cNvPr id="8" name="Прямая соединительная линия 7"/>
          <p:cNvCxnSpPr/>
          <p:nvPr/>
        </p:nvCxnSpPr>
        <p:spPr>
          <a:xfrm>
            <a:off x="6672427" y="2571294"/>
            <a:ext cx="3096344" cy="0"/>
          </a:xfrm>
          <a:prstGeom prst="line">
            <a:avLst/>
          </a:prstGeom>
          <a:noFill/>
          <a:ln w="25400" cap="flat">
            <a:solidFill>
              <a:schemeClr val="accent5"/>
            </a:solidFill>
            <a:prstDash val="solid"/>
            <a:round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cxnSp>
        <p:nvCxnSpPr>
          <p:cNvPr id="9" name="Прямая со стрелкой 8"/>
          <p:cNvCxnSpPr/>
          <p:nvPr/>
        </p:nvCxnSpPr>
        <p:spPr>
          <a:xfrm flipV="1">
            <a:off x="3454130" y="2642705"/>
            <a:ext cx="3155216" cy="1361272"/>
          </a:xfrm>
          <a:prstGeom prst="straightConnector1">
            <a:avLst/>
          </a:prstGeom>
          <a:noFill/>
          <a:ln w="25400" cap="flat">
            <a:solidFill>
              <a:schemeClr val="accent5"/>
            </a:solidFill>
            <a:prstDash val="solid"/>
            <a:round/>
            <a:headEnd type="arrow"/>
            <a:tailEnd type="arrow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pic>
        <p:nvPicPr>
          <p:cNvPr id="10" name="Рисунок 9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965152" y="3769326"/>
            <a:ext cx="1393405" cy="1911361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sp>
        <p:nvSpPr>
          <p:cNvPr id="12" name="Shape 455"/>
          <p:cNvSpPr txBox="1">
            <a:spLocks/>
          </p:cNvSpPr>
          <p:nvPr/>
        </p:nvSpPr>
        <p:spPr>
          <a:xfrm>
            <a:off x="29031" y="135472"/>
            <a:ext cx="2248900" cy="37991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Helvetica Light"/>
              </a:rPr>
              <a:t>Инклюзия</a:t>
            </a:r>
          </a:p>
        </p:txBody>
      </p:sp>
      <p:sp>
        <p:nvSpPr>
          <p:cNvPr id="14" name="Прямоугольник 13"/>
          <p:cNvSpPr/>
          <p:nvPr/>
        </p:nvSpPr>
        <p:spPr>
          <a:xfrm>
            <a:off x="1659467" y="233866"/>
            <a:ext cx="101314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 процесса обучения с учётом специфики усвоения знаний, умений и навыков обучающимися с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ЗПР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595562408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Рисунок 5"/>
          <p:cNvPicPr>
            <a:picLocks/>
          </p:cNvPicPr>
          <p:nvPr/>
        </p:nvPicPr>
        <p:blipFill>
          <a:blip r:embed="rId2">
            <a:extLst>
              <a:ext uri="{BEBA8EAE-BF5A-486C-A8C5-ECC9F3942E4B}">
                <a14:imgProps xmlns:a14="http://schemas.microsoft.com/office/drawing/2010/main">
                  <a14:imgLayer r:embed="rId3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341011" y="1362354"/>
            <a:ext cx="6452674" cy="4445705"/>
          </a:xfrm>
          <a:prstGeom prst="rect">
            <a:avLst/>
          </a:prstGeom>
          <a:noFill/>
          <a:ln w="9525">
            <a:solidFill>
              <a:schemeClr val="bg1">
                <a:lumMod val="50000"/>
              </a:schemeClr>
            </a:solidFill>
            <a:miter lim="800000"/>
            <a:headEnd/>
            <a:tailEnd/>
          </a:ln>
        </p:spPr>
      </p:pic>
      <p:pic>
        <p:nvPicPr>
          <p:cNvPr id="3" name="Рисунок 2"/>
          <p:cNvPicPr>
            <a:picLocks noChangeAspect="1"/>
          </p:cNvPicPr>
          <p:nvPr/>
        </p:nvPicPr>
        <p:blipFill>
          <a:blip r:embed="rId4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sharpenSoften amount="25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373149" y="4969806"/>
            <a:ext cx="3999083" cy="1067306"/>
          </a:xfrm>
          <a:prstGeom prst="rect">
            <a:avLst/>
          </a:prstGeom>
          <a:ln>
            <a:solidFill>
              <a:schemeClr val="accent1"/>
            </a:solidFill>
          </a:ln>
        </p:spPr>
      </p:pic>
      <p:pic>
        <p:nvPicPr>
          <p:cNvPr id="10" name="Picture 7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6282" y="1893990"/>
            <a:ext cx="3016827" cy="71855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" name="Прямоугольник 13"/>
          <p:cNvSpPr/>
          <p:nvPr/>
        </p:nvSpPr>
        <p:spPr>
          <a:xfrm>
            <a:off x="1419436" y="1208537"/>
            <a:ext cx="2372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Разбивка </a:t>
            </a:r>
            <a:r>
              <a:rPr kumimoji="0" lang="ru-RU" sz="1600" b="0" i="0" u="none" strike="noStrike" kern="1200" cap="none" spc="0" normalizeH="0" baseline="0" noProof="0" dirty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заданий на более мелкие </a:t>
            </a:r>
            <a:r>
              <a:rPr kumimoji="0" lang="ru-RU" sz="16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части</a:t>
            </a:r>
            <a:endParaRPr kumimoji="0" lang="ru-RU" sz="16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7" name="Рисунок 16"/>
          <p:cNvPicPr>
            <a:picLocks noChangeAspect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177360" y="1415731"/>
            <a:ext cx="1320896" cy="1736526"/>
          </a:xfrm>
          <a:prstGeom prst="rect">
            <a:avLst/>
          </a:prstGeom>
          <a:ln>
            <a:solidFill>
              <a:schemeClr val="accent1">
                <a:lumMod val="75000"/>
              </a:schemeClr>
            </a:solidFill>
          </a:ln>
        </p:spPr>
      </p:pic>
      <p:pic>
        <p:nvPicPr>
          <p:cNvPr id="18" name="Picture 4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22795" y="2483092"/>
            <a:ext cx="930972" cy="1246258"/>
          </a:xfrm>
          <a:prstGeom prst="rect">
            <a:avLst/>
          </a:prstGeom>
          <a:noFill/>
          <a:ln w="9525">
            <a:solidFill>
              <a:schemeClr val="tx1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sp>
        <p:nvSpPr>
          <p:cNvPr id="19" name="Прямоугольник 18"/>
          <p:cNvSpPr/>
          <p:nvPr/>
        </p:nvSpPr>
        <p:spPr>
          <a:xfrm>
            <a:off x="945966" y="4476128"/>
            <a:ext cx="3176882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1400" b="0" i="0" u="none" strike="noStrike" kern="1200" cap="none" spc="0" normalizeH="0" baseline="0" noProof="0" dirty="0" smtClean="0">
                <a:ln>
                  <a:noFill/>
                </a:ln>
                <a:solidFill>
                  <a:srgbClr val="4472C4">
                    <a:lumMod val="75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Обращение к родителям, помогающим детям в учебе</a:t>
            </a:r>
            <a:endParaRPr kumimoji="0" lang="ru-RU" sz="1400" b="0" i="0" u="none" strike="noStrike" kern="1200" cap="none" spc="0" normalizeH="0" baseline="0" noProof="0" dirty="0">
              <a:ln>
                <a:noFill/>
              </a:ln>
              <a:solidFill>
                <a:srgbClr val="4472C4">
                  <a:lumMod val="75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cxnSp>
        <p:nvCxnSpPr>
          <p:cNvPr id="21" name="Прямая со стрелкой 20"/>
          <p:cNvCxnSpPr/>
          <p:nvPr/>
        </p:nvCxnSpPr>
        <p:spPr>
          <a:xfrm>
            <a:off x="1808018" y="2612543"/>
            <a:ext cx="3616037" cy="1116807"/>
          </a:xfrm>
          <a:prstGeom prst="straightConnector1">
            <a:avLst/>
          </a:prstGeom>
          <a:noFill/>
          <a:ln w="38100" cap="flat">
            <a:solidFill>
              <a:srgbClr val="F7D547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  <p:style>
          <a:lnRef idx="0">
            <a:scrgbClr r="0" g="0" b="0"/>
          </a:lnRef>
          <a:fillRef idx="0">
            <a:scrgbClr r="0" g="0" b="0"/>
          </a:fillRef>
          <a:effectRef idx="0">
            <a:scrgbClr r="0" g="0" b="0"/>
          </a:effectRef>
          <a:fontRef idx="none"/>
        </p:style>
      </p:cxnSp>
      <p:sp>
        <p:nvSpPr>
          <p:cNvPr id="11" name="Shape 455"/>
          <p:cNvSpPr txBox="1">
            <a:spLocks/>
          </p:cNvSpPr>
          <p:nvPr/>
        </p:nvSpPr>
        <p:spPr>
          <a:xfrm>
            <a:off x="29031" y="135472"/>
            <a:ext cx="2248900" cy="37991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Helvetica Light"/>
              </a:rPr>
              <a:t>Инклюзия</a:t>
            </a:r>
          </a:p>
        </p:txBody>
      </p:sp>
      <p:sp>
        <p:nvSpPr>
          <p:cNvPr id="12" name="Прямоугольник 11"/>
          <p:cNvSpPr/>
          <p:nvPr/>
        </p:nvSpPr>
        <p:spPr>
          <a:xfrm>
            <a:off x="1659467" y="233866"/>
            <a:ext cx="101314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 процесса обучения с учётом специфики усвоения знаний, умений и навыков обучающимися с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ЗПР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</p:spTree>
    <p:extLst>
      <p:ext uri="{BB962C8B-B14F-4D97-AF65-F5344CB8AC3E}">
        <p14:creationId xmlns:p14="http://schemas.microsoft.com/office/powerpoint/2010/main" val="29331077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Прямоугольник 12"/>
          <p:cNvSpPr/>
          <p:nvPr/>
        </p:nvSpPr>
        <p:spPr>
          <a:xfrm>
            <a:off x="1659467" y="233866"/>
            <a:ext cx="10131479" cy="76944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200" b="1" i="0" u="none" strike="noStrike" kern="1200" cap="none" spc="0" normalizeH="0" baseline="0" noProof="0" dirty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Организация процесса обучения с учётом специфики усвоения знаний, умений и навыков обучающимися с </a:t>
            </a:r>
            <a:r>
              <a:rPr kumimoji="0" lang="ru-RU" sz="2200" b="1" i="0" u="none" strike="noStrike" kern="1200" cap="none" spc="0" normalizeH="0" baseline="0" noProof="0" dirty="0" smtClean="0">
                <a:ln>
                  <a:noFill/>
                </a:ln>
                <a:solidFill>
                  <a:srgbClr val="5B9BD5">
                    <a:lumMod val="50000"/>
                  </a:srgbClr>
                </a:solidFill>
                <a:effectLst/>
                <a:uLnTx/>
                <a:uFillTx/>
                <a:latin typeface="Calibri" panose="020F0502020204030204"/>
                <a:ea typeface="+mn-ea"/>
                <a:cs typeface="+mn-cs"/>
              </a:rPr>
              <a:t>ЗПР</a:t>
            </a:r>
            <a:endParaRPr kumimoji="0" lang="ru-RU" sz="2200" b="0" i="0" u="none" strike="noStrike" kern="1200" cap="none" spc="0" normalizeH="0" baseline="0" noProof="0" dirty="0">
              <a:ln>
                <a:noFill/>
              </a:ln>
              <a:solidFill>
                <a:srgbClr val="5B9BD5">
                  <a:lumMod val="50000"/>
                </a:srgbClr>
              </a:solidFill>
              <a:effectLst/>
              <a:uLnTx/>
              <a:uFillTx/>
              <a:latin typeface="Calibri" panose="020F0502020204030204"/>
              <a:ea typeface="+mn-ea"/>
              <a:cs typeface="+mn-cs"/>
            </a:endParaRPr>
          </a:p>
        </p:txBody>
      </p:sp>
      <p:pic>
        <p:nvPicPr>
          <p:cNvPr id="11" name="Picture 4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24307" y="1535871"/>
            <a:ext cx="3409121" cy="45570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pic>
        <p:nvPicPr>
          <p:cNvPr id="12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5185" y="1535870"/>
            <a:ext cx="3409122" cy="4557041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  <p:cxnSp>
        <p:nvCxnSpPr>
          <p:cNvPr id="22" name="Прямая со стрелкой 21"/>
          <p:cNvCxnSpPr/>
          <p:nvPr/>
        </p:nvCxnSpPr>
        <p:spPr>
          <a:xfrm flipH="1" flipV="1">
            <a:off x="7470172" y="4284502"/>
            <a:ext cx="2605894" cy="207807"/>
          </a:xfrm>
          <a:prstGeom prst="straightConnector1">
            <a:avLst/>
          </a:prstGeom>
          <a:noFill/>
          <a:ln w="12700" cap="flat">
            <a:solidFill>
              <a:srgbClr val="4F81BD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</p:cxnSp>
      <p:cxnSp>
        <p:nvCxnSpPr>
          <p:cNvPr id="24" name="Прямая со стрелкой 23"/>
          <p:cNvCxnSpPr/>
          <p:nvPr/>
        </p:nvCxnSpPr>
        <p:spPr>
          <a:xfrm flipH="1">
            <a:off x="8406661" y="1793312"/>
            <a:ext cx="1723177" cy="324853"/>
          </a:xfrm>
          <a:prstGeom prst="straightConnector1">
            <a:avLst/>
          </a:prstGeom>
          <a:noFill/>
          <a:ln w="12700" cap="flat">
            <a:solidFill>
              <a:srgbClr val="4F81BD"/>
            </a:solidFill>
            <a:prstDash val="solid"/>
            <a:round/>
            <a:tailEnd type="arrow"/>
          </a:ln>
          <a:effectLst>
            <a:outerShdw blurRad="50800" dist="25400" dir="5400000" rotWithShape="0">
              <a:srgbClr val="000000">
                <a:alpha val="35000"/>
              </a:srgbClr>
            </a:outerShdw>
          </a:effectLst>
          <a:sp3d/>
        </p:spPr>
      </p:cxnSp>
      <p:pic>
        <p:nvPicPr>
          <p:cNvPr id="2" name="Рисунок 1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314450" y="2257220"/>
            <a:ext cx="1400839" cy="1878608"/>
          </a:xfrm>
          <a:prstGeom prst="rect">
            <a:avLst/>
          </a:prstGeom>
        </p:spPr>
      </p:pic>
      <p:sp>
        <p:nvSpPr>
          <p:cNvPr id="25" name="Прямоугольник 24"/>
          <p:cNvSpPr/>
          <p:nvPr/>
        </p:nvSpPr>
        <p:spPr>
          <a:xfrm>
            <a:off x="204983" y="1279977"/>
            <a:ext cx="2372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>
                <a:solidFill>
                  <a:srgbClr val="4472C4">
                    <a:lumMod val="75000"/>
                  </a:srgbClr>
                </a:solidFill>
              </a:rPr>
              <a:t>Увеличение количества однотипных заданий</a:t>
            </a:r>
          </a:p>
        </p:txBody>
      </p:sp>
      <p:sp>
        <p:nvSpPr>
          <p:cNvPr id="26" name="Прямоугольник 25"/>
          <p:cNvSpPr/>
          <p:nvPr/>
        </p:nvSpPr>
        <p:spPr>
          <a:xfrm>
            <a:off x="9733428" y="1126904"/>
            <a:ext cx="2372837" cy="83099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</a:rPr>
              <a:t>Использование пошаговой помощи в решении задач </a:t>
            </a:r>
            <a:endParaRPr lang="ru-RU" sz="1600" dirty="0">
              <a:solidFill>
                <a:srgbClr val="4472C4">
                  <a:lumMod val="75000"/>
                </a:srgbClr>
              </a:solidFill>
            </a:endParaRPr>
          </a:p>
        </p:txBody>
      </p:sp>
      <p:sp>
        <p:nvSpPr>
          <p:cNvPr id="27" name="Прямоугольник 26"/>
          <p:cNvSpPr/>
          <p:nvPr/>
        </p:nvSpPr>
        <p:spPr>
          <a:xfrm>
            <a:off x="9692874" y="4243126"/>
            <a:ext cx="2372837" cy="58477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/>
            <a:r>
              <a:rPr lang="ru-RU" sz="1600" dirty="0" smtClean="0">
                <a:solidFill>
                  <a:srgbClr val="4472C4">
                    <a:lumMod val="75000"/>
                  </a:srgbClr>
                </a:solidFill>
              </a:rPr>
              <a:t>Использование наглядных схем</a:t>
            </a:r>
          </a:p>
        </p:txBody>
      </p:sp>
      <p:sp>
        <p:nvSpPr>
          <p:cNvPr id="14" name="Shape 455"/>
          <p:cNvSpPr txBox="1">
            <a:spLocks/>
          </p:cNvSpPr>
          <p:nvPr/>
        </p:nvSpPr>
        <p:spPr>
          <a:xfrm>
            <a:off x="29031" y="135472"/>
            <a:ext cx="2248900" cy="379912"/>
          </a:xfrm>
          <a:prstGeom prst="rect">
            <a:avLst/>
          </a:prstGeom>
          <a:ln w="12700">
            <a:miter lim="400000"/>
          </a:ln>
        </p:spPr>
        <p:txBody>
          <a:bodyPr wrap="square" lIns="35719" tIns="35719" rIns="35719" bIns="35719" anchor="ctr">
            <a:spAutoFit/>
          </a:bodyPr>
          <a:lstStyle>
            <a:lvl1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1pPr>
            <a:lvl2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2pPr>
            <a:lvl3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3pPr>
            <a:lvl4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4pPr>
            <a:lvl5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5pPr>
            <a:lvl6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6pPr>
            <a:lvl7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7pPr>
            <a:lvl8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8pPr>
            <a:lvl9pPr marL="0" marR="0" indent="0" algn="l" defTabSz="1828800" latinLnBrk="0">
              <a:lnSpc>
                <a:spcPct val="9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 sz="8800" b="0" i="0" u="none" strike="noStrike" cap="none" spc="0" baseline="0">
                <a:ln>
                  <a:noFill/>
                </a:ln>
                <a:solidFill>
                  <a:srgbClr val="000000"/>
                </a:solidFill>
                <a:uFillTx/>
                <a:latin typeface="Gilroy-Light"/>
                <a:ea typeface="Gilroy-Light"/>
                <a:cs typeface="Gilroy-Light"/>
                <a:sym typeface="Gilroy-Light"/>
              </a:defRPr>
            </a:lvl9pPr>
          </a:lstStyle>
          <a:p>
            <a:pPr marL="0" marR="0" lvl="0" indent="0" algn="l" defTabSz="410766" rtl="0" eaLnBrk="1" fontAlgn="auto" latinLnBrk="0" hangingPunct="0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sz="2000" b="1" i="0" u="none" strike="noStrike" kern="0" cap="none" spc="0" normalizeH="0" baseline="0" noProof="0" dirty="0">
                <a:ln>
                  <a:noFill/>
                </a:ln>
                <a:solidFill>
                  <a:srgbClr val="4472C4">
                    <a:lumMod val="50000"/>
                  </a:srgbClr>
                </a:solidFill>
                <a:effectLst/>
                <a:uLnTx/>
                <a:uFillTx/>
                <a:latin typeface="Avenir Book"/>
                <a:ea typeface="Avenir Book"/>
                <a:cs typeface="Avenir Book"/>
                <a:sym typeface="Helvetica Light"/>
              </a:rPr>
              <a:t>Инклюзия</a:t>
            </a:r>
          </a:p>
        </p:txBody>
      </p:sp>
    </p:spTree>
    <p:extLst>
      <p:ext uri="{BB962C8B-B14F-4D97-AF65-F5344CB8AC3E}">
        <p14:creationId xmlns:p14="http://schemas.microsoft.com/office/powerpoint/2010/main" val="37536956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НОВЫЙ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44</TotalTime>
  <Words>298</Words>
  <Application>Microsoft Office PowerPoint</Application>
  <PresentationFormat>Широкоэкранный</PresentationFormat>
  <Paragraphs>45</Paragraphs>
  <Slides>6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9</vt:i4>
      </vt:variant>
      <vt:variant>
        <vt:lpstr>Тема</vt:lpstr>
      </vt:variant>
      <vt:variant>
        <vt:i4>2</vt:i4>
      </vt:variant>
      <vt:variant>
        <vt:lpstr>Заголовки слайдов</vt:lpstr>
      </vt:variant>
      <vt:variant>
        <vt:i4>6</vt:i4>
      </vt:variant>
    </vt:vector>
  </HeadingPairs>
  <TitlesOfParts>
    <vt:vector size="17" baseType="lpstr">
      <vt:lpstr>Arial</vt:lpstr>
      <vt:lpstr>Avenir Book</vt:lpstr>
      <vt:lpstr>Calibri</vt:lpstr>
      <vt:lpstr>Calibri Light</vt:lpstr>
      <vt:lpstr>Helvetica</vt:lpstr>
      <vt:lpstr>Helvetica Light</vt:lpstr>
      <vt:lpstr>Impact</vt:lpstr>
      <vt:lpstr>Times New Roman</vt:lpstr>
      <vt:lpstr>Wingdings</vt:lpstr>
      <vt:lpstr>Тема Office</vt:lpstr>
      <vt:lpstr>НОВЫЙ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Company>Prosv</Company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Презентация PowerPoint</dc:title>
  <dc:creator>Яскевич Тереза Алефтиновна</dc:creator>
  <cp:lastModifiedBy>Яскевич Тереза Алефтиновна</cp:lastModifiedBy>
  <cp:revision>11</cp:revision>
  <dcterms:created xsi:type="dcterms:W3CDTF">2018-12-06T14:33:47Z</dcterms:created>
  <dcterms:modified xsi:type="dcterms:W3CDTF">2018-12-07T09:57:13Z</dcterms:modified>
</cp:coreProperties>
</file>