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5" r:id="rId5"/>
    <p:sldId id="273" r:id="rId6"/>
    <p:sldId id="27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C46"/>
    <a:srgbClr val="4B91D1"/>
    <a:srgbClr val="6DA6D9"/>
    <a:srgbClr val="3886CC"/>
    <a:srgbClr val="84B4E0"/>
    <a:srgbClr val="FEE2E2"/>
    <a:srgbClr val="47627F"/>
    <a:srgbClr val="1F5480"/>
    <a:srgbClr val="2E2C2D"/>
    <a:srgbClr val="041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epik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tepik.org/hc/ru/articles/360000159273-%D0%92%D0%B8%D0%B4%D1%8B-%D1%88%D0%B0%D0%B3%D0%BE%D0%B2-%D0%BD%D0%B0-Stepik" TargetMode="External"/><Relationship Id="rId2" Type="http://schemas.openxmlformats.org/officeDocument/2006/relationships/hyperlink" Target="https://support.stepik.org/hc/ru/articles/360000172414-%D0%9A%D0%B0%D0%BA-%D1%81%D0%BE%D0%B7%D0%B4%D0%B0%D1%82%D1%8C-%D1%83%D1%80%D0%BE%D0%BA-%D0%B8-%D0%BA%D1%83%D1%80%D1%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stepik.org/hc/ru/articles/360000173234-%D0%AD%D0%BA%D0%B7%D0%B0%D0%BC%D0%B5%D0%BD%D0%B0%D1%86%D0%B8%D0%BE%D0%BD%D0%BD%D1%8B%D0%B9-%D0%BC%D0%BE%D0%B4%D1%83%D0%BB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tepik.org/hc/ru/articles/360000159673-%D0%9F%D1%80%D0%B0%D0%BA%D1%82%D0%B8%D1%87%D0%B5%D1%81%D0%BA%D0%B8%D0%B5-%D0%B7%D0%B0%D0%B4%D0%B0%D0%BD%D0%B8%D1%8F" TargetMode="External"/><Relationship Id="rId2" Type="http://schemas.openxmlformats.org/officeDocument/2006/relationships/hyperlink" Target="https://support.stepik.org/hc/en-us/articles/360000184034-PyCharm-Edu-and-Stepi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stepik.org/hc/ru/articles/360010196759-%D0%94%D0%BE%D0%BF%D0%BE%D0%BB%D0%BD%D0%B8%D1%82%D0%B5%D0%BB%D1%8C%D0%BD%D1%8B%D0%B5-%D0%BE%D0%BF%D1%86%D0%B8%D0%B8-%D0%BF%D1%80%D0%B8-%D1%81%D0%BE%D0%B7%D0%B4%D0%B0%D0%BD%D0%B8%D0%B8-%D0%B7%D0%B0%D0%B4%D0%B0%D0%BD%D0%B8%D0%B9" TargetMode="External"/><Relationship Id="rId2" Type="http://schemas.openxmlformats.org/officeDocument/2006/relationships/hyperlink" Target="https://support.stepik.org/hc/ru/articles/360000173434-%D0%A0%D0%B5%D0%BA%D0%BE%D0%BC%D0%B5%D0%BD%D0%B4%D0%B0%D1%86%D0%B8%D0%B8-%D0%BF%D0%BE-%D1%81%D0%BE%D1%81%D1%82%D0%B0%D0%B2%D0%BB%D0%B5%D0%BD%D0%B8%D1%8E-%D0%B7%D0%B0%D0%B4%D0%B0%D0%BD%D0%B8%D0%B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stepik.org/hc/ru/articles/360000173074-%D0%91%D0%B0%D0%BB%D0%BB%D1%8B-%D0%B7%D0%B0-%D0%B2%D1%8B%D0%BF%D0%BE%D0%BB%D0%BD%D0%B5%D0%BD%D0%B8%D0%B5-%D0%B7%D0%B0%D0%B4%D0%B0%D0%BD%D0%B8%D0%B9" TargetMode="External"/><Relationship Id="rId4" Type="http://schemas.openxmlformats.org/officeDocument/2006/relationships/hyperlink" Target="https://support.stepik.org/hc/ru/articles/360000159713-%D0%A1%D0%BE%D1%81%D1%82%D0%B0%D0%B2%D0%BB%D0%B5%D0%BD%D0%B8%D0%B5-%D0%B7%D0%B0%D0%B4%D0%B0%D0%BD%D0%B8%D0%B9-%D1%81-%D1%80%D0%B5%D1%86%D0%B5%D0%BD%D0%B7%D0%B8%D1%80%D0%BE%D0%B2%D0%B0%D0%BD%D0%B8%D0%B5%D0%B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ca-teach.ru/" TargetMode="External"/><Relationship Id="rId2" Type="http://schemas.openxmlformats.org/officeDocument/2006/relationships/hyperlink" Target="mailto:gmo.informatic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56158" y="2316609"/>
            <a:ext cx="9276835" cy="21975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4000" b="1" i="1" dirty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Возможности применения </a:t>
            </a:r>
            <a:r>
              <a:rPr lang="ru-RU" sz="4000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платформы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4000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7200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Stepik.org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4000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000" b="1" i="1" dirty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учебном процессе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0527" y="5315484"/>
            <a:ext cx="466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Антипова Ольга Вячеславовна,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ГМО учителей информатики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706" y="0"/>
            <a:ext cx="6294294" cy="896209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err="1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Stepik</a:t>
            </a:r>
            <a:endParaRPr lang="en-US" sz="7200" b="1" i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772718" y="931091"/>
            <a:ext cx="6140470" cy="114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301240" y="1057484"/>
            <a:ext cx="6731665" cy="2049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45414" y="1647748"/>
            <a:ext cx="43163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платформа и конструктор бесплатных открытых онлайн-курсов и уроков.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18300" t="33479" r="25103" b="26093"/>
          <a:stretch/>
        </p:blipFill>
        <p:spPr>
          <a:xfrm>
            <a:off x="4857517" y="1513904"/>
            <a:ext cx="4055671" cy="13929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90557" y="3221764"/>
            <a:ext cx="87423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платформы: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обучение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своих интерактивных обучающих уроков и онлайн-курсов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мобильной версии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конкурсов и олимпиад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проверка заданий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вопросов в реальном времени как с педагогом, так и с участниками курсов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979278" y="5773850"/>
            <a:ext cx="3375588" cy="696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Ссылка на платформу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706" y="152003"/>
            <a:ext cx="6294294" cy="896209"/>
          </a:xfrm>
        </p:spPr>
        <p:txBody>
          <a:bodyPr/>
          <a:lstStyle/>
          <a:p>
            <a:r>
              <a:rPr lang="ru-RU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Курсы и уроки</a:t>
            </a:r>
            <a:endParaRPr lang="en-US" b="1" i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772718" y="931091"/>
            <a:ext cx="6140470" cy="114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301240" y="1057484"/>
            <a:ext cx="6731665" cy="2049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19286" t="6367" r="22857" b="5591"/>
          <a:stretch/>
        </p:blipFill>
        <p:spPr>
          <a:xfrm>
            <a:off x="216947" y="1192901"/>
            <a:ext cx="3746877" cy="3207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440336" y="1163138"/>
            <a:ext cx="4132164" cy="102155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на платформе состоят из уроков, сгруппированных в тематические модули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t="6666" r="44375" b="8519"/>
          <a:stretch/>
        </p:blipFill>
        <p:spPr>
          <a:xfrm>
            <a:off x="4440336" y="2346115"/>
            <a:ext cx="4383242" cy="3759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02022" y="4905196"/>
            <a:ext cx="4000058" cy="1328023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состоят из шагов, которые могут представлять собой текст, видео-лекцию или практическое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12600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706" y="152003"/>
            <a:ext cx="6294294" cy="896209"/>
          </a:xfrm>
        </p:spPr>
        <p:txBody>
          <a:bodyPr/>
          <a:lstStyle/>
          <a:p>
            <a:r>
              <a:rPr lang="ru-RU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курса</a:t>
            </a:r>
            <a:endParaRPr lang="en-US" b="1" i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772718" y="931091"/>
            <a:ext cx="6140470" cy="114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301240" y="1057484"/>
            <a:ext cx="6731665" cy="2049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626149" y="1437462"/>
            <a:ext cx="6679526" cy="696263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Как создать курс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26149" y="2230764"/>
            <a:ext cx="6679526" cy="69626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Структура курса и ее создание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26149" y="3088014"/>
            <a:ext cx="6679526" cy="69626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Виды шагов и их добавление в курс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26149" y="3945264"/>
            <a:ext cx="6679526" cy="696263"/>
          </a:xfrm>
          <a:prstGeom prst="rightArrow">
            <a:avLst/>
          </a:prstGeom>
          <a:solidFill>
            <a:srgbClr val="6FAC4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Экзаменационный модуль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706" y="152003"/>
            <a:ext cx="6294294" cy="896209"/>
          </a:xfrm>
        </p:spPr>
        <p:txBody>
          <a:bodyPr/>
          <a:lstStyle/>
          <a:p>
            <a:r>
              <a:rPr lang="ru-RU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задания</a:t>
            </a:r>
            <a:endParaRPr lang="en-US" b="1" i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772718" y="931091"/>
            <a:ext cx="6140470" cy="114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301240" y="1057484"/>
            <a:ext cx="6731665" cy="2049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35969" y="1372117"/>
            <a:ext cx="4132164" cy="1021556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Stepik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создано более 20 различных типов заданий с автоматической или ручной </a:t>
            </a:r>
            <a:r>
              <a:rPr lang="ru-RU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проверкой</a:t>
            </a:r>
            <a:endParaRPr lang="ru-RU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35969" y="2687848"/>
            <a:ext cx="4132164" cy="3166824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задачи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сортировку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сопоставление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460905" y="1214227"/>
            <a:ext cx="4572000" cy="1328023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задачи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программирование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данные </a:t>
            </a:r>
            <a:endParaRPr lang="ru-RU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460905" y="2678502"/>
            <a:ext cx="4572000" cy="3166824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Экспериментальные задания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задача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случайной генерацией условия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SQL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CSS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IDE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TRIK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Grader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945844" y="5981578"/>
            <a:ext cx="3350181" cy="696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Ссылка на описание заданий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706" y="152003"/>
            <a:ext cx="6294294" cy="896209"/>
          </a:xfrm>
        </p:spPr>
        <p:txBody>
          <a:bodyPr/>
          <a:lstStyle/>
          <a:p>
            <a:r>
              <a:rPr lang="ru-RU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заданий</a:t>
            </a:r>
            <a:endParaRPr lang="en-US" b="1" i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772718" y="931091"/>
            <a:ext cx="6140470" cy="114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301240" y="1057484"/>
            <a:ext cx="6731665" cy="2049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626149" y="1373514"/>
            <a:ext cx="6679526" cy="696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Рекомендации по составлению заданий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26149" y="2230764"/>
            <a:ext cx="6679526" cy="696263"/>
          </a:xfrm>
          <a:prstGeom prst="rightArrow">
            <a:avLst/>
          </a:prstGeom>
          <a:solidFill>
            <a:srgbClr val="84B4E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Дополнительные опции при создании заданий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626149" y="3088014"/>
            <a:ext cx="6679526" cy="696263"/>
          </a:xfrm>
          <a:prstGeom prst="rightArrow">
            <a:avLst/>
          </a:prstGeom>
          <a:solidFill>
            <a:srgbClr val="6DA6D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Составление заданий с рецензированием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26149" y="3945264"/>
            <a:ext cx="6679526" cy="696263"/>
          </a:xfrm>
          <a:prstGeom prst="rightArrow">
            <a:avLst/>
          </a:prstGeom>
          <a:solidFill>
            <a:srgbClr val="4B91D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Баллы за выполнения заданий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106" y="34882"/>
            <a:ext cx="6294294" cy="896209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1F5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  <a:endParaRPr lang="en-US" b="1" i="1" dirty="0">
              <a:solidFill>
                <a:srgbClr val="1F5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772718" y="931091"/>
            <a:ext cx="6140470" cy="1146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301240" y="1057484"/>
            <a:ext cx="6731665" cy="2049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1450" y="1403420"/>
            <a:ext cx="865822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ГМО учителей информатики</a:t>
            </a:r>
          </a:p>
          <a:p>
            <a:pPr algn="ctr">
              <a:defRPr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gmo.informatic@gmail.com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3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endParaRPr lang="ru-RU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руководителя ГМО </a:t>
            </a:r>
          </a:p>
          <a:p>
            <a:pPr algn="ctr">
              <a:defRPr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http://kca-teach.ru/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240" y="3498850"/>
            <a:ext cx="50355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12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616</TotalTime>
  <Words>188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Stepik</vt:lpstr>
      <vt:lpstr>Курсы и уроки</vt:lpstr>
      <vt:lpstr>Создание курса</vt:lpstr>
      <vt:lpstr>Практические задания</vt:lpstr>
      <vt:lpstr>Разработка заданий</vt:lpstr>
      <vt:lpstr>Наши 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</cp:lastModifiedBy>
  <cp:revision>75</cp:revision>
  <dcterms:created xsi:type="dcterms:W3CDTF">2018-09-04T12:10:47Z</dcterms:created>
  <dcterms:modified xsi:type="dcterms:W3CDTF">2019-11-13T21:28:22Z</dcterms:modified>
</cp:coreProperties>
</file>