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11560" y="1844824"/>
            <a:ext cx="8280920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Анализ ВПР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по географии 11 класс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2018-2019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учебный год</a:t>
            </a:r>
            <a:endParaRPr lang="ru-RU" sz="3200" baseline="0" dirty="0" smtClean="0">
              <a:solidFill>
                <a:schemeClr val="accent2">
                  <a:lumMod val="75000"/>
                </a:schemeClr>
              </a:solidFill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92688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Задания повышенного уровня сложности,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</a:rPr>
              <a:t>вызывающие затруднения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869664"/>
              </p:ext>
            </p:extLst>
          </p:nvPr>
        </p:nvGraphicFramePr>
        <p:xfrm>
          <a:off x="503548" y="1916832"/>
          <a:ext cx="8136904" cy="171475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1009003092"/>
                    </a:ext>
                  </a:extLst>
                </a:gridCol>
                <a:gridCol w="4739976">
                  <a:extLst>
                    <a:ext uri="{9D8B030D-6E8A-4147-A177-3AD203B41FA5}">
                      <a16:colId xmlns:a16="http://schemas.microsoft.com/office/drawing/2014/main" val="3236821530"/>
                    </a:ext>
                  </a:extLst>
                </a:gridCol>
                <a:gridCol w="1269058">
                  <a:extLst>
                    <a:ext uri="{9D8B030D-6E8A-4147-A177-3AD203B41FA5}">
                      <a16:colId xmlns:a16="http://schemas.microsoft.com/office/drawing/2014/main" val="1174439032"/>
                    </a:ext>
                  </a:extLst>
                </a:gridCol>
                <a:gridCol w="1119758">
                  <a:extLst>
                    <a:ext uri="{9D8B030D-6E8A-4147-A177-3AD203B41FA5}">
                      <a16:colId xmlns:a16="http://schemas.microsoft.com/office/drawing/2014/main" val="1089931086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№ задания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Проверяемые элементы содержания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b="1" dirty="0" smtClean="0"/>
                        <a:t>Средний % выполнения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939115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  г. Рязани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</a:t>
                      </a:r>
                      <a:r>
                        <a:rPr lang="ru-RU" sz="1400" b="1" baseline="0" dirty="0" smtClean="0"/>
                        <a:t>  </a:t>
                      </a:r>
                      <a:r>
                        <a:rPr lang="ru-RU" sz="1400" b="1" dirty="0" smtClean="0"/>
                        <a:t>РФ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058676"/>
                  </a:ext>
                </a:extLst>
              </a:tr>
              <a:tr h="46726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 содержание курсов экономической и социальной географии России и мира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41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218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671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620688"/>
            <a:ext cx="4572000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Результаты выполнения ВПР по географии в ОО </a:t>
            </a:r>
            <a:r>
              <a:rPr lang="ru-RU" b="1" dirty="0" smtClean="0">
                <a:solidFill>
                  <a:srgbClr val="C00000"/>
                </a:solidFill>
              </a:rPr>
              <a:t>Рязанской </a:t>
            </a:r>
            <a:r>
              <a:rPr lang="ru-RU" b="1" dirty="0">
                <a:solidFill>
                  <a:srgbClr val="C00000"/>
                </a:solidFill>
              </a:rPr>
              <a:t>области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5835"/>
              </p:ext>
            </p:extLst>
          </p:nvPr>
        </p:nvGraphicFramePr>
        <p:xfrm>
          <a:off x="366935" y="1894957"/>
          <a:ext cx="8229602" cy="2125109"/>
        </p:xfrm>
        <a:graphic>
          <a:graphicData uri="http://schemas.openxmlformats.org/drawingml/2006/table">
            <a:tbl>
              <a:tblPr/>
              <a:tblGrid>
                <a:gridCol w="202943">
                  <a:extLst>
                    <a:ext uri="{9D8B030D-6E8A-4147-A177-3AD203B41FA5}">
                      <a16:colId xmlns:a16="http://schemas.microsoft.com/office/drawing/2014/main" val="116798956"/>
                    </a:ext>
                  </a:extLst>
                </a:gridCol>
                <a:gridCol w="1436074">
                  <a:extLst>
                    <a:ext uri="{9D8B030D-6E8A-4147-A177-3AD203B41FA5}">
                      <a16:colId xmlns:a16="http://schemas.microsoft.com/office/drawing/2014/main" val="1254368516"/>
                    </a:ext>
                  </a:extLst>
                </a:gridCol>
                <a:gridCol w="730832">
                  <a:extLst>
                    <a:ext uri="{9D8B030D-6E8A-4147-A177-3AD203B41FA5}">
                      <a16:colId xmlns:a16="http://schemas.microsoft.com/office/drawing/2014/main" val="1791891174"/>
                    </a:ext>
                  </a:extLst>
                </a:gridCol>
                <a:gridCol w="730832">
                  <a:extLst>
                    <a:ext uri="{9D8B030D-6E8A-4147-A177-3AD203B41FA5}">
                      <a16:colId xmlns:a16="http://schemas.microsoft.com/office/drawing/2014/main" val="1997024661"/>
                    </a:ext>
                  </a:extLst>
                </a:gridCol>
                <a:gridCol w="223773">
                  <a:extLst>
                    <a:ext uri="{9D8B030D-6E8A-4147-A177-3AD203B41FA5}">
                      <a16:colId xmlns:a16="http://schemas.microsoft.com/office/drawing/2014/main" val="363112063"/>
                    </a:ext>
                  </a:extLst>
                </a:gridCol>
                <a:gridCol w="224368">
                  <a:extLst>
                    <a:ext uri="{9D8B030D-6E8A-4147-A177-3AD203B41FA5}">
                      <a16:colId xmlns:a16="http://schemas.microsoft.com/office/drawing/2014/main" val="4273758295"/>
                    </a:ext>
                  </a:extLst>
                </a:gridCol>
                <a:gridCol w="224368">
                  <a:extLst>
                    <a:ext uri="{9D8B030D-6E8A-4147-A177-3AD203B41FA5}">
                      <a16:colId xmlns:a16="http://schemas.microsoft.com/office/drawing/2014/main" val="1401580448"/>
                    </a:ext>
                  </a:extLst>
                </a:gridCol>
                <a:gridCol w="226748">
                  <a:extLst>
                    <a:ext uri="{9D8B030D-6E8A-4147-A177-3AD203B41FA5}">
                      <a16:colId xmlns:a16="http://schemas.microsoft.com/office/drawing/2014/main" val="4079207263"/>
                    </a:ext>
                  </a:extLst>
                </a:gridCol>
                <a:gridCol w="226748">
                  <a:extLst>
                    <a:ext uri="{9D8B030D-6E8A-4147-A177-3AD203B41FA5}">
                      <a16:colId xmlns:a16="http://schemas.microsoft.com/office/drawing/2014/main" val="1624431385"/>
                    </a:ext>
                  </a:extLst>
                </a:gridCol>
                <a:gridCol w="224368">
                  <a:extLst>
                    <a:ext uri="{9D8B030D-6E8A-4147-A177-3AD203B41FA5}">
                      <a16:colId xmlns:a16="http://schemas.microsoft.com/office/drawing/2014/main" val="2821672084"/>
                    </a:ext>
                  </a:extLst>
                </a:gridCol>
                <a:gridCol w="224368">
                  <a:extLst>
                    <a:ext uri="{9D8B030D-6E8A-4147-A177-3AD203B41FA5}">
                      <a16:colId xmlns:a16="http://schemas.microsoft.com/office/drawing/2014/main" val="2343389024"/>
                    </a:ext>
                  </a:extLst>
                </a:gridCol>
                <a:gridCol w="223773">
                  <a:extLst>
                    <a:ext uri="{9D8B030D-6E8A-4147-A177-3AD203B41FA5}">
                      <a16:colId xmlns:a16="http://schemas.microsoft.com/office/drawing/2014/main" val="2900301396"/>
                    </a:ext>
                  </a:extLst>
                </a:gridCol>
                <a:gridCol w="223773">
                  <a:extLst>
                    <a:ext uri="{9D8B030D-6E8A-4147-A177-3AD203B41FA5}">
                      <a16:colId xmlns:a16="http://schemas.microsoft.com/office/drawing/2014/main" val="1341955321"/>
                    </a:ext>
                  </a:extLst>
                </a:gridCol>
                <a:gridCol w="224368">
                  <a:extLst>
                    <a:ext uri="{9D8B030D-6E8A-4147-A177-3AD203B41FA5}">
                      <a16:colId xmlns:a16="http://schemas.microsoft.com/office/drawing/2014/main" val="38125172"/>
                    </a:ext>
                  </a:extLst>
                </a:gridCol>
                <a:gridCol w="224368">
                  <a:extLst>
                    <a:ext uri="{9D8B030D-6E8A-4147-A177-3AD203B41FA5}">
                      <a16:colId xmlns:a16="http://schemas.microsoft.com/office/drawing/2014/main" val="2303112608"/>
                    </a:ext>
                  </a:extLst>
                </a:gridCol>
                <a:gridCol w="314829">
                  <a:extLst>
                    <a:ext uri="{9D8B030D-6E8A-4147-A177-3AD203B41FA5}">
                      <a16:colId xmlns:a16="http://schemas.microsoft.com/office/drawing/2014/main" val="3885029188"/>
                    </a:ext>
                  </a:extLst>
                </a:gridCol>
                <a:gridCol w="314829">
                  <a:extLst>
                    <a:ext uri="{9D8B030D-6E8A-4147-A177-3AD203B41FA5}">
                      <a16:colId xmlns:a16="http://schemas.microsoft.com/office/drawing/2014/main" val="2956132537"/>
                    </a:ext>
                  </a:extLst>
                </a:gridCol>
                <a:gridCol w="252935">
                  <a:extLst>
                    <a:ext uri="{9D8B030D-6E8A-4147-A177-3AD203B41FA5}">
                      <a16:colId xmlns:a16="http://schemas.microsoft.com/office/drawing/2014/main" val="178154973"/>
                    </a:ext>
                  </a:extLst>
                </a:gridCol>
                <a:gridCol w="252935">
                  <a:extLst>
                    <a:ext uri="{9D8B030D-6E8A-4147-A177-3AD203B41FA5}">
                      <a16:colId xmlns:a16="http://schemas.microsoft.com/office/drawing/2014/main" val="3930478246"/>
                    </a:ext>
                  </a:extLst>
                </a:gridCol>
                <a:gridCol w="339230">
                  <a:extLst>
                    <a:ext uri="{9D8B030D-6E8A-4147-A177-3AD203B41FA5}">
                      <a16:colId xmlns:a16="http://schemas.microsoft.com/office/drawing/2014/main" val="4080475023"/>
                    </a:ext>
                  </a:extLst>
                </a:gridCol>
                <a:gridCol w="339230">
                  <a:extLst>
                    <a:ext uri="{9D8B030D-6E8A-4147-A177-3AD203B41FA5}">
                      <a16:colId xmlns:a16="http://schemas.microsoft.com/office/drawing/2014/main" val="1089374884"/>
                    </a:ext>
                  </a:extLst>
                </a:gridCol>
                <a:gridCol w="421955">
                  <a:extLst>
                    <a:ext uri="{9D8B030D-6E8A-4147-A177-3AD203B41FA5}">
                      <a16:colId xmlns:a16="http://schemas.microsoft.com/office/drawing/2014/main" val="4169961346"/>
                    </a:ext>
                  </a:extLst>
                </a:gridCol>
                <a:gridCol w="421955">
                  <a:extLst>
                    <a:ext uri="{9D8B030D-6E8A-4147-A177-3AD203B41FA5}">
                      <a16:colId xmlns:a16="http://schemas.microsoft.com/office/drawing/2014/main" val="1555415408"/>
                    </a:ext>
                  </a:extLst>
                </a:gridCol>
              </a:tblGrid>
              <a:tr h="438912">
                <a:tc rowSpan="2" gridSpan="3"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17К1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17К2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270095"/>
                  </a:ext>
                </a:extLst>
              </a:tr>
              <a:tr h="250807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61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</a:t>
                      </a:r>
                      <a:b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917591"/>
                  </a:ext>
                </a:extLst>
              </a:tr>
              <a:tr h="94053">
                <a:tc gridSpan="23">
                  <a:txBody>
                    <a:bodyPr/>
                    <a:lstStyle/>
                    <a:p>
                      <a:pPr marL="9525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070985"/>
                  </a:ext>
                </a:extLst>
              </a:tr>
              <a:tr h="526694">
                <a:tc gridSpan="3"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Вся выборка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179248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350114"/>
                  </a:ext>
                </a:extLst>
              </a:tr>
              <a:tr h="297833">
                <a:tc rowSpan="2">
                  <a:txBody>
                    <a:bodyPr/>
                    <a:lstStyle/>
                    <a:p>
                      <a:pPr marL="9525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Рязанская обл.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2838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59910"/>
                  </a:ext>
                </a:extLst>
              </a:tr>
              <a:tr h="4425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Рязань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1611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38" marR="78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514690"/>
                  </a:ext>
                </a:extLst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00350"/>
            <a:ext cx="21907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03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needguide.ru/uploads/Tour_pic/1546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needguide.ru/uploads/Tour_pic/15469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07975" y="764704"/>
            <a:ext cx="8496944" cy="557075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Назначение всероссийской проверочной работы:</a:t>
            </a:r>
          </a:p>
          <a:p>
            <a:pPr algn="just"/>
            <a:r>
              <a:rPr lang="ru-RU" dirty="0"/>
              <a:t>итоговая оценка учебной подготовки </a:t>
            </a:r>
            <a:r>
              <a:rPr lang="ru-RU" dirty="0" smtClean="0"/>
              <a:t>участников ВПР</a:t>
            </a:r>
            <a:r>
              <a:rPr lang="ru-RU" dirty="0"/>
              <a:t>, изучавших школьный курс географии </a:t>
            </a:r>
            <a:r>
              <a:rPr lang="ru-RU" dirty="0" smtClean="0"/>
              <a:t>на базовом уровне</a:t>
            </a:r>
          </a:p>
          <a:p>
            <a:pPr algn="just"/>
            <a:endParaRPr lang="ru-RU" dirty="0"/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За основу ВПР взяты вопросы курса </a:t>
            </a:r>
            <a:r>
              <a:rPr lang="ru-RU" sz="2400" b="1" dirty="0" smtClean="0">
                <a:solidFill>
                  <a:srgbClr val="C00000"/>
                </a:solidFill>
              </a:rPr>
              <a:t>школьной географии, изучаемые </a:t>
            </a:r>
            <a:r>
              <a:rPr lang="ru-RU" sz="2400" b="1" dirty="0">
                <a:solidFill>
                  <a:srgbClr val="C00000"/>
                </a:solidFill>
              </a:rPr>
              <a:t>в 8–11 классах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r>
              <a:rPr lang="ru-RU" dirty="0"/>
              <a:t>• Источники географической информации</a:t>
            </a:r>
          </a:p>
          <a:p>
            <a:r>
              <a:rPr lang="ru-RU" dirty="0"/>
              <a:t>• Мировое хозяйство</a:t>
            </a:r>
          </a:p>
          <a:p>
            <a:r>
              <a:rPr lang="ru-RU" dirty="0"/>
              <a:t>• Природопользование и геоэкология</a:t>
            </a:r>
          </a:p>
          <a:p>
            <a:r>
              <a:rPr lang="ru-RU" dirty="0"/>
              <a:t>• Регионы и страны мира</a:t>
            </a:r>
          </a:p>
          <a:p>
            <a:r>
              <a:rPr lang="ru-RU" dirty="0"/>
              <a:t>• География </a:t>
            </a:r>
            <a:r>
              <a:rPr lang="ru-RU" dirty="0" smtClean="0"/>
              <a:t>России</a:t>
            </a:r>
          </a:p>
          <a:p>
            <a:endParaRPr lang="ru-RU" dirty="0"/>
          </a:p>
          <a:p>
            <a:pPr algn="ctr"/>
            <a:r>
              <a:rPr lang="ru-RU" dirty="0" smtClean="0"/>
              <a:t>Работу писали: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РФ -  179248 человек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Рязанская область – 2838 человек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Г. Рязань – 1611 человек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920880" cy="523220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endParaRPr lang="ru-RU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Структура ВПР </a:t>
            </a:r>
            <a:endParaRPr lang="ru-RU" sz="3600" b="1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r>
              <a:rPr lang="ru-RU" sz="2400" dirty="0">
                <a:latin typeface="Arial" panose="020B0604020202020204" pitchFamily="34" charset="0"/>
              </a:rPr>
              <a:t>•</a:t>
            </a:r>
            <a:r>
              <a:rPr lang="ru-RU" sz="2400" dirty="0">
                <a:latin typeface="Times New Roman" panose="02020603050405020304" pitchFamily="18" charset="0"/>
              </a:rPr>
              <a:t>17 заданий: 12 – базового уровня сложности, 5 – повышенного. </a:t>
            </a:r>
            <a:endParaRPr lang="ru-RU" sz="2400" dirty="0" smtClean="0">
              <a:latin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</a:endParaRPr>
          </a:p>
          <a:p>
            <a:r>
              <a:rPr lang="ru-RU" sz="2400" dirty="0">
                <a:latin typeface="Arial" panose="020B0604020202020204" pitchFamily="34" charset="0"/>
              </a:rPr>
              <a:t>•</a:t>
            </a:r>
            <a:r>
              <a:rPr lang="ru-RU" sz="2400" dirty="0">
                <a:latin typeface="Times New Roman" panose="02020603050405020304" pitchFamily="18" charset="0"/>
              </a:rPr>
              <a:t>В работе проверяется как знание географических явлений и процессов в геосферах и географических особенностей природы населения и хозяйства отдельных территорий, так и умение анализировать географическую информацию, представленную в различных формах, способность применять полученные в школе географические знания для объяснения различных событий и явлений в повседневной жизни. </a:t>
            </a:r>
          </a:p>
        </p:txBody>
      </p:sp>
    </p:spTree>
    <p:extLst>
      <p:ext uri="{BB962C8B-B14F-4D97-AF65-F5344CB8AC3E}">
        <p14:creationId xmlns:p14="http://schemas.microsoft.com/office/powerpoint/2010/main" val="20731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2053" y="524580"/>
            <a:ext cx="5904656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Распределение заданий проверочной работы по содержательным разделам курса географии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587573"/>
              </p:ext>
            </p:extLst>
          </p:nvPr>
        </p:nvGraphicFramePr>
        <p:xfrm>
          <a:off x="971600" y="1556792"/>
          <a:ext cx="7056784" cy="194030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5461554">
                  <a:extLst>
                    <a:ext uri="{9D8B030D-6E8A-4147-A177-3AD203B41FA5}">
                      <a16:colId xmlns:a16="http://schemas.microsoft.com/office/drawing/2014/main" val="2950368819"/>
                    </a:ext>
                  </a:extLst>
                </a:gridCol>
                <a:gridCol w="1595230">
                  <a:extLst>
                    <a:ext uri="{9D8B030D-6E8A-4147-A177-3AD203B41FA5}">
                      <a16:colId xmlns:a16="http://schemas.microsoft.com/office/drawing/2014/main" val="384528519"/>
                    </a:ext>
                  </a:extLst>
                </a:gridCol>
              </a:tblGrid>
              <a:tr h="408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Содержательные разделы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заданий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4285560758"/>
                  </a:ext>
                </a:extLst>
              </a:tr>
              <a:tr h="198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 dirty="0">
                          <a:effectLst/>
                        </a:rPr>
                        <a:t>1. Источники географической информации</a:t>
                      </a:r>
                      <a:endParaRPr lang="ru-RU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>
                          <a:effectLst/>
                        </a:rPr>
                        <a:t>1</a:t>
                      </a:r>
                      <a:endParaRPr lang="ru-RU" sz="13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527946398"/>
                  </a:ext>
                </a:extLst>
              </a:tr>
              <a:tr h="198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 dirty="0">
                          <a:effectLst/>
                        </a:rPr>
                        <a:t>2. Население мира</a:t>
                      </a:r>
                      <a:endParaRPr lang="ru-RU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>
                          <a:effectLst/>
                        </a:rPr>
                        <a:t>2</a:t>
                      </a:r>
                      <a:endParaRPr lang="ru-RU" sz="13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416348550"/>
                  </a:ext>
                </a:extLst>
              </a:tr>
              <a:tr h="198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 dirty="0">
                          <a:effectLst/>
                        </a:rPr>
                        <a:t>3. Мировое хозяйство</a:t>
                      </a:r>
                      <a:endParaRPr lang="ru-RU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>
                          <a:effectLst/>
                        </a:rPr>
                        <a:t>4</a:t>
                      </a:r>
                      <a:endParaRPr lang="ru-RU" sz="13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765847118"/>
                  </a:ext>
                </a:extLst>
              </a:tr>
              <a:tr h="198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 dirty="0">
                          <a:effectLst/>
                        </a:rPr>
                        <a:t>4. Природопользование и геоэкология</a:t>
                      </a:r>
                      <a:endParaRPr lang="ru-RU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>
                          <a:effectLst/>
                        </a:rPr>
                        <a:t>2</a:t>
                      </a:r>
                      <a:endParaRPr lang="ru-RU" sz="13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708863123"/>
                  </a:ext>
                </a:extLst>
              </a:tr>
              <a:tr h="198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 dirty="0">
                          <a:effectLst/>
                        </a:rPr>
                        <a:t>5. Регионы и страны мира</a:t>
                      </a:r>
                      <a:endParaRPr lang="ru-RU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 dirty="0">
                          <a:effectLst/>
                        </a:rPr>
                        <a:t>2</a:t>
                      </a:r>
                      <a:endParaRPr lang="ru-RU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19937453"/>
                  </a:ext>
                </a:extLst>
              </a:tr>
              <a:tr h="198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 dirty="0">
                          <a:effectLst/>
                        </a:rPr>
                        <a:t>6. География России</a:t>
                      </a:r>
                      <a:endParaRPr lang="ru-RU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 dirty="0">
                          <a:effectLst/>
                        </a:rPr>
                        <a:t>6</a:t>
                      </a:r>
                      <a:endParaRPr lang="ru-RU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910023582"/>
                  </a:ext>
                </a:extLst>
              </a:tr>
              <a:tr h="198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>
                          <a:effectLst/>
                        </a:rPr>
                        <a:t>ИТОГО</a:t>
                      </a:r>
                      <a:endParaRPr lang="ru-RU" sz="13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 dirty="0">
                          <a:effectLst/>
                        </a:rPr>
                        <a:t>17</a:t>
                      </a:r>
                      <a:endParaRPr lang="ru-RU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88932525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75656" y="3610469"/>
            <a:ext cx="6408712" cy="3693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Распределение заданий по уровню сложности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602339"/>
              </p:ext>
            </p:extLst>
          </p:nvPr>
        </p:nvGraphicFramePr>
        <p:xfrm>
          <a:off x="971602" y="4178263"/>
          <a:ext cx="7056782" cy="1834261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696905">
                  <a:extLst>
                    <a:ext uri="{9D8B030D-6E8A-4147-A177-3AD203B41FA5}">
                      <a16:colId xmlns:a16="http://schemas.microsoft.com/office/drawing/2014/main" val="2995529693"/>
                    </a:ext>
                  </a:extLst>
                </a:gridCol>
                <a:gridCol w="1708607">
                  <a:extLst>
                    <a:ext uri="{9D8B030D-6E8A-4147-A177-3AD203B41FA5}">
                      <a16:colId xmlns:a16="http://schemas.microsoft.com/office/drawing/2014/main" val="1423883555"/>
                    </a:ext>
                  </a:extLst>
                </a:gridCol>
                <a:gridCol w="1708607">
                  <a:extLst>
                    <a:ext uri="{9D8B030D-6E8A-4147-A177-3AD203B41FA5}">
                      <a16:colId xmlns:a16="http://schemas.microsoft.com/office/drawing/2014/main" val="2725837539"/>
                    </a:ext>
                  </a:extLst>
                </a:gridCol>
                <a:gridCol w="1942663">
                  <a:extLst>
                    <a:ext uri="{9D8B030D-6E8A-4147-A177-3AD203B41FA5}">
                      <a16:colId xmlns:a16="http://schemas.microsoft.com/office/drawing/2014/main" val="392438997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Уровень сложности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заданий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заданий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Максимальный балл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Процент максимального балла за задания данного уровня сложности от максимального первичного балла за всю работу, равного 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383838233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 dirty="0">
                          <a:effectLst/>
                        </a:rPr>
                        <a:t>Базовый</a:t>
                      </a:r>
                      <a:endParaRPr lang="ru-RU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>
                          <a:effectLst/>
                        </a:rPr>
                        <a:t>12</a:t>
                      </a:r>
                      <a:endParaRPr lang="ru-RU" sz="13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>
                          <a:effectLst/>
                        </a:rPr>
                        <a:t>15</a:t>
                      </a:r>
                      <a:endParaRPr lang="ru-RU" sz="13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>
                          <a:effectLst/>
                        </a:rPr>
                        <a:t>68</a:t>
                      </a:r>
                      <a:endParaRPr lang="ru-RU" sz="13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334440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 dirty="0">
                          <a:effectLst/>
                        </a:rPr>
                        <a:t>Повышенный</a:t>
                      </a:r>
                      <a:endParaRPr lang="ru-RU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 dirty="0">
                          <a:effectLst/>
                        </a:rPr>
                        <a:t>5</a:t>
                      </a:r>
                      <a:endParaRPr lang="ru-RU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>
                          <a:effectLst/>
                        </a:rPr>
                        <a:t>7</a:t>
                      </a:r>
                      <a:endParaRPr lang="ru-RU" sz="13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>
                          <a:effectLst/>
                        </a:rPr>
                        <a:t>32</a:t>
                      </a:r>
                      <a:endParaRPr lang="ru-RU" sz="13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317644118"/>
                  </a:ext>
                </a:extLst>
              </a:tr>
              <a:tr h="57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 dirty="0">
                          <a:effectLst/>
                        </a:rPr>
                        <a:t>ИТОГО</a:t>
                      </a:r>
                      <a:endParaRPr lang="ru-RU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 dirty="0">
                          <a:effectLst/>
                        </a:rPr>
                        <a:t>17</a:t>
                      </a:r>
                      <a:endParaRPr lang="ru-RU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 dirty="0">
                          <a:effectLst/>
                        </a:rPr>
                        <a:t>22</a:t>
                      </a:r>
                      <a:endParaRPr lang="ru-RU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b="0" dirty="0">
                          <a:effectLst/>
                        </a:rPr>
                        <a:t>100</a:t>
                      </a:r>
                      <a:endParaRPr lang="ru-RU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3476506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04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476672"/>
            <a:ext cx="3616696" cy="3693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Уровни сложности задания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427482"/>
              </p:ext>
            </p:extLst>
          </p:nvPr>
        </p:nvGraphicFramePr>
        <p:xfrm>
          <a:off x="539552" y="764704"/>
          <a:ext cx="8136904" cy="5459842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526268">
                  <a:extLst>
                    <a:ext uri="{9D8B030D-6E8A-4147-A177-3AD203B41FA5}">
                      <a16:colId xmlns:a16="http://schemas.microsoft.com/office/drawing/2014/main" val="3144043830"/>
                    </a:ext>
                  </a:extLst>
                </a:gridCol>
                <a:gridCol w="5100746">
                  <a:extLst>
                    <a:ext uri="{9D8B030D-6E8A-4147-A177-3AD203B41FA5}">
                      <a16:colId xmlns:a16="http://schemas.microsoft.com/office/drawing/2014/main" val="1780151306"/>
                    </a:ext>
                  </a:extLst>
                </a:gridCol>
                <a:gridCol w="1200969">
                  <a:extLst>
                    <a:ext uri="{9D8B030D-6E8A-4147-A177-3AD203B41FA5}">
                      <a16:colId xmlns:a16="http://schemas.microsoft.com/office/drawing/2014/main" val="3766141134"/>
                    </a:ext>
                  </a:extLst>
                </a:gridCol>
                <a:gridCol w="1308921">
                  <a:extLst>
                    <a:ext uri="{9D8B030D-6E8A-4147-A177-3AD203B41FA5}">
                      <a16:colId xmlns:a16="http://schemas.microsoft.com/office/drawing/2014/main" val="391830065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Проверяемые элементы содержания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Уровень сложности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Макс. балл за выполнение задания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937851395"/>
                  </a:ext>
                </a:extLst>
              </a:tr>
              <a:tr h="180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effectLst/>
                        </a:rPr>
                        <a:t>Природа России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Б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968423879"/>
                  </a:ext>
                </a:extLst>
              </a:tr>
              <a:tr h="370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effectLst/>
                        </a:rPr>
                        <a:t>Географические модели. Географическая карта, план местности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Б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3148565618"/>
                  </a:ext>
                </a:extLst>
              </a:tr>
              <a:tr h="180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effectLst/>
                        </a:rPr>
                        <a:t>Хозяйство России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Б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084212987"/>
                  </a:ext>
                </a:extLst>
              </a:tr>
              <a:tr h="180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effectLst/>
                        </a:rPr>
                        <a:t>Атмосфера, погода и климат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Б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511782614"/>
                  </a:ext>
                </a:extLst>
              </a:tr>
              <a:tr h="180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Природа России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Б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813713907"/>
                  </a:ext>
                </a:extLst>
              </a:tr>
              <a:tr h="180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Регионы России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П</a:t>
                      </a:r>
                      <a:endParaRPr lang="ru-RU" sz="13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3404557218"/>
                  </a:ext>
                </a:extLst>
              </a:tr>
              <a:tr h="180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effectLst/>
                        </a:rPr>
                        <a:t>Часовые зоны на территории России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effectLst/>
                        </a:rPr>
                        <a:t>Б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244528572"/>
                  </a:ext>
                </a:extLst>
              </a:tr>
              <a:tr h="180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Население и хозяйство России и мира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П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215533180"/>
                  </a:ext>
                </a:extLst>
              </a:tr>
              <a:tr h="180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effectLst/>
                        </a:rPr>
                        <a:t>Мировое хозяйство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Б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099911572"/>
                  </a:ext>
                </a:extLst>
              </a:tr>
              <a:tr h="180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effectLst/>
                        </a:rPr>
                        <a:t>Страны мира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Б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4190536534"/>
                  </a:ext>
                </a:extLst>
              </a:tr>
              <a:tr h="180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effectLst/>
                        </a:rPr>
                        <a:t>Многообразие стран мира. Основные типы стран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Б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4243825536"/>
                  </a:ext>
                </a:extLst>
              </a:tr>
              <a:tr h="180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effectLst/>
                        </a:rPr>
                        <a:t>Мировое хозяйство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Б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798251898"/>
                  </a:ext>
                </a:extLst>
              </a:tr>
              <a:tr h="180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Природные ресурсы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П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735788712"/>
                  </a:ext>
                </a:extLst>
              </a:tr>
              <a:tr h="370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effectLst/>
                        </a:rPr>
                        <a:t>Все содержание курсов экономической и социальной географии России и мира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effectLst/>
                        </a:rPr>
                        <a:t>Б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4099498826"/>
                  </a:ext>
                </a:extLst>
              </a:tr>
              <a:tr h="370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effectLst/>
                        </a:rPr>
                        <a:t>Все содержание курсов экономической и социальной географии России и мира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effectLst/>
                        </a:rPr>
                        <a:t>Б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3872130595"/>
                  </a:ext>
                </a:extLst>
              </a:tr>
              <a:tr h="370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Все содержание курсов экономической и социальной географии России и мира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П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787740830"/>
                  </a:ext>
                </a:extLst>
              </a:tr>
              <a:tr h="644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Рациональное и нерациональное природопользование. Особенности воздействия на окружающую среду различных сфер и отраслей хозяйства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П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901619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63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7968" y="461046"/>
            <a:ext cx="5148064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Распределение заданий по видам умений и способам действий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579091"/>
              </p:ext>
            </p:extLst>
          </p:nvPr>
        </p:nvGraphicFramePr>
        <p:xfrm>
          <a:off x="539552" y="1124744"/>
          <a:ext cx="8208912" cy="5302893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6950107">
                  <a:extLst>
                    <a:ext uri="{9D8B030D-6E8A-4147-A177-3AD203B41FA5}">
                      <a16:colId xmlns:a16="http://schemas.microsoft.com/office/drawing/2014/main" val="4013616427"/>
                    </a:ext>
                  </a:extLst>
                </a:gridCol>
                <a:gridCol w="1258805">
                  <a:extLst>
                    <a:ext uri="{9D8B030D-6E8A-4147-A177-3AD203B41FA5}">
                      <a16:colId xmlns:a16="http://schemas.microsoft.com/office/drawing/2014/main" val="1468751136"/>
                    </a:ext>
                  </a:extLst>
                </a:gridCol>
              </a:tblGrid>
              <a:tr h="329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Основные умения и способы действий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Количество заданий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extLst>
                  <a:ext uri="{0D108BD9-81ED-4DB2-BD59-A6C34878D82A}">
                    <a16:rowId xmlns:a16="http://schemas.microsoft.com/office/drawing/2014/main" val="3972048206"/>
                  </a:ext>
                </a:extLst>
              </a:tr>
              <a:tr h="2289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</a:rPr>
                        <a:t>Знать и понимать смысл основных теоретических категорий и понятий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extLst>
                  <a:ext uri="{0D108BD9-81ED-4DB2-BD59-A6C34878D82A}">
                    <a16:rowId xmlns:a16="http://schemas.microsoft.com/office/drawing/2014/main" val="1591219433"/>
                  </a:ext>
                </a:extLst>
              </a:tr>
              <a:tr h="164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</a:rPr>
                        <a:t>Знать и понимать географические особенности природы России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extLst>
                  <a:ext uri="{0D108BD9-81ED-4DB2-BD59-A6C34878D82A}">
                    <a16:rowId xmlns:a16="http://schemas.microsoft.com/office/drawing/2014/main" val="1001711485"/>
                  </a:ext>
                </a:extLst>
              </a:tr>
              <a:tr h="3291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</a:rPr>
                        <a:t>Знать и понимать географические особенности основных отраслей хозяйства России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extLst>
                  <a:ext uri="{0D108BD9-81ED-4DB2-BD59-A6C34878D82A}">
                    <a16:rowId xmlns:a16="http://schemas.microsoft.com/office/drawing/2014/main" val="3121767595"/>
                  </a:ext>
                </a:extLst>
              </a:tr>
              <a:tr h="465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</a:rPr>
                        <a:t>Знать и понимать географическую специфику отдельных стран и регионов, их различия по уровню социально- экономического развития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extLst>
                  <a:ext uri="{0D108BD9-81ED-4DB2-BD59-A6C34878D82A}">
                    <a16:rowId xmlns:a16="http://schemas.microsoft.com/office/drawing/2014/main" val="3194940932"/>
                  </a:ext>
                </a:extLst>
              </a:tr>
              <a:tr h="3291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</a:rPr>
                        <a:t>Знать и понимать специализацию стран в системе международного географического разделения труда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extLst>
                  <a:ext uri="{0D108BD9-81ED-4DB2-BD59-A6C34878D82A}">
                    <a16:rowId xmlns:a16="http://schemas.microsoft.com/office/drawing/2014/main" val="739655414"/>
                  </a:ext>
                </a:extLst>
              </a:tr>
              <a:tr h="164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</a:rPr>
                        <a:t>Уметь сопоставлять географические карты различной тематики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extLst>
                  <a:ext uri="{0D108BD9-81ED-4DB2-BD59-A6C34878D82A}">
                    <a16:rowId xmlns:a16="http://schemas.microsoft.com/office/drawing/2014/main" val="740904136"/>
                  </a:ext>
                </a:extLst>
              </a:tr>
              <a:tr h="307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</a:rPr>
                        <a:t>Уметь оценивать </a:t>
                      </a:r>
                      <a:r>
                        <a:rPr lang="ru-RU" sz="1100" dirty="0" err="1">
                          <a:effectLst/>
                        </a:rPr>
                        <a:t>ресурсообеспеченность</a:t>
                      </a:r>
                      <a:r>
                        <a:rPr lang="ru-RU" sz="1100" dirty="0">
                          <a:effectLst/>
                        </a:rPr>
                        <a:t> отдельных стран и регионов мира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extLst>
                  <a:ext uri="{0D108BD9-81ED-4DB2-BD59-A6C34878D82A}">
                    <a16:rowId xmlns:a16="http://schemas.microsoft.com/office/drawing/2014/main" val="3649082531"/>
                  </a:ext>
                </a:extLst>
              </a:tr>
              <a:tr h="493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</a:rPr>
                        <a:t>Уметь определять и сравнивать по разным источникам информации географические тенденции развития природных, социально-экономических и </a:t>
                      </a:r>
                      <a:r>
                        <a:rPr lang="ru-RU" sz="1100" dirty="0" err="1">
                          <a:effectLst/>
                        </a:rPr>
                        <a:t>геоэкологических</a:t>
                      </a:r>
                      <a:r>
                        <a:rPr lang="ru-RU" sz="1100" dirty="0">
                          <a:effectLst/>
                        </a:rPr>
                        <a:t> объектов, процессов и явлений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extLst>
                  <a:ext uri="{0D108BD9-81ED-4DB2-BD59-A6C34878D82A}">
                    <a16:rowId xmlns:a16="http://schemas.microsoft.com/office/drawing/2014/main" val="3540154892"/>
                  </a:ext>
                </a:extLst>
              </a:tr>
              <a:tr h="493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</a:rPr>
                        <a:t>Уметь использовать знания и умения в практической деятельности и повседневной жизни для определения различий во времени, чтения карт различного содержания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extLst>
                  <a:ext uri="{0D108BD9-81ED-4DB2-BD59-A6C34878D82A}">
                    <a16:rowId xmlns:a16="http://schemas.microsoft.com/office/drawing/2014/main" val="2354232903"/>
                  </a:ext>
                </a:extLst>
              </a:tr>
              <a:tr h="307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</a:rPr>
                        <a:t>Уметь выделять существенные признаки географических объектов и явлений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extLst>
                  <a:ext uri="{0D108BD9-81ED-4DB2-BD59-A6C34878D82A}">
                    <a16:rowId xmlns:a16="http://schemas.microsoft.com/office/drawing/2014/main" val="3405762300"/>
                  </a:ext>
                </a:extLst>
              </a:tr>
              <a:tr h="781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</a:rPr>
                        <a:t>Уметь находить и применять географическую информацию, для правильной оценки важнейших социально-экономических событий международной жизни, геополитической и геоэкономической ситуации в России, других странах и регионах мира, тенденций их возможного развития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extLst>
                  <a:ext uri="{0D108BD9-81ED-4DB2-BD59-A6C34878D82A}">
                    <a16:rowId xmlns:a16="http://schemas.microsoft.com/office/drawing/2014/main" val="1759244614"/>
                  </a:ext>
                </a:extLst>
              </a:tr>
              <a:tr h="623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</a:rPr>
                        <a:t>Использовать знания и умения в практической деятельности и повседневной жизни для анализа и оценки разных территорий с точки зрения взаимосвязи природных, социально- экономических, техногенных объектов и процессов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extLst>
                  <a:ext uri="{0D108BD9-81ED-4DB2-BD59-A6C34878D82A}">
                    <a16:rowId xmlns:a16="http://schemas.microsoft.com/office/drawing/2014/main" val="258757839"/>
                  </a:ext>
                </a:extLst>
              </a:tr>
              <a:tr h="164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</a:rPr>
                        <a:t>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3" marR="65273" marT="0" marB="0"/>
                </a:tc>
                <a:extLst>
                  <a:ext uri="{0D108BD9-81ED-4DB2-BD59-A6C34878D82A}">
                    <a16:rowId xmlns:a16="http://schemas.microsoft.com/office/drawing/2014/main" val="1424320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63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07349"/>
              </p:ext>
            </p:extLst>
          </p:nvPr>
        </p:nvGraphicFramePr>
        <p:xfrm>
          <a:off x="539552" y="1844824"/>
          <a:ext cx="8136904" cy="403392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1009003092"/>
                    </a:ext>
                  </a:extLst>
                </a:gridCol>
                <a:gridCol w="4739976">
                  <a:extLst>
                    <a:ext uri="{9D8B030D-6E8A-4147-A177-3AD203B41FA5}">
                      <a16:colId xmlns:a16="http://schemas.microsoft.com/office/drawing/2014/main" val="3236821530"/>
                    </a:ext>
                  </a:extLst>
                </a:gridCol>
                <a:gridCol w="1269058">
                  <a:extLst>
                    <a:ext uri="{9D8B030D-6E8A-4147-A177-3AD203B41FA5}">
                      <a16:colId xmlns:a16="http://schemas.microsoft.com/office/drawing/2014/main" val="1174439032"/>
                    </a:ext>
                  </a:extLst>
                </a:gridCol>
                <a:gridCol w="1119758">
                  <a:extLst>
                    <a:ext uri="{9D8B030D-6E8A-4147-A177-3AD203B41FA5}">
                      <a16:colId xmlns:a16="http://schemas.microsoft.com/office/drawing/2014/main" val="1089931086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№ задания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Проверяемые элементы содержания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b="1" dirty="0" smtClean="0"/>
                        <a:t>Средний % выполнения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939115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  г. Рязани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</a:t>
                      </a:r>
                      <a:r>
                        <a:rPr lang="ru-RU" sz="1400" b="1" baseline="0" dirty="0" smtClean="0"/>
                        <a:t>  </a:t>
                      </a:r>
                      <a:r>
                        <a:rPr lang="ru-RU" sz="1400" b="1" dirty="0" smtClean="0"/>
                        <a:t>РФ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058676"/>
                  </a:ext>
                </a:extLst>
              </a:tr>
              <a:tr h="46726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Географические модели. Географическая карта, план местности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94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218348"/>
                  </a:ext>
                </a:extLst>
              </a:tr>
              <a:tr h="39449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Хозяйство России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83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85434"/>
                  </a:ext>
                </a:extLst>
              </a:tr>
              <a:tr h="3461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Атмосфера, погода и климат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73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205358"/>
                  </a:ext>
                </a:extLst>
              </a:tr>
              <a:tr h="3461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Природа России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67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605706"/>
                  </a:ext>
                </a:extLst>
              </a:tr>
              <a:tr h="3461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Часовые зоны на территории России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89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290022"/>
                  </a:ext>
                </a:extLst>
              </a:tr>
              <a:tr h="3461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Страны мира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59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156340"/>
                  </a:ext>
                </a:extLst>
              </a:tr>
              <a:tr h="3461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Мировое хозяйство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91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47737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75656" y="548680"/>
            <a:ext cx="6120680" cy="10772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Задания базового уровня,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наиболее успешно </a:t>
            </a:r>
            <a:r>
              <a:rPr lang="ru-RU" sz="2400" b="1" dirty="0" smtClean="0">
                <a:solidFill>
                  <a:srgbClr val="C00000"/>
                </a:solidFill>
              </a:rPr>
              <a:t>выполненные </a:t>
            </a:r>
            <a:r>
              <a:rPr lang="ru-RU" sz="1600" b="1" dirty="0" smtClean="0"/>
              <a:t>(работу писали 1611 человек в г. Рязани)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592117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548680"/>
            <a:ext cx="4572000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Задания базового уровня, вызывающие затруднения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023540"/>
              </p:ext>
            </p:extLst>
          </p:nvPr>
        </p:nvGraphicFramePr>
        <p:xfrm>
          <a:off x="611560" y="1484784"/>
          <a:ext cx="8136904" cy="325494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1009003092"/>
                    </a:ext>
                  </a:extLst>
                </a:gridCol>
                <a:gridCol w="4739976">
                  <a:extLst>
                    <a:ext uri="{9D8B030D-6E8A-4147-A177-3AD203B41FA5}">
                      <a16:colId xmlns:a16="http://schemas.microsoft.com/office/drawing/2014/main" val="3236821530"/>
                    </a:ext>
                  </a:extLst>
                </a:gridCol>
                <a:gridCol w="1269058">
                  <a:extLst>
                    <a:ext uri="{9D8B030D-6E8A-4147-A177-3AD203B41FA5}">
                      <a16:colId xmlns:a16="http://schemas.microsoft.com/office/drawing/2014/main" val="1174439032"/>
                    </a:ext>
                  </a:extLst>
                </a:gridCol>
                <a:gridCol w="1119758">
                  <a:extLst>
                    <a:ext uri="{9D8B030D-6E8A-4147-A177-3AD203B41FA5}">
                      <a16:colId xmlns:a16="http://schemas.microsoft.com/office/drawing/2014/main" val="1089931086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№ задания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Проверяемые элементы содержания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b="1" dirty="0" smtClean="0"/>
                        <a:t>Средний % выполнения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939115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  г. Рязани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</a:t>
                      </a:r>
                      <a:r>
                        <a:rPr lang="ru-RU" sz="1400" b="1" baseline="0" dirty="0" smtClean="0"/>
                        <a:t>  </a:t>
                      </a:r>
                      <a:r>
                        <a:rPr lang="ru-RU" sz="1400" b="1" dirty="0" smtClean="0"/>
                        <a:t>РФ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058676"/>
                  </a:ext>
                </a:extLst>
              </a:tr>
              <a:tr h="46726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Природа России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66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218348"/>
                  </a:ext>
                </a:extLst>
              </a:tr>
              <a:tr h="39449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Мировое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67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85434"/>
                  </a:ext>
                </a:extLst>
              </a:tr>
              <a:tr h="3461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 содержание курсов экономической и социальной географии России и мира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83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205358"/>
                  </a:ext>
                </a:extLst>
              </a:tr>
              <a:tr h="3461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 содержание курсов экономической и социальной географии России и мира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60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605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414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92696"/>
            <a:ext cx="6696744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Задания повышенного уровня сложности,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</a:rPr>
              <a:t>выполненные наиболее успешно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66189"/>
              </p:ext>
            </p:extLst>
          </p:nvPr>
        </p:nvGraphicFramePr>
        <p:xfrm>
          <a:off x="467544" y="1556792"/>
          <a:ext cx="8136904" cy="354844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1009003092"/>
                    </a:ext>
                  </a:extLst>
                </a:gridCol>
                <a:gridCol w="4739976">
                  <a:extLst>
                    <a:ext uri="{9D8B030D-6E8A-4147-A177-3AD203B41FA5}">
                      <a16:colId xmlns:a16="http://schemas.microsoft.com/office/drawing/2014/main" val="3236821530"/>
                    </a:ext>
                  </a:extLst>
                </a:gridCol>
                <a:gridCol w="1269058">
                  <a:extLst>
                    <a:ext uri="{9D8B030D-6E8A-4147-A177-3AD203B41FA5}">
                      <a16:colId xmlns:a16="http://schemas.microsoft.com/office/drawing/2014/main" val="1174439032"/>
                    </a:ext>
                  </a:extLst>
                </a:gridCol>
                <a:gridCol w="1119758">
                  <a:extLst>
                    <a:ext uri="{9D8B030D-6E8A-4147-A177-3AD203B41FA5}">
                      <a16:colId xmlns:a16="http://schemas.microsoft.com/office/drawing/2014/main" val="1089931086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№ задания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Проверяемые элементы содержания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b="1" dirty="0" smtClean="0"/>
                        <a:t>Средний % выполнения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939115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  г. Рязани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</a:t>
                      </a:r>
                      <a:r>
                        <a:rPr lang="ru-RU" sz="1400" b="1" baseline="0" dirty="0" smtClean="0"/>
                        <a:t>  </a:t>
                      </a:r>
                      <a:r>
                        <a:rPr lang="ru-RU" sz="1400" b="1" dirty="0" smtClean="0"/>
                        <a:t>РФ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058676"/>
                  </a:ext>
                </a:extLst>
              </a:tr>
              <a:tr h="46726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Регионы России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62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218348"/>
                  </a:ext>
                </a:extLst>
              </a:tr>
              <a:tr h="39449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Население и хозяйство России и мира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91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85434"/>
                  </a:ext>
                </a:extLst>
              </a:tr>
              <a:tr h="3461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Природные ресурсы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64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205358"/>
                  </a:ext>
                </a:extLst>
              </a:tr>
              <a:tr h="3461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17</a:t>
                      </a:r>
                      <a:r>
                        <a:rPr lang="ru-RU" sz="1800" baseline="0" dirty="0" smtClean="0"/>
                        <a:t> К1/К2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Рациональное и нерациональное природопользование. Особенности воздействия на окружающую среду различных сфер и отраслей хозяйства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46/45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37/35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605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2207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939</Words>
  <Application>Microsoft Office PowerPoint</Application>
  <PresentationFormat>Экран (4:3)</PresentationFormat>
  <Paragraphs>369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</cp:lastModifiedBy>
  <cp:revision>23</cp:revision>
  <dcterms:created xsi:type="dcterms:W3CDTF">2013-08-20T22:02:58Z</dcterms:created>
  <dcterms:modified xsi:type="dcterms:W3CDTF">2019-11-27T10:13:28Z</dcterms:modified>
</cp:coreProperties>
</file>