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245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D51C9-C191-42D0-8DB3-B6E9A84F4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367176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5149-7E08-4428-97DD-7DDBC92713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93470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570F-6A60-483E-8548-F46A9926ED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32278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CA75-1B57-4E00-AE20-0A4BCC1833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7302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1373-F23E-441D-9C87-9761B0A777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25266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3826-3F77-4A2F-8805-2B126F7E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35223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911F0-2054-418A-AE9C-376BF7FD2B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519099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7B43-8B7F-48D6-9FF8-8373710E0B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485792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0B702-D909-451A-9E13-DC0A8ED587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20592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1B89-873E-4212-84EB-E1D9483398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8031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FA0F6-2077-4A49-91A6-F020E17878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6197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E4D32BE-C10C-4374-835F-4BCCF44DB3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356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356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med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7651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6600" dirty="0" smtClean="0">
                <a:latin typeface="+mn-lt"/>
              </a:rPr>
              <a:t>Метод «ошибок»</a:t>
            </a:r>
            <a:r>
              <a:rPr lang="ru-RU" altLang="ru-RU" sz="4800" b="0" dirty="0" smtClean="0">
                <a:latin typeface="+mn-lt"/>
              </a:rPr>
              <a:t> </a:t>
            </a:r>
            <a:br>
              <a:rPr lang="ru-RU" altLang="ru-RU" sz="4800" b="0" dirty="0" smtClean="0">
                <a:latin typeface="+mn-lt"/>
              </a:rPr>
            </a:br>
            <a:r>
              <a:rPr lang="ru-RU" altLang="ru-RU" sz="4000" b="0" dirty="0" smtClean="0">
                <a:latin typeface="+mn-lt"/>
              </a:rPr>
              <a:t>как средство повышения внимания и улучшения понимания учебного материала на разных этапах учебных занятий</a:t>
            </a:r>
            <a:r>
              <a:rPr lang="ru-RU" altLang="ru-RU" sz="4800" dirty="0" smtClean="0">
                <a:latin typeface="+mn-lt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5105400"/>
            <a:ext cx="54737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i="1" smtClean="0"/>
              <a:t>Миронова А.Ю. учитель информатики и ИКТ </a:t>
            </a:r>
          </a:p>
          <a:p>
            <a:pPr eaLnBrk="1" hangingPunct="1">
              <a:defRPr/>
            </a:pPr>
            <a:r>
              <a:rPr lang="ru-RU" altLang="ru-RU" i="1" smtClean="0"/>
              <a:t>МБОУ «Школа №73»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smtClean="0"/>
              <a:t>Метод «ошибок»</a:t>
            </a:r>
            <a:r>
              <a:rPr lang="en-US" altLang="ru-RU" sz="4800" smtClean="0"/>
              <a:t> </a:t>
            </a:r>
            <a:br>
              <a:rPr lang="en-US" altLang="ru-RU" sz="4800" smtClean="0"/>
            </a:br>
            <a:r>
              <a:rPr lang="ru-RU" altLang="ru-RU" sz="3200" smtClean="0"/>
              <a:t>при промежуточном контроле знаний</a:t>
            </a:r>
            <a:r>
              <a:rPr lang="ru-RU" altLang="ru-RU" sz="32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b="1" smtClean="0"/>
              <a:t>   </a:t>
            </a:r>
            <a:r>
              <a:rPr lang="ru-RU" altLang="ru-RU" sz="3600" b="1" smtClean="0"/>
              <a:t>Информационный диктант</a:t>
            </a:r>
            <a:r>
              <a:rPr lang="ru-RU" altLang="ru-RU" sz="3600" smtClean="0"/>
              <a:t> – способ быстро проверить степень усвоения учениками основных терминов и понятий темы.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altLang="ru-RU" sz="36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altLang="ru-RU" sz="2800" smtClean="0"/>
          </a:p>
        </p:txBody>
      </p:sp>
      <p:pic>
        <p:nvPicPr>
          <p:cNvPr id="12292" name="Picture 5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581525"/>
            <a:ext cx="38449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smtClean="0"/>
              <a:t>Метод «ошибок»</a:t>
            </a:r>
            <a:r>
              <a:rPr lang="en-US" altLang="ru-RU" sz="4800" smtClean="0"/>
              <a:t> </a:t>
            </a:r>
            <a:br>
              <a:rPr lang="en-US" altLang="ru-RU" sz="4800" smtClean="0"/>
            </a:br>
            <a:r>
              <a:rPr lang="ru-RU" altLang="ru-RU" sz="3200" smtClean="0"/>
              <a:t>при промежуточном контроле знаний</a:t>
            </a:r>
            <a:r>
              <a:rPr lang="ru-RU" altLang="ru-RU" sz="32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905000"/>
            <a:ext cx="80073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 Учитель зачитывает вслух предложения, часть из которых заведомо неверны. Ученики соглашаются или не соглашаются с учителем.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 </a:t>
            </a:r>
            <a:r>
              <a:rPr lang="ru-RU" altLang="ru-RU" sz="2800" smtClean="0">
                <a:sym typeface="Symbol" panose="05050102010706020507" pitchFamily="18" charset="2"/>
              </a:rPr>
              <a:t> - знак согласия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ym typeface="Symbol" panose="05050102010706020507" pitchFamily="18" charset="2"/>
              </a:rPr>
              <a:t>   _ - знак несогласия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ym typeface="Symbol" panose="05050102010706020507" pitchFamily="18" charset="2"/>
              </a:rPr>
              <a:t>   В результате получается непрерывная ломаная, которую очень легко сравнить с правильной (эталонной) и быстро проверить работы учащихся.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600" smtClean="0">
                <a:sym typeface="Symbol" panose="05050102010706020507" pitchFamily="18" charset="2"/>
              </a:rPr>
              <a:t>        ____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smtClean="0"/>
              <a:t>Метод «ошибок»</a:t>
            </a:r>
            <a:r>
              <a:rPr lang="en-US" altLang="ru-RU" sz="4800" smtClean="0"/>
              <a:t> </a:t>
            </a:r>
            <a:br>
              <a:rPr lang="en-US" altLang="ru-RU" sz="4800" smtClean="0"/>
            </a:br>
            <a:r>
              <a:rPr lang="ru-RU" altLang="ru-RU" sz="3200" smtClean="0"/>
              <a:t>при промежуточном контроле знаний</a:t>
            </a:r>
            <a:r>
              <a:rPr lang="ru-RU" altLang="ru-RU" sz="32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905000"/>
            <a:ext cx="8532812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1) Компьютер – это совокупность устройств. Минимальную конфигурацию компьютера составляют: системный блок, монитор, клавиатура и мышь. </a:t>
            </a:r>
            <a:r>
              <a:rPr lang="ru-RU" altLang="ru-RU" sz="2800" smtClean="0">
                <a:solidFill>
                  <a:srgbClr val="FF0000"/>
                </a:solidFill>
              </a:rPr>
              <a:t>(да)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2) К устройствам вывода информации относятся: монитор, колонки и сканер. </a:t>
            </a:r>
            <a:r>
              <a:rPr lang="ru-RU" altLang="ru-RU" sz="2800" smtClean="0">
                <a:solidFill>
                  <a:srgbClr val="FF0000"/>
                </a:solidFill>
              </a:rPr>
              <a:t>(нет)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3)  Вся информация пользователя на компьютере хранится в оперативной памяти. </a:t>
            </a:r>
            <a:r>
              <a:rPr lang="ru-RU" altLang="ru-RU" sz="2800" smtClean="0">
                <a:solidFill>
                  <a:srgbClr val="FF0000"/>
                </a:solidFill>
              </a:rPr>
              <a:t>(нет)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4)  Для смены языка на клавиатуре часто предназначена комбинация клавиш: </a:t>
            </a:r>
            <a:r>
              <a:rPr lang="en-US" altLang="ru-RU" sz="2800" smtClean="0"/>
              <a:t>Alt</a:t>
            </a:r>
            <a:r>
              <a:rPr lang="ru-RU" altLang="ru-RU" sz="2800" smtClean="0"/>
              <a:t> + </a:t>
            </a:r>
            <a:r>
              <a:rPr lang="en-US" altLang="ru-RU" sz="2800" smtClean="0"/>
              <a:t>Shift</a:t>
            </a:r>
            <a:r>
              <a:rPr lang="ru-RU" altLang="ru-RU" sz="2800" smtClean="0"/>
              <a:t> (слева). </a:t>
            </a:r>
            <a:r>
              <a:rPr lang="ru-RU" altLang="ru-RU" sz="2800" smtClean="0">
                <a:solidFill>
                  <a:srgbClr val="FF0000"/>
                </a:solidFill>
              </a:rPr>
              <a:t>(да)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smtClean="0"/>
              <a:t>Метод «ошибок» - </a:t>
            </a:r>
            <a:br>
              <a:rPr lang="ru-RU" altLang="ru-RU" sz="4800" smtClean="0"/>
            </a:br>
            <a:r>
              <a:rPr lang="ru-RU" altLang="ru-RU" sz="3200" smtClean="0"/>
              <a:t>прекрасный способ</a:t>
            </a:r>
            <a:r>
              <a:rPr lang="ru-RU" altLang="ru-RU" sz="32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mtClean="0"/>
              <a:t>активизации мыслительной деятельности учащихся;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mtClean="0"/>
              <a:t>повышения концентрации внимания учащихся на занятиях;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mtClean="0"/>
              <a:t>обучения умению критически относиться к словам других людей и аргументированно объяснять свою точку зрения.</a:t>
            </a:r>
          </a:p>
          <a:p>
            <a:pPr eaLnBrk="1" hangingPunct="1">
              <a:buFontTx/>
              <a:buNone/>
              <a:defRPr/>
            </a:pPr>
            <a:endParaRPr lang="ru-RU" altLang="ru-RU" smtClean="0"/>
          </a:p>
          <a:p>
            <a:pPr eaLnBrk="1" hangingPunct="1">
              <a:buFontTx/>
              <a:buChar char="-"/>
              <a:defRPr/>
            </a:pPr>
            <a:endParaRPr lang="ru-RU" altLang="ru-RU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dirty="0" smtClean="0">
                <a:latin typeface="+mn-lt"/>
              </a:rPr>
              <a:t>Учитель не ошибается! </a:t>
            </a:r>
            <a:br>
              <a:rPr lang="ru-RU" altLang="ru-RU" sz="3600" dirty="0" smtClean="0">
                <a:latin typeface="+mn-lt"/>
              </a:rPr>
            </a:br>
            <a:r>
              <a:rPr lang="ru-RU" altLang="ru-RU" sz="3600" dirty="0" smtClean="0">
                <a:latin typeface="+mn-lt"/>
              </a:rPr>
              <a:t>Учитель проверяет внимательность своих учеников!!!</a:t>
            </a:r>
          </a:p>
        </p:txBody>
      </p:sp>
      <p:sp>
        <p:nvSpPr>
          <p:cNvPr id="16387" name="AutoShape 5" descr="ÐÐ°ÑÑÐ¸Ð½ÐºÐ¸ Ð¿Ð¾ Ð·Ð°Ð¿ÑÐ¾ÑÑ ÐÑÐ¸Ð±ÐºÐ¸ ÑÑÐ¸ÑÐµÐ»Ñ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AutoShape 7" descr="ÐÐ°ÑÑÐ¸Ð½ÐºÐ¸ Ð¿Ð¾ Ð·Ð°Ð¿ÑÐ¾ÑÑ ÐÑÐ¸Ð±ÐºÐ¸ ÑÑÐ¸ÑÐµÐ»Ñ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AutoShape 9" descr="ÐÐ°ÑÑÐ¸Ð½ÐºÐ¸ Ð¿Ð¾ Ð·Ð°Ð¿ÑÐ¾ÑÑ ÐÑÐ¸Ð±ÐºÐ¸ ÑÑÐ¸ÑÐµÐ»Ñ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6390" name="Picture 11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559675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8825" y="26035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Метод «ошибок»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4100" name="Picture 7" descr="ÐÐ°ÑÑÐ¸Ð½ÐºÐ¸ Ð¿Ð¾ Ð·Ð°Ð¿ÑÐ¾ÑÑ ÐÑÐ¸Ð±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62138"/>
            <a:ext cx="7848600" cy="473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8825" y="3333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«ошибок»: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</a:t>
            </a:r>
            <a:r>
              <a:rPr lang="ru-RU" altLang="ru-RU" sz="4000" smtClean="0"/>
              <a:t>найти умышленно допущенную учителем ошибку (ошибки) в изложении материала, в решении задачи.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23850" y="1844675"/>
            <a:ext cx="8424863" cy="46799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 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25538"/>
            <a:ext cx="8604250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b="1" smtClean="0">
                <a:solidFill>
                  <a:schemeClr val="tx2"/>
                </a:solidFill>
              </a:rPr>
              <a:t>при выполнении практической работы: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ru-RU" sz="2600" b="1" smtClean="0"/>
              <a:t>program </a:t>
            </a:r>
            <a:r>
              <a:rPr lang="en-US" altLang="ru-RU" sz="2600" smtClean="0"/>
              <a:t>chetniye_chisla;</a:t>
            </a:r>
            <a:endParaRPr lang="en-US" altLang="ru-RU" sz="26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ru-RU" sz="2600" b="1" smtClean="0"/>
              <a:t>var </a:t>
            </a:r>
            <a:r>
              <a:rPr lang="en-US" altLang="ru-RU" sz="2600" smtClean="0"/>
              <a:t>a,b,</a:t>
            </a:r>
            <a:r>
              <a:rPr lang="ru-RU" altLang="ru-RU" sz="2600" smtClean="0">
                <a:solidFill>
                  <a:srgbClr val="FF0000"/>
                </a:solidFill>
              </a:rPr>
              <a:t>в</a:t>
            </a:r>
            <a:r>
              <a:rPr lang="en-US" altLang="ru-RU" sz="2600" smtClean="0"/>
              <a:t>: integ</a:t>
            </a:r>
            <a:r>
              <a:rPr lang="en-US" altLang="ru-RU" sz="2600" smtClean="0">
                <a:solidFill>
                  <a:srgbClr val="FF0000"/>
                </a:solidFill>
              </a:rPr>
              <a:t>re</a:t>
            </a:r>
            <a:r>
              <a:rPr lang="en-US" altLang="ru-RU" sz="2600" smtClean="0"/>
              <a:t>;</a:t>
            </a:r>
            <a:endParaRPr lang="ru-RU" altLang="ru-RU" sz="26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b="1" smtClean="0"/>
              <a:t>begin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smtClean="0"/>
              <a:t>	write(</a:t>
            </a:r>
            <a:r>
              <a:rPr lang="en-US" altLang="ru-RU" sz="2600" smtClean="0">
                <a:solidFill>
                  <a:srgbClr val="FF0000"/>
                </a:solidFill>
              </a:rPr>
              <a:t>“</a:t>
            </a:r>
            <a:r>
              <a:rPr lang="ru-RU" altLang="ru-RU" sz="2600" smtClean="0"/>
              <a:t>Введите 3 целых положительных числа </a:t>
            </a:r>
            <a:r>
              <a:rPr lang="en-US" altLang="ru-RU" sz="2600" smtClean="0">
                <a:solidFill>
                  <a:srgbClr val="FF0000"/>
                </a:solidFill>
              </a:rPr>
              <a:t>“</a:t>
            </a:r>
            <a:r>
              <a:rPr lang="ru-RU" altLang="ru-RU" sz="2600" smtClean="0"/>
              <a:t>)</a:t>
            </a:r>
            <a:r>
              <a:rPr lang="en-US" altLang="ru-RU" sz="2600" smtClean="0">
                <a:solidFill>
                  <a:srgbClr val="FF0000"/>
                </a:solidFill>
              </a:rPr>
              <a:t>:</a:t>
            </a:r>
            <a:endParaRPr lang="ru-RU" altLang="ru-RU" sz="2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smtClean="0"/>
              <a:t>	</a:t>
            </a:r>
            <a:r>
              <a:rPr lang="en-US" altLang="ru-RU" sz="2600" smtClean="0">
                <a:solidFill>
                  <a:srgbClr val="FF0000"/>
                </a:solidFill>
              </a:rPr>
              <a:t>red </a:t>
            </a:r>
            <a:r>
              <a:rPr lang="en-US" altLang="ru-RU" sz="2600" smtClean="0"/>
              <a:t>(a,b,</a:t>
            </a:r>
            <a:r>
              <a:rPr lang="ru-RU" altLang="ru-RU" sz="2600" smtClean="0">
                <a:solidFill>
                  <a:srgbClr val="FF0000"/>
                </a:solidFill>
              </a:rPr>
              <a:t>в</a:t>
            </a:r>
            <a:r>
              <a:rPr lang="en-US" altLang="ru-RU" sz="2600" smtClean="0"/>
              <a:t>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b="1" smtClean="0"/>
              <a:t>	</a:t>
            </a:r>
            <a:r>
              <a:rPr lang="en-US" altLang="ru-RU" sz="2600" b="1" smtClean="0"/>
              <a:t>if </a:t>
            </a:r>
            <a:r>
              <a:rPr lang="en-US" altLang="ru-RU" sz="2600" smtClean="0"/>
              <a:t>(a </a:t>
            </a:r>
            <a:r>
              <a:rPr lang="en-US" altLang="ru-RU" sz="2600" b="1" smtClean="0"/>
              <a:t>mod </a:t>
            </a:r>
            <a:r>
              <a:rPr lang="en-US" altLang="ru-RU" sz="2600" smtClean="0"/>
              <a:t>2=1)</a:t>
            </a:r>
            <a:r>
              <a:rPr lang="en-US" altLang="ru-RU" sz="2600" b="1" smtClean="0">
                <a:solidFill>
                  <a:srgbClr val="FF0000"/>
                </a:solidFill>
              </a:rPr>
              <a:t>e</a:t>
            </a:r>
            <a:r>
              <a:rPr lang="en-US" altLang="ru-RU" sz="2600" b="1" smtClean="0"/>
              <a:t>nd</a:t>
            </a:r>
            <a:r>
              <a:rPr lang="en-US" altLang="ru-RU" sz="2600" smtClean="0"/>
              <a:t>(b </a:t>
            </a:r>
            <a:r>
              <a:rPr lang="en-US" altLang="ru-RU" sz="2600" b="1" smtClean="0"/>
              <a:t>mod </a:t>
            </a:r>
            <a:r>
              <a:rPr lang="en-US" altLang="ru-RU" sz="2600" smtClean="0"/>
              <a:t>2=1)</a:t>
            </a:r>
            <a:r>
              <a:rPr lang="en-US" altLang="ru-RU" sz="2600" b="1" smtClean="0"/>
              <a:t>and</a:t>
            </a:r>
            <a:r>
              <a:rPr lang="en-US" altLang="ru-RU" sz="2600" smtClean="0"/>
              <a:t>(</a:t>
            </a:r>
            <a:r>
              <a:rPr lang="ru-RU" altLang="ru-RU" sz="2600" smtClean="0">
                <a:solidFill>
                  <a:srgbClr val="FF0000"/>
                </a:solidFill>
              </a:rPr>
              <a:t>в</a:t>
            </a:r>
            <a:r>
              <a:rPr lang="en-US" altLang="ru-RU" sz="2600" smtClean="0"/>
              <a:t> </a:t>
            </a:r>
            <a:r>
              <a:rPr lang="en-US" altLang="ru-RU" sz="2600" b="1" smtClean="0"/>
              <a:t>mod </a:t>
            </a:r>
            <a:r>
              <a:rPr lang="en-US" altLang="ru-RU" sz="2600" smtClean="0"/>
              <a:t>2=1)</a:t>
            </a:r>
            <a:r>
              <a:rPr lang="ru-RU" altLang="ru-RU" sz="2600" smtClean="0"/>
              <a:t> </a:t>
            </a:r>
            <a:r>
              <a:rPr lang="en-US" altLang="ru-RU" sz="2600" b="1" smtClean="0"/>
              <a:t>then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smtClean="0"/>
              <a:t>		</a:t>
            </a:r>
            <a:r>
              <a:rPr lang="en-US" altLang="ru-RU" sz="2600" smtClean="0"/>
              <a:t>writeln ('</a:t>
            </a:r>
            <a:r>
              <a:rPr lang="ru-RU" altLang="ru-RU" sz="2600" smtClean="0"/>
              <a:t>Чётных</a:t>
            </a:r>
            <a:r>
              <a:rPr lang="en-US" altLang="ru-RU" sz="2600" smtClean="0"/>
              <a:t> </a:t>
            </a:r>
            <a:r>
              <a:rPr lang="ru-RU" altLang="ru-RU" sz="2600" smtClean="0"/>
              <a:t>чисел</a:t>
            </a:r>
            <a:r>
              <a:rPr lang="en-US" altLang="ru-RU" sz="2600" smtClean="0"/>
              <a:t> </a:t>
            </a:r>
            <a:r>
              <a:rPr lang="ru-RU" altLang="ru-RU" sz="2600" smtClean="0"/>
              <a:t>нет</a:t>
            </a:r>
            <a:r>
              <a:rPr lang="en-US" altLang="ru-RU" sz="2600" smtClean="0"/>
              <a:t>')</a:t>
            </a:r>
            <a:r>
              <a:rPr lang="en-US" altLang="ru-RU" sz="2600" smtClean="0">
                <a:solidFill>
                  <a:srgbClr val="FF0000"/>
                </a:solidFill>
              </a:rPr>
              <a:t>;</a:t>
            </a:r>
            <a:endParaRPr lang="ru-RU" altLang="ru-RU" sz="2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b="1" smtClean="0"/>
              <a:t>	</a:t>
            </a:r>
            <a:r>
              <a:rPr lang="en-US" altLang="ru-RU" sz="2600" b="1" smtClean="0"/>
              <a:t>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smtClean="0"/>
              <a:t>		</a:t>
            </a:r>
            <a:r>
              <a:rPr lang="en-US" altLang="ru-RU" sz="2600" smtClean="0"/>
              <a:t>writeln ('</a:t>
            </a:r>
            <a:r>
              <a:rPr lang="ru-RU" altLang="ru-RU" sz="2600" smtClean="0"/>
              <a:t>Чётные</a:t>
            </a:r>
            <a:r>
              <a:rPr lang="en-US" altLang="ru-RU" sz="2600" smtClean="0"/>
              <a:t> </a:t>
            </a:r>
            <a:r>
              <a:rPr lang="ru-RU" altLang="ru-RU" sz="2600" smtClean="0"/>
              <a:t>числа</a:t>
            </a:r>
            <a:r>
              <a:rPr lang="en-US" altLang="ru-RU" sz="2600" smtClean="0"/>
              <a:t> </a:t>
            </a:r>
            <a:r>
              <a:rPr lang="ru-RU" altLang="ru-RU" sz="2600" smtClean="0"/>
              <a:t>есть</a:t>
            </a:r>
            <a:r>
              <a:rPr lang="en-US" altLang="ru-RU" sz="2600" smtClean="0"/>
              <a:t>')</a:t>
            </a:r>
            <a:endParaRPr lang="ru-RU" altLang="ru-RU" sz="26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600" b="1" smtClean="0"/>
              <a:t>end</a:t>
            </a:r>
            <a:r>
              <a:rPr lang="ru-RU" altLang="ru-RU" sz="26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260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</a:t>
            </a:r>
            <a:r>
              <a:rPr lang="en-US" altLang="ru-RU" smtClean="0"/>
              <a:t> </a:t>
            </a:r>
            <a:br>
              <a:rPr lang="en-US" altLang="ru-RU" smtClean="0"/>
            </a:br>
            <a:r>
              <a:rPr lang="ru-RU" altLang="ru-RU" sz="2800" smtClean="0"/>
              <a:t>при выполнении самостоятельной работы</a:t>
            </a:r>
            <a:r>
              <a:rPr lang="ru-RU" altLang="ru-RU" sz="2800" smtClean="0">
                <a:latin typeface="Arial" panose="020B0604020202020204" pitchFamily="34" charset="0"/>
              </a:rPr>
              <a:t>:</a:t>
            </a:r>
            <a:endParaRPr lang="ru-RU" altLang="ru-RU" smtClean="0">
              <a:latin typeface="Arial" panose="020B0604020202020204" pitchFamily="34" charset="0"/>
            </a:endParaRPr>
          </a:p>
        </p:txBody>
      </p:sp>
      <p:pic>
        <p:nvPicPr>
          <p:cNvPr id="7171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42630" r="21089" b="21246"/>
          <a:stretch>
            <a:fillRect/>
          </a:stretch>
        </p:blipFill>
        <p:spPr>
          <a:xfrm>
            <a:off x="395288" y="2492375"/>
            <a:ext cx="8424862" cy="397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</a:t>
            </a:r>
            <a:r>
              <a:rPr lang="en-US" altLang="ru-RU" smtClean="0"/>
              <a:t> </a:t>
            </a:r>
            <a:br>
              <a:rPr lang="en-US" altLang="ru-RU" smtClean="0"/>
            </a:br>
            <a:r>
              <a:rPr lang="ru-RU" altLang="ru-RU" sz="2800" smtClean="0"/>
              <a:t>при выполнении самостоятельной работы</a:t>
            </a:r>
            <a:r>
              <a:rPr lang="ru-RU" altLang="ru-RU" sz="28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916113"/>
            <a:ext cx="8820150" cy="4941887"/>
          </a:xfrm>
        </p:spPr>
        <p:txBody>
          <a:bodyPr/>
          <a:lstStyle/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Какие команды присваивания составлены НЕправильно? В ответ записать слово, составленное из букв –нумераторов списка выбранных ответов.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rgbClr val="FF0000"/>
                </a:solidFill>
              </a:rPr>
              <a:t>Т) </a:t>
            </a:r>
            <a:r>
              <a:rPr lang="en-US" altLang="ru-RU" sz="2800" smtClean="0">
                <a:solidFill>
                  <a:srgbClr val="FF0000"/>
                </a:solidFill>
              </a:rPr>
              <a:t>X=5</a:t>
            </a:r>
            <a:endParaRPr lang="ru-RU" altLang="ru-RU" sz="2800" smtClean="0">
              <a:solidFill>
                <a:srgbClr val="FF0000"/>
              </a:solidFill>
            </a:endParaRP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Л)  В:= 2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rgbClr val="FF0000"/>
                </a:solidFill>
              </a:rPr>
              <a:t>Я)  А=В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М)  С:=С+1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rgbClr val="FF0000"/>
                </a:solidFill>
              </a:rPr>
              <a:t>П)  С=С+1 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rgbClr val="FF0000"/>
                </a:solidFill>
              </a:rPr>
              <a:t>Ь)  В+3:= В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А)  А:= </a:t>
            </a:r>
            <a:r>
              <a:rPr lang="en-US" altLang="ru-RU" sz="2800" smtClean="0"/>
              <a:t>A</a:t>
            </a:r>
            <a:r>
              <a:rPr lang="ru-RU" altLang="ru-RU" sz="2800" smtClean="0"/>
              <a:t>/5</a:t>
            </a:r>
          </a:p>
          <a:p>
            <a:pPr marL="173038" indent="2698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			Ответ: ПЯТЬ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</a:t>
            </a:r>
            <a:r>
              <a:rPr lang="en-US" altLang="ru-RU" smtClean="0"/>
              <a:t> </a:t>
            </a:r>
            <a:br>
              <a:rPr lang="en-US" altLang="ru-RU" smtClean="0"/>
            </a:br>
            <a:r>
              <a:rPr lang="ru-RU" altLang="ru-RU" sz="2800" smtClean="0"/>
              <a:t>при обобщении и систематизации знаний</a:t>
            </a:r>
            <a:r>
              <a:rPr lang="ru-RU" altLang="ru-RU" sz="28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905000"/>
            <a:ext cx="86042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b="1" smtClean="0"/>
              <a:t>  “Лекция с ошибками” - </a:t>
            </a:r>
            <a:r>
              <a:rPr lang="ru-RU" altLang="ru-RU" smtClean="0"/>
              <a:t>метод активного обучения, который может быть успешно использован в старших классах средней школы как способ закрепления изученного материала, обобщения знаний и контроля усвоения. </a:t>
            </a:r>
          </a:p>
        </p:txBody>
      </p:sp>
      <p:pic>
        <p:nvPicPr>
          <p:cNvPr id="9220" name="Picture 5" descr="ÐÐ°ÑÑÐ¸Ð½ÐºÐ¸ Ð¿Ð¾ Ð·Ð°Ð¿ÑÐ¾ÑÑ Ð»ÐµÐºÑ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581525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</a:t>
            </a:r>
            <a:r>
              <a:rPr lang="en-US" altLang="ru-RU" smtClean="0"/>
              <a:t> </a:t>
            </a:r>
            <a:br>
              <a:rPr lang="en-US" altLang="ru-RU" smtClean="0"/>
            </a:br>
            <a:r>
              <a:rPr lang="ru-RU" altLang="ru-RU" sz="2800" smtClean="0"/>
              <a:t>при обобщении и систематизации знаний</a:t>
            </a:r>
            <a:r>
              <a:rPr lang="ru-RU" altLang="ru-RU" sz="28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916113"/>
            <a:ext cx="8675687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В начале урока учитель предупреждает учащихся о возможных ошибках или неточностях в своём предстоящем рассказе и призывает к внимательному прослушиванию лекции.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Длительность такой лекции не должна превышать 15 - 20 минут. 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Метод «ошибок»</a:t>
            </a:r>
            <a:r>
              <a:rPr lang="en-US" altLang="ru-RU" smtClean="0"/>
              <a:t> </a:t>
            </a:r>
            <a:br>
              <a:rPr lang="en-US" altLang="ru-RU" smtClean="0"/>
            </a:br>
            <a:r>
              <a:rPr lang="ru-RU" altLang="ru-RU" sz="2800" smtClean="0"/>
              <a:t>при обобщении и систематизации знаний</a:t>
            </a:r>
            <a:r>
              <a:rPr lang="ru-RU" altLang="ru-RU" sz="280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060575"/>
            <a:ext cx="80073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При этом учитель должен иметь перечень этих ошибок на бумаге, который он предъявляет учащимся в конце лекции. Только в этом случае обеспечивается полное доверие учеников к учителю.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</a:t>
            </a:r>
            <a:r>
              <a:rPr lang="ru-RU" altLang="ru-RU" u="sng" smtClean="0"/>
              <a:t>Оптимально: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   5-6 ошибок. </a:t>
            </a:r>
          </a:p>
        </p:txBody>
      </p:sp>
      <p:pic>
        <p:nvPicPr>
          <p:cNvPr id="11268" name="Picture 5" descr="ÐÐ°ÑÑÐ¸Ð½ÐºÐ¸ Ð¿Ð¾ Ð·Ð°Ð¿ÑÐ¾ÑÑ Ð¾ÑÐ¸Ð±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724400"/>
            <a:ext cx="3624263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257</TotalTime>
  <Words>417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Трава</vt:lpstr>
      <vt:lpstr>Метод «ошибок»  как средство повышения внимания и улучшения понимания учебного материала на разных этапах учебных занятий </vt:lpstr>
      <vt:lpstr>Метод «ошибок»</vt:lpstr>
      <vt:lpstr>Метод «ошибок»:</vt:lpstr>
      <vt:lpstr>Метод «ошибок» </vt:lpstr>
      <vt:lpstr>Метод «ошибок»  при выполнении самостоятельной работы:</vt:lpstr>
      <vt:lpstr>Метод «ошибок»  при выполнении самостоятельной работы:</vt:lpstr>
      <vt:lpstr>Метод «ошибок»  при обобщении и систематизации знаний:</vt:lpstr>
      <vt:lpstr>Метод «ошибок»  при обобщении и систематизации знаний:</vt:lpstr>
      <vt:lpstr>Метод «ошибок»  при обобщении и систематизации знаний:</vt:lpstr>
      <vt:lpstr>Метод «ошибок»  при промежуточном контроле знаний:</vt:lpstr>
      <vt:lpstr>Метод «ошибок»  при промежуточном контроле знаний:</vt:lpstr>
      <vt:lpstr>Метод «ошибок»  при промежуточном контроле знаний:</vt:lpstr>
      <vt:lpstr>Метод «ошибок» -  прекрасный способ:</vt:lpstr>
      <vt:lpstr>Учитель не ошибается!  Учитель проверяет внимательность своих учеников!!!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comp85</cp:lastModifiedBy>
  <cp:revision>8</cp:revision>
  <dcterms:created xsi:type="dcterms:W3CDTF">2019-11-04T12:14:19Z</dcterms:created>
  <dcterms:modified xsi:type="dcterms:W3CDTF">2019-11-11T11:15:05Z</dcterms:modified>
</cp:coreProperties>
</file>