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0"/>
  </p:notesMasterIdLst>
  <p:sldIdLst>
    <p:sldId id="256" r:id="rId2"/>
    <p:sldId id="291" r:id="rId3"/>
    <p:sldId id="258" r:id="rId4"/>
    <p:sldId id="292" r:id="rId5"/>
    <p:sldId id="259" r:id="rId6"/>
    <p:sldId id="324" r:id="rId7"/>
    <p:sldId id="282" r:id="rId8"/>
    <p:sldId id="260" r:id="rId9"/>
    <p:sldId id="263" r:id="rId10"/>
    <p:sldId id="261" r:id="rId11"/>
    <p:sldId id="322" r:id="rId12"/>
    <p:sldId id="262" r:id="rId13"/>
    <p:sldId id="341" r:id="rId14"/>
    <p:sldId id="327" r:id="rId15"/>
    <p:sldId id="371" r:id="rId16"/>
    <p:sldId id="372" r:id="rId17"/>
    <p:sldId id="328" r:id="rId18"/>
    <p:sldId id="330" r:id="rId19"/>
    <p:sldId id="284" r:id="rId20"/>
    <p:sldId id="269" r:id="rId21"/>
    <p:sldId id="342" r:id="rId22"/>
    <p:sldId id="374" r:id="rId23"/>
    <p:sldId id="373" r:id="rId24"/>
    <p:sldId id="271" r:id="rId25"/>
    <p:sldId id="336" r:id="rId26"/>
    <p:sldId id="295" r:id="rId27"/>
    <p:sldId id="375" r:id="rId28"/>
    <p:sldId id="344" r:id="rId29"/>
    <p:sldId id="345" r:id="rId30"/>
    <p:sldId id="273" r:id="rId31"/>
    <p:sldId id="376" r:id="rId32"/>
    <p:sldId id="377" r:id="rId33"/>
    <p:sldId id="332" r:id="rId34"/>
    <p:sldId id="343" r:id="rId35"/>
    <p:sldId id="346" r:id="rId36"/>
    <p:sldId id="339" r:id="rId37"/>
    <p:sldId id="352" r:id="rId38"/>
    <p:sldId id="274" r:id="rId39"/>
    <p:sldId id="275" r:id="rId40"/>
    <p:sldId id="378" r:id="rId41"/>
    <p:sldId id="323" r:id="rId42"/>
    <p:sldId id="276" r:id="rId43"/>
    <p:sldId id="312" r:id="rId44"/>
    <p:sldId id="353" r:id="rId45"/>
    <p:sldId id="355" r:id="rId46"/>
    <p:sldId id="297" r:id="rId47"/>
    <p:sldId id="354" r:id="rId48"/>
    <p:sldId id="356" r:id="rId49"/>
    <p:sldId id="303" r:id="rId50"/>
    <p:sldId id="304" r:id="rId51"/>
    <p:sldId id="380" r:id="rId52"/>
    <p:sldId id="357" r:id="rId53"/>
    <p:sldId id="305" r:id="rId54"/>
    <p:sldId id="381" r:id="rId55"/>
    <p:sldId id="310" r:id="rId56"/>
    <p:sldId id="362" r:id="rId57"/>
    <p:sldId id="382" r:id="rId58"/>
    <p:sldId id="370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96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7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230327341157825"/>
          <c:y val="3.0833917309039945E-2"/>
          <c:w val="0.42652057643737923"/>
          <c:h val="0.8641250572480121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участники ЕГЭ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участники ЕГЭ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участники ЕГЭ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488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участники ЕГЭ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469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участники ЕГЭ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464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участники ЕГЭ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523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участники ЕГЭ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11744"/>
        <c:axId val="7313280"/>
        <c:axId val="0"/>
      </c:bar3DChart>
      <c:catAx>
        <c:axId val="7311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76" baseline="0">
                <a:solidFill>
                  <a:srgbClr val="0070C0"/>
                </a:solidFill>
              </a:defRPr>
            </a:pPr>
            <a:endParaRPr lang="ru-RU"/>
          </a:p>
        </c:txPr>
        <c:crossAx val="7313280"/>
        <c:crosses val="autoZero"/>
        <c:auto val="1"/>
        <c:lblAlgn val="ctr"/>
        <c:lblOffset val="100"/>
        <c:noMultiLvlLbl val="0"/>
      </c:catAx>
      <c:valAx>
        <c:axId val="7313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85" b="1" baseline="0"/>
            </a:pPr>
            <a:endParaRPr lang="ru-RU"/>
          </a:p>
        </c:txPr>
        <c:crossAx val="7311744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79353898210219687"/>
          <c:y val="0.21745316318218844"/>
          <c:w val="0.18707491127421674"/>
          <c:h val="0.487507466739071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7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287DFF-14E9-4853-A323-43446EAFE16A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93F938-C175-452C-8D40-13977EE1F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51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3F938-C175-452C-8D40-13977EE1FB9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4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4041-47CE-4C56-AD72-0D1983F8A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CCABC-EF8A-4524-8DF6-496204969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6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B52A2-269E-4ADD-BB3A-A2FC90E73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1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DC1C-1449-442F-89F4-7C40A1EA0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8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4816-8429-49D8-989E-ADFBC8345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7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1AF94-AACB-49DB-9940-A3799310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8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FEE7-E8A3-4E28-846C-998CAA232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5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D15D-7DBB-4283-9D1F-B3A9E49DA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1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1C383-CDE3-44A6-B962-14A7DD9F8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1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461D-44B9-41D7-BACD-1A461F204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3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32A1-E055-4618-B4A7-E49F0595F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3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8464B-44B4-4D90-A46E-3B232422A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9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85690D6-4BBC-4BB3-B10A-474022F26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" TargetMode="External"/><Relationship Id="rId2" Type="http://schemas.openxmlformats.org/officeDocument/2006/relationships/hyperlink" Target="http://www.4ege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724400"/>
            <a:ext cx="8424862" cy="19446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FF3300"/>
                </a:solidFill>
              </a:rPr>
              <a:t>для  городского методического объединения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FF3300"/>
                </a:solidFill>
              </a:rPr>
              <a:t> учителей английского языка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200" dirty="0" smtClean="0"/>
              <a:t>МБОУ «Школа №14 с углубленным изучением английского языка»</a:t>
            </a:r>
          </a:p>
          <a:p>
            <a:pPr algn="ctr" eaLnBrk="1" hangingPunct="1">
              <a:lnSpc>
                <a:spcPct val="80000"/>
              </a:lnSpc>
            </a:pPr>
            <a:endParaRPr lang="ru-RU" sz="1200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1800" b="1" dirty="0" smtClean="0"/>
              <a:t>Максимова Татьяна Николаевна,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200" dirty="0" smtClean="0"/>
              <a:t>заместитель директора, учитель английского языка высшей квалификационной категории,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200" dirty="0" smtClean="0"/>
              <a:t>председатель предметной комиссии по английскому языку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7345363" cy="4508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56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/>
              </a:rPr>
              <a:t>ИТОГИ ЕГЭ</a:t>
            </a:r>
          </a:p>
          <a:p>
            <a:pPr algn="ctr"/>
            <a:r>
              <a:rPr lang="ru-RU" sz="36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/>
              </a:rPr>
              <a:t> ПО</a:t>
            </a:r>
          </a:p>
          <a:p>
            <a:pPr algn="ctr"/>
            <a:r>
              <a:rPr lang="ru-RU" sz="36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/>
              </a:rPr>
              <a:t> АНГЛИЙСКОМУ</a:t>
            </a:r>
          </a:p>
          <a:p>
            <a:pPr algn="ctr"/>
            <a:r>
              <a:rPr lang="ru-RU" sz="36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/>
              </a:rPr>
              <a:t> ЯЗЫКУ</a:t>
            </a:r>
          </a:p>
          <a:p>
            <a:pPr algn="ctr"/>
            <a:r>
              <a:rPr lang="ru-RU" sz="36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/>
              </a:rPr>
              <a:t> </a:t>
            </a:r>
            <a:r>
              <a:rPr lang="ru-RU" sz="36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/>
              </a:rPr>
              <a:t>2020</a:t>
            </a:r>
            <a:endParaRPr lang="ru-RU" sz="3600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Задание 39 - Письмо «другу»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7632700" cy="2928937"/>
          </a:xfrm>
          <a:solidFill>
            <a:schemeClr val="accent2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dirty="0" smtClean="0"/>
              <a:t>…I earned my first money! How do Russian teenagers earn their pocket money? What part-time jobs are popular among them? In which sphere would you like to try your hand and why?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dirty="0" smtClean="0"/>
              <a:t>I’ve started reading a book in French…</a:t>
            </a:r>
            <a:endParaRPr lang="ru-RU" sz="2800" i="1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750" y="4635500"/>
            <a:ext cx="4800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Write a letter to </a:t>
            </a:r>
            <a:r>
              <a:rPr lang="en-US" sz="2400" dirty="0" smtClean="0">
                <a:solidFill>
                  <a:srgbClr val="C00000"/>
                </a:solidFill>
              </a:rPr>
              <a:t>Dan</a:t>
            </a:r>
            <a:endParaRPr lang="en-US" sz="2400" dirty="0">
              <a:solidFill>
                <a:srgbClr val="C00000"/>
              </a:solidFill>
            </a:endParaRPr>
          </a:p>
          <a:p>
            <a:pPr eaLnBrk="1" hangingPunct="1"/>
            <a:r>
              <a:rPr lang="en-US" sz="2400" dirty="0"/>
              <a:t>In your letter</a:t>
            </a:r>
          </a:p>
          <a:p>
            <a:pPr eaLnBrk="1" hangingPunct="1">
              <a:buFontTx/>
              <a:buChar char="-"/>
            </a:pPr>
            <a:r>
              <a:rPr lang="en-US" sz="2400" dirty="0"/>
              <a:t>Answer his questions</a:t>
            </a:r>
          </a:p>
          <a:p>
            <a:pPr eaLnBrk="1" hangingPunct="1">
              <a:buFontTx/>
              <a:buChar char="-"/>
            </a:pPr>
            <a:r>
              <a:rPr lang="en-US" sz="2400" dirty="0"/>
              <a:t>Ask </a:t>
            </a:r>
            <a:r>
              <a:rPr lang="en-US" sz="2400" b="1" dirty="0">
                <a:solidFill>
                  <a:srgbClr val="C00000"/>
                </a:solidFill>
              </a:rPr>
              <a:t>3 questions</a:t>
            </a:r>
            <a:r>
              <a:rPr lang="en-US" sz="2400" dirty="0">
                <a:solidFill>
                  <a:srgbClr val="C00000"/>
                </a:solidFill>
              </a:rPr>
              <a:t> about the book.</a:t>
            </a:r>
            <a:endParaRPr lang="ru-RU" sz="24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5866" y="1125538"/>
            <a:ext cx="719455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b="1" dirty="0"/>
              <a:t>39</a:t>
            </a:r>
            <a:r>
              <a:rPr lang="en-US" b="1" dirty="0"/>
              <a:t> You have received a letter from your English-speaking pen-friend</a:t>
            </a:r>
            <a:r>
              <a:rPr lang="ru-RU" b="1" dirty="0"/>
              <a:t> </a:t>
            </a:r>
            <a:r>
              <a:rPr lang="en-US" b="1" dirty="0" smtClean="0"/>
              <a:t>Dan </a:t>
            </a:r>
            <a:r>
              <a:rPr lang="en-US" b="1" dirty="0"/>
              <a:t>who writes:</a:t>
            </a:r>
          </a:p>
          <a:p>
            <a:pPr eaLnBrk="1" hangingPunct="1"/>
            <a:endParaRPr lang="ru-RU" b="1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716588" y="4629150"/>
            <a:ext cx="32543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3300"/>
                </a:solidFill>
              </a:rPr>
              <a:t>Write 100-140</a:t>
            </a:r>
            <a:endParaRPr lang="ru-RU" sz="3600" b="1">
              <a:solidFill>
                <a:srgbClr val="FF3300"/>
              </a:solidFill>
            </a:endParaRPr>
          </a:p>
          <a:p>
            <a:pPr eaLnBrk="1" hangingPunct="1"/>
            <a:r>
              <a:rPr lang="en-US" sz="3600" b="1">
                <a:solidFill>
                  <a:srgbClr val="FF3300"/>
                </a:solidFill>
              </a:rPr>
              <a:t> words</a:t>
            </a:r>
            <a:endParaRPr lang="ru-RU" sz="3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>
                <a:solidFill>
                  <a:srgbClr val="FF3300"/>
                </a:solidFill>
              </a:rPr>
              <a:t>Дополнительная схема оценивания</a:t>
            </a:r>
            <a:br>
              <a:rPr lang="ru-RU" sz="3400" smtClean="0">
                <a:solidFill>
                  <a:srgbClr val="FF3300"/>
                </a:solidFill>
              </a:rPr>
            </a:br>
            <a:r>
              <a:rPr lang="ru-RU" sz="3400" smtClean="0">
                <a:solidFill>
                  <a:srgbClr val="FF3300"/>
                </a:solidFill>
              </a:rPr>
              <a:t>(К-1) решение коммуникативной задачи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70C0"/>
                </a:solidFill>
              </a:rPr>
              <a:t>Объем</a:t>
            </a:r>
            <a:r>
              <a:rPr lang="ru-RU" sz="2000" dirty="0" smtClean="0"/>
              <a:t> высказывания соответствует поставленной задаче     </a:t>
            </a:r>
            <a:r>
              <a:rPr lang="ru-RU" sz="2000" b="1" dirty="0" smtClean="0">
                <a:solidFill>
                  <a:srgbClr val="FF3300"/>
                </a:solidFill>
              </a:rPr>
              <a:t>(90-154)!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hlink"/>
                </a:solidFill>
              </a:rPr>
              <a:t>Аспект 1:</a:t>
            </a:r>
            <a:r>
              <a:rPr lang="ru-RU" sz="2000" dirty="0" smtClean="0"/>
              <a:t> Ответ на вопрос о том, </a:t>
            </a:r>
            <a:r>
              <a:rPr lang="ru-RU" sz="2800" b="1" u="sng" dirty="0" smtClean="0">
                <a:solidFill>
                  <a:srgbClr val="0070C0"/>
                </a:solidFill>
              </a:rPr>
              <a:t>как</a:t>
            </a:r>
            <a:r>
              <a:rPr lang="ru-RU" sz="2000" b="1" u="sng" dirty="0" smtClean="0">
                <a:solidFill>
                  <a:srgbClr val="0070C0"/>
                </a:solidFill>
              </a:rPr>
              <a:t> российские подростки зарабатывают свои карманные деньги </a:t>
            </a:r>
            <a:r>
              <a:rPr lang="ru-RU" sz="2000" dirty="0" smtClean="0"/>
              <a:t>дан!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hlink"/>
                </a:solidFill>
              </a:rPr>
              <a:t>Аспект 2:</a:t>
            </a:r>
            <a:r>
              <a:rPr lang="ru-RU" sz="2000" dirty="0" smtClean="0"/>
              <a:t> Ответ на вопрос </a:t>
            </a:r>
            <a:r>
              <a:rPr lang="ru-RU" sz="2000" b="1" dirty="0" smtClean="0">
                <a:solidFill>
                  <a:srgbClr val="0070C0"/>
                </a:solidFill>
              </a:rPr>
              <a:t>какие виды работ популярны среди них </a:t>
            </a:r>
            <a:r>
              <a:rPr lang="ru-RU" sz="2000" dirty="0" smtClean="0"/>
              <a:t>дан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hlink"/>
                </a:solidFill>
              </a:rPr>
              <a:t>Аспект 3:</a:t>
            </a:r>
            <a:r>
              <a:rPr lang="ru-RU" sz="2000" b="1" dirty="0" smtClean="0"/>
              <a:t> </a:t>
            </a:r>
            <a:r>
              <a:rPr lang="ru-RU" sz="2000" dirty="0" smtClean="0"/>
              <a:t>Ответы на вопросы </a:t>
            </a:r>
            <a:r>
              <a:rPr lang="ru-RU" sz="2000" b="1" dirty="0" smtClean="0">
                <a:solidFill>
                  <a:srgbClr val="0070C0"/>
                </a:solidFill>
              </a:rPr>
              <a:t>о том, в какой сфере хотел бы автор попробовать свои силы и почему, </a:t>
            </a:r>
            <a:r>
              <a:rPr lang="ru-RU" sz="2000" dirty="0" smtClean="0"/>
              <a:t>даны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hlink"/>
                </a:solidFill>
              </a:rPr>
              <a:t>Аспект 4 </a:t>
            </a:r>
            <a:r>
              <a:rPr lang="ru-RU" sz="2000" b="1" dirty="0" smtClean="0">
                <a:solidFill>
                  <a:srgbClr val="7030A0"/>
                </a:solidFill>
              </a:rPr>
              <a:t>ТРИАДА: </a:t>
            </a:r>
            <a:r>
              <a:rPr lang="ru-RU" sz="2000" b="1" dirty="0" smtClean="0">
                <a:solidFill>
                  <a:schemeClr val="hlink"/>
                </a:solidFill>
              </a:rPr>
              <a:t>: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Три</a:t>
            </a:r>
            <a:r>
              <a:rPr lang="ru-RU" sz="2000" dirty="0" smtClean="0"/>
              <a:t> вопроса </a:t>
            </a:r>
            <a:r>
              <a:rPr lang="ru-RU" sz="2000" b="1" dirty="0" smtClean="0">
                <a:solidFill>
                  <a:srgbClr val="0070C0"/>
                </a:solidFill>
              </a:rPr>
              <a:t>о книге на французском языке, которую Дэн начал читать </a:t>
            </a:r>
            <a:r>
              <a:rPr lang="ru-RU" sz="2000" dirty="0" smtClean="0"/>
              <a:t>заданы!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B050"/>
                </a:solidFill>
              </a:rPr>
              <a:t> Полный аспект - неполный аспект - отсутствие аспекта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hlink"/>
                </a:solidFill>
              </a:rPr>
              <a:t>Аспект 5 </a:t>
            </a:r>
            <a:r>
              <a:rPr lang="ru-RU" sz="2000" b="1" dirty="0" smtClean="0">
                <a:solidFill>
                  <a:srgbClr val="7030A0"/>
                </a:solidFill>
              </a:rPr>
              <a:t>ТРИАДА: </a:t>
            </a:r>
            <a:r>
              <a:rPr lang="ru-RU" sz="2000" dirty="0" smtClean="0"/>
              <a:t>Нормы вежливости соблюдены: ссылка на предыдущие контакты, благодарность за полученное письмо, надежды на последующие контакты.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hlink"/>
                </a:solidFill>
              </a:rPr>
              <a:t>Аспект 6 </a:t>
            </a:r>
            <a:r>
              <a:rPr lang="ru-RU" sz="2000" b="1" dirty="0" smtClean="0">
                <a:solidFill>
                  <a:srgbClr val="7030A0"/>
                </a:solidFill>
              </a:rPr>
              <a:t>ТРИАДА: </a:t>
            </a:r>
            <a:r>
              <a:rPr lang="ru-RU" sz="2000" b="1" dirty="0" smtClean="0">
                <a:solidFill>
                  <a:schemeClr val="hlink"/>
                </a:solidFill>
              </a:rPr>
              <a:t>:</a:t>
            </a:r>
            <a:r>
              <a:rPr lang="ru-RU" sz="2000" dirty="0" smtClean="0"/>
              <a:t> Стилевое оформление выбрано правильно: обращение, завершающая фраза, подпись автора в соответствии с неофициальным стилем.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3300"/>
                </a:solidFill>
              </a:rPr>
              <a:t>Максимальный балл - 2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Типичные ошибки </a:t>
            </a:r>
            <a:r>
              <a:rPr lang="en-US" b="1" dirty="0" smtClean="0"/>
              <a:t>39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(письмо «другу») </a:t>
            </a:r>
            <a:r>
              <a:rPr lang="ru-RU" b="1" dirty="0" smtClean="0">
                <a:solidFill>
                  <a:srgbClr val="FF0000"/>
                </a:solidFill>
              </a:rPr>
              <a:t>К-1=содержание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  <a:solidFill>
            <a:schemeClr val="accent2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У учащихся отсутствует ссылка на предыдущие контакты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I’m very glad to get a letter from you.	</a:t>
            </a:r>
            <a:r>
              <a:rPr lang="ru-RU" sz="2800" b="1" dirty="0" smtClean="0">
                <a:solidFill>
                  <a:srgbClr val="FF0000"/>
                </a:solidFill>
              </a:rPr>
              <a:t>Без слова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again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является </a:t>
            </a:r>
            <a:r>
              <a:rPr lang="ru-RU" sz="2800" dirty="0" smtClean="0">
                <a:solidFill>
                  <a:srgbClr val="FF0000"/>
                </a:solidFill>
              </a:rPr>
              <a:t>ссылкой на предыдущие контакты!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ru-RU" sz="2800" dirty="0" smtClean="0"/>
              <a:t>Важно здесь понять, что участник ЕГЭ и воображаемый «друг» находятся в переписке. И фразы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sorry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not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writing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glad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hear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again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/>
              <a:t>– извинение или радость – доказывают, что КОНТАКТЫ уже были.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	</a:t>
            </a:r>
            <a:endParaRPr lang="ru-RU" sz="28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92138" y="48164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Типичные ошибки </a:t>
            </a:r>
            <a:r>
              <a:rPr lang="en-US" b="1" dirty="0" smtClean="0"/>
              <a:t>39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(письмо «другу») </a:t>
            </a:r>
            <a:r>
              <a:rPr lang="ru-RU" b="1" dirty="0" smtClean="0">
                <a:solidFill>
                  <a:srgbClr val="FF0000"/>
                </a:solidFill>
              </a:rPr>
              <a:t>К-1=содержание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  <a:solidFill>
            <a:schemeClr val="accent2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</a:rPr>
              <a:t>сылка на предыдущие контакты – это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I’m very glad to get a letter from you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again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I’m so happy to hear from you again.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Your letters are always interesting.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Thank you for your lovely letters!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Не следует </a:t>
            </a:r>
            <a:r>
              <a:rPr lang="ru-RU" sz="2800" b="1" dirty="0" smtClean="0">
                <a:solidFill>
                  <a:srgbClr val="0070C0"/>
                </a:solidFill>
              </a:rPr>
              <a:t>писать </a:t>
            </a: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last</a:t>
            </a:r>
            <a:r>
              <a:rPr lang="en-US" sz="2800" b="1" dirty="0" smtClean="0">
                <a:solidFill>
                  <a:srgbClr val="0070C0"/>
                </a:solidFill>
              </a:rPr>
              <a:t> letter” и</a:t>
            </a:r>
            <a:r>
              <a:rPr lang="ru-RU" sz="2800" b="1" dirty="0" smtClean="0">
                <a:solidFill>
                  <a:srgbClr val="0070C0"/>
                </a:solidFill>
              </a:rPr>
              <a:t>ли </a:t>
            </a:r>
            <a:r>
              <a:rPr lang="en-US" sz="2800" b="1" dirty="0" smtClean="0">
                <a:solidFill>
                  <a:srgbClr val="0070C0"/>
                </a:solidFill>
              </a:rPr>
              <a:t>“I’m glad to get </a:t>
            </a:r>
            <a:r>
              <a:rPr lang="en-US" sz="2800" b="1" dirty="0" smtClean="0">
                <a:solidFill>
                  <a:srgbClr val="FF0000"/>
                </a:solidFill>
              </a:rPr>
              <a:t>it</a:t>
            </a:r>
            <a:r>
              <a:rPr lang="en-US" sz="2800" b="1" dirty="0" smtClean="0">
                <a:solidFill>
                  <a:srgbClr val="0070C0"/>
                </a:solidFill>
              </a:rPr>
              <a:t> again.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ВАЖНО ПОНИМАНИЕ </a:t>
            </a:r>
            <a:r>
              <a:rPr lang="ru-RU" sz="2800" b="1" dirty="0" smtClean="0">
                <a:solidFill>
                  <a:srgbClr val="FF0000"/>
                </a:solidFill>
              </a:rPr>
              <a:t>НЕОДНОКРАТНОСТИ</a:t>
            </a:r>
            <a:r>
              <a:rPr lang="ru-RU" sz="2800" b="1" dirty="0" smtClean="0">
                <a:solidFill>
                  <a:srgbClr val="0070C0"/>
                </a:solidFill>
              </a:rPr>
              <a:t> ПЕРЕПИСКИ!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92138" y="48164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Типичные ошибки С-1 </a:t>
            </a:r>
            <a:r>
              <a:rPr lang="en-US" b="1" smtClean="0"/>
              <a:t>=39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(письмо «другу») </a:t>
            </a:r>
            <a:r>
              <a:rPr lang="ru-RU" b="1" smtClean="0">
                <a:solidFill>
                  <a:srgbClr val="FF0000"/>
                </a:solidFill>
              </a:rPr>
              <a:t>К-1=содержание</a:t>
            </a:r>
            <a:endParaRPr 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Ссылка на  последующие</a:t>
            </a:r>
            <a:r>
              <a:rPr lang="en-US" dirty="0" smtClean="0"/>
              <a:t> </a:t>
            </a:r>
            <a:r>
              <a:rPr lang="ru-RU" dirty="0" smtClean="0"/>
              <a:t>контакты в конце письма.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Write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soon</a:t>
            </a:r>
            <a:r>
              <a:rPr lang="ru-RU" dirty="0" smtClean="0"/>
              <a:t> –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содержит лексическую ошибку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Write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back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soon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хорошая ссылка на последующие контакты. Можно даже писать на отдельной строке, но не нужно.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НАПИСАЛИ РАЗНЫЕ ГРУППЫ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109858"/>
              </p:ext>
            </p:extLst>
          </p:nvPr>
        </p:nvGraphicFramePr>
        <p:xfrm>
          <a:off x="251520" y="2060848"/>
          <a:ext cx="8712968" cy="3024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  <a:gridCol w="576064"/>
                <a:gridCol w="1656184"/>
                <a:gridCol w="1512168"/>
                <a:gridCol w="1368152"/>
                <a:gridCol w="1224136"/>
                <a:gridCol w="1224136"/>
              </a:tblGrid>
              <a:tr h="3024336"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Письмо личного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харак-тера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общая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К1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64,0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К2 88,9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К3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52,6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не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преодо-левшие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К1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К2 0,0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К3 0,0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до 60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К1 58,3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К2 73,9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К3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11,3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61-80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К1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68,8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К2 92,6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К3 52,1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81-96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К1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89,5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К2 94,8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К3 86,7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859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за 2018, 2019, 2020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В личном письме результаты по РКЗ во всех группах учащихся </a:t>
            </a:r>
            <a:r>
              <a:rPr lang="ru-RU" sz="2800" b="1" dirty="0">
                <a:solidFill>
                  <a:srgbClr val="FF0000"/>
                </a:solidFill>
              </a:rPr>
              <a:t>хуже</a:t>
            </a:r>
            <a:r>
              <a:rPr lang="ru-RU" sz="2800" dirty="0"/>
              <a:t> чем, в 2018 году, но </a:t>
            </a:r>
            <a:r>
              <a:rPr lang="ru-RU" sz="2800" b="1" dirty="0">
                <a:solidFill>
                  <a:srgbClr val="FF0000"/>
                </a:solidFill>
              </a:rPr>
              <a:t>лучше</a:t>
            </a:r>
            <a:r>
              <a:rPr lang="ru-RU" sz="2800" dirty="0"/>
              <a:t>, чем в 2019 году. По критерию ОТ, наоборот, хуже, чем в 2019 году, но лучше, чем в 2018 году за исключением сильной группы учащихся, которые хуже справились с организацией текста, чем в предыдущие годы. </a:t>
            </a:r>
            <a:r>
              <a:rPr lang="ru-RU" sz="2800" b="1" dirty="0">
                <a:solidFill>
                  <a:srgbClr val="FF0000"/>
                </a:solidFill>
              </a:rPr>
              <a:t>Что касается критерия ЯО, результаты во всех группах хуже, чем в предыдущие годы.</a:t>
            </a:r>
          </a:p>
        </p:txBody>
      </p:sp>
    </p:spTree>
    <p:extLst>
      <p:ext uri="{BB962C8B-B14F-4D97-AF65-F5344CB8AC3E}">
        <p14:creationId xmlns:p14="http://schemas.microsoft.com/office/powerpoint/2010/main" val="317403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Типичные ошибки </a:t>
            </a:r>
            <a:r>
              <a:rPr lang="en-US" b="1" dirty="0" smtClean="0"/>
              <a:t>39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(письмо «другу») </a:t>
            </a:r>
            <a:r>
              <a:rPr lang="ru-RU" b="1" dirty="0" smtClean="0">
                <a:solidFill>
                  <a:srgbClr val="FF0000"/>
                </a:solidFill>
              </a:rPr>
              <a:t>К-1=содержание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Вместо </a:t>
            </a:r>
            <a:r>
              <a:rPr lang="en-US" dirty="0">
                <a:solidFill>
                  <a:srgbClr val="FF0000"/>
                </a:solidFill>
              </a:rPr>
              <a:t>earn money</a:t>
            </a:r>
            <a:r>
              <a:rPr lang="ru-RU" dirty="0"/>
              <a:t>, дети пишут про </a:t>
            </a:r>
            <a:r>
              <a:rPr lang="en-US" dirty="0">
                <a:solidFill>
                  <a:srgbClr val="FF0000"/>
                </a:solidFill>
              </a:rPr>
              <a:t>spend money</a:t>
            </a:r>
            <a:r>
              <a:rPr lang="ru-RU" dirty="0"/>
              <a:t>, путая слова «зарабатывать» и «тратить». </a:t>
            </a: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Учащиеся спрашивали о предпочтениях автора, а не о книге.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Учащиеся «забывали» отвечать на вопрос «Почему?»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Учащиеся отвечали неполно, «сливая два вопроса в один»</a:t>
            </a:r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Отсутствовали логические связи между абзацами.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	</a:t>
            </a:r>
            <a:endParaRPr lang="ru-RU" sz="2800" dirty="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92138" y="48164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Типичные ошибки С-1 </a:t>
            </a:r>
            <a:r>
              <a:rPr lang="en-US" b="1" smtClean="0"/>
              <a:t>=39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(письмо «другу») </a:t>
            </a:r>
            <a:r>
              <a:rPr lang="ru-RU" b="1" smtClean="0">
                <a:solidFill>
                  <a:srgbClr val="FF0000"/>
                </a:solidFill>
              </a:rPr>
              <a:t>К-1=содержание</a:t>
            </a:r>
            <a:endParaRPr 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852988"/>
          </a:xfr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Участники ЕГЭ не понимают коммуникативную задачу, что отражается на содержании вопросов «другу». Если требуется спросить </a:t>
            </a:r>
            <a:r>
              <a:rPr lang="ru-RU" sz="2800" dirty="0" smtClean="0">
                <a:solidFill>
                  <a:srgbClr val="FF0000"/>
                </a:solidFill>
              </a:rPr>
              <a:t>о книге</a:t>
            </a:r>
            <a:r>
              <a:rPr lang="ru-RU" sz="2800" dirty="0" smtClean="0"/>
              <a:t>, то при ответе на свой вопрос, ученик должен получить информацию </a:t>
            </a:r>
            <a:r>
              <a:rPr lang="ru-RU" sz="2800" dirty="0" smtClean="0">
                <a:solidFill>
                  <a:srgbClr val="FF0000"/>
                </a:solidFill>
              </a:rPr>
              <a:t>о книге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Why did you start to study French?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не по теме)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What is the name of the book?</a:t>
            </a:r>
            <a:r>
              <a:rPr lang="en-US" sz="2800" dirty="0" smtClean="0"/>
              <a:t> </a:t>
            </a:r>
            <a:r>
              <a:rPr lang="ru-RU" sz="2800" dirty="0" smtClean="0"/>
              <a:t>(надо </a:t>
            </a:r>
            <a:r>
              <a:rPr lang="en-US" sz="2800" dirty="0" smtClean="0">
                <a:solidFill>
                  <a:srgbClr val="0070C0"/>
                </a:solidFill>
              </a:rPr>
              <a:t>“the title”)</a:t>
            </a:r>
            <a:endParaRPr lang="ru-RU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How is the name of the author? </a:t>
            </a:r>
            <a:r>
              <a:rPr lang="ru-RU" sz="2800" dirty="0"/>
              <a:t>надо </a:t>
            </a:r>
            <a:r>
              <a:rPr lang="en-US" sz="2800" dirty="0" smtClean="0">
                <a:solidFill>
                  <a:srgbClr val="0070C0"/>
                </a:solidFill>
              </a:rPr>
              <a:t>“What is the author’s name?”)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About what is the book? (</a:t>
            </a:r>
            <a:r>
              <a:rPr lang="ru-RU" sz="2800" dirty="0"/>
              <a:t>надо </a:t>
            </a:r>
            <a:r>
              <a:rPr lang="en-US" sz="2800" dirty="0" smtClean="0">
                <a:solidFill>
                  <a:srgbClr val="0070C0"/>
                </a:solidFill>
              </a:rPr>
              <a:t>“What is the book about?)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Типичные ошибки С-1=39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(письмо «другу») </a:t>
            </a:r>
            <a:r>
              <a:rPr lang="ru-RU" smtClean="0">
                <a:solidFill>
                  <a:srgbClr val="FF0000"/>
                </a:solidFill>
              </a:rPr>
              <a:t>К-2=организация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Учащиеся  выделяют абзацы,  но не пишут адрес отправителя, (или пишут, но зарубежный, например,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Brooklin Street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r>
              <a:rPr lang="ru-RU" sz="2000" dirty="0" smtClean="0"/>
              <a:t> нарушают порядок слов в адресе,  отсутствует дата, отсутствует завершающая фраза в письме. Некоторые учащиеся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пишут свою фамилию  и </a:t>
            </a:r>
            <a:r>
              <a:rPr lang="ru-RU" sz="2000" dirty="0" smtClean="0"/>
              <a:t>в адресе, и в подписи. Это нарушение анонимности</a:t>
            </a:r>
            <a:r>
              <a:rPr lang="ru-RU" sz="2000" dirty="0"/>
              <a:t> </a:t>
            </a:r>
            <a:r>
              <a:rPr lang="ru-RU" sz="2000" dirty="0" smtClean="0"/>
              <a:t>и незнание формата личного письма другу. В таком случае подпись или дата </a:t>
            </a:r>
            <a:r>
              <a:rPr lang="ru-RU" sz="2000" b="1" dirty="0" smtClean="0"/>
              <a:t>считаются несуществующей!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Появились письма с нумерацией предложений в письме.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ПОМНИТЕ! Проставив нумерацию предложений объем увеличить нельзя!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 Следовательно, </a:t>
            </a:r>
            <a:r>
              <a:rPr lang="ru-RU" sz="2000" dirty="0" smtClean="0">
                <a:solidFill>
                  <a:srgbClr val="FF0000"/>
                </a:solidFill>
              </a:rPr>
              <a:t>по критерию «Организация текста» </a:t>
            </a:r>
            <a:r>
              <a:rPr lang="ru-RU" sz="2000" dirty="0" smtClean="0"/>
              <a:t>были снижены баллы за несоответствие  формату письма, отсутствие средств логической связи, связи между ответами на вопросы.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			</a:t>
            </a:r>
            <a:endParaRPr lang="ru-RU" sz="2800" dirty="0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92138" y="48164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Предметная комиссия</a:t>
            </a:r>
            <a:endParaRPr lang="ru-RU" smtClean="0">
              <a:solidFill>
                <a:srgbClr val="7030A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5263"/>
            <a:ext cx="7776864" cy="5504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>
                <a:solidFill>
                  <a:srgbClr val="FF3300"/>
                </a:solidFill>
              </a:rPr>
              <a:t>Дополнительная схема оценивания</a:t>
            </a:r>
            <a:br>
              <a:rPr lang="ru-RU" sz="3400" smtClean="0">
                <a:solidFill>
                  <a:srgbClr val="FF3300"/>
                </a:solidFill>
              </a:rPr>
            </a:br>
            <a:r>
              <a:rPr lang="ru-RU" sz="3400" smtClean="0">
                <a:solidFill>
                  <a:srgbClr val="FF3300"/>
                </a:solidFill>
              </a:rPr>
              <a:t>(К-2) организация текста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97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Логичность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Деление на абзацы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Наличие средств логической связи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Обращение на отдельной строке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Завершающая фраза на отдельной строке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Адрес автора в правом верхнем углу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Дата под адресом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FF3300"/>
                </a:solidFill>
              </a:rPr>
              <a:t>Максимальный балл – 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>
              <a:solidFill>
                <a:srgbClr val="FF3300"/>
              </a:solidFill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808038" y="5967413"/>
            <a:ext cx="3713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FF3300"/>
                </a:solidFill>
              </a:rPr>
              <a:t>Максимальный балл –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kern="1200" dirty="0" smtClean="0">
                <a:solidFill>
                  <a:srgbClr val="FF3300"/>
                </a:solidFill>
                <a:ea typeface="+mn-ea"/>
                <a:cs typeface="+mn-cs"/>
              </a:rPr>
              <a:t>(К-3) Лексика, Грамматика, Орфография,</a:t>
            </a:r>
            <a:r>
              <a:rPr lang="en-US" sz="3200" b="1" kern="1200" dirty="0">
                <a:solidFill>
                  <a:srgbClr val="FF3300"/>
                </a:solidFill>
                <a:ea typeface="+mn-ea"/>
                <a:cs typeface="+mn-cs"/>
              </a:rPr>
              <a:t> </a:t>
            </a:r>
            <a:r>
              <a:rPr lang="ru-RU" sz="3200" b="1" kern="1200" dirty="0" smtClean="0">
                <a:solidFill>
                  <a:srgbClr val="FF3300"/>
                </a:solidFill>
                <a:ea typeface="+mn-ea"/>
                <a:cs typeface="+mn-cs"/>
              </a:rPr>
              <a:t>Пунктуация</a:t>
            </a:r>
            <a:br>
              <a:rPr lang="ru-RU" sz="3200" b="1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611188" y="1628775"/>
            <a:ext cx="8229600" cy="4530725"/>
          </a:xfrm>
        </p:spPr>
        <p:txBody>
          <a:bodyPr/>
          <a:lstStyle/>
          <a:p>
            <a:r>
              <a:rPr lang="ru-RU" dirty="0" smtClean="0"/>
              <a:t>Учащиеся нарушают порядок слов</a:t>
            </a:r>
          </a:p>
          <a:p>
            <a:r>
              <a:rPr lang="ru-RU" dirty="0" smtClean="0"/>
              <a:t>Ошибки в</a:t>
            </a:r>
            <a:r>
              <a:rPr lang="en-US" dirty="0" smtClean="0"/>
              <a:t> </a:t>
            </a:r>
            <a:r>
              <a:rPr lang="ru-RU" dirty="0" smtClean="0"/>
              <a:t>употреблении лексики: </a:t>
            </a:r>
          </a:p>
          <a:p>
            <a:r>
              <a:rPr lang="en-US" dirty="0"/>
              <a:t>“</a:t>
            </a:r>
            <a:r>
              <a:rPr lang="en-US" i="1" dirty="0">
                <a:solidFill>
                  <a:srgbClr val="0070C0"/>
                </a:solidFill>
              </a:rPr>
              <a:t>I want to try my hand in sphere of English teacher”,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“</a:t>
            </a:r>
            <a:r>
              <a:rPr lang="en-US" i="1" dirty="0">
                <a:solidFill>
                  <a:srgbClr val="0070C0"/>
                </a:solidFill>
              </a:rPr>
              <a:t>My mother wants me to help it</a:t>
            </a:r>
            <a:r>
              <a:rPr lang="en-US" i="1" dirty="0" smtClean="0">
                <a:solidFill>
                  <a:srgbClr val="0070C0"/>
                </a:solidFill>
              </a:rPr>
              <a:t>”.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“</a:t>
            </a:r>
            <a:r>
              <a:rPr lang="en-US" i="1" dirty="0">
                <a:solidFill>
                  <a:srgbClr val="0070C0"/>
                </a:solidFill>
              </a:rPr>
              <a:t>How many sheets it contain</a:t>
            </a:r>
            <a:r>
              <a:rPr lang="ru-RU" i="1" dirty="0">
                <a:solidFill>
                  <a:srgbClr val="0070C0"/>
                </a:solidFill>
              </a:rPr>
              <a:t>?”.</a:t>
            </a:r>
            <a:endParaRPr lang="en-US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ошибки</a:t>
            </a:r>
            <a:endParaRPr lang="ru-RU" dirty="0"/>
          </a:p>
        </p:txBody>
      </p:sp>
      <p:pic>
        <p:nvPicPr>
          <p:cNvPr id="99330" name="Picture 2" descr="C:\Users\Оператор\Desktop\6eMSfZVVrd0_письм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4" y="1600200"/>
            <a:ext cx="7980951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9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274638"/>
            <a:ext cx="8264769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ЧТО ДЕЛАТЬ?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совместно изучать методические </a:t>
            </a:r>
            <a:r>
              <a:rPr lang="ru-RU" dirty="0" smtClean="0"/>
              <a:t>рекомендации на сайте ФИПИ</a:t>
            </a:r>
          </a:p>
          <a:p>
            <a:r>
              <a:rPr lang="ru-RU" dirty="0" smtClean="0"/>
              <a:t>Не слушать никого и не пользоваться сомнительными источниками</a:t>
            </a:r>
          </a:p>
          <a:p>
            <a:r>
              <a:rPr lang="ru-RU" dirty="0" smtClean="0"/>
              <a:t> запускать </a:t>
            </a:r>
            <a:r>
              <a:rPr lang="ru-RU" dirty="0"/>
              <a:t>межшкольные и международные проекты по обмену письмами.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993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Что делать?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FF3300"/>
                </a:solidFill>
              </a:rPr>
              <a:t>Читать методические рекомендации на сайте ФИПИ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3300"/>
                </a:solidFill>
              </a:rPr>
              <a:t>Ознакомить учащихся с дополнительными схемами оценивания</a:t>
            </a:r>
            <a:r>
              <a:rPr lang="en-US" sz="2000" smtClean="0">
                <a:solidFill>
                  <a:srgbClr val="FF3300"/>
                </a:solidFill>
              </a:rPr>
              <a:t>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Ученикам учиться </a:t>
            </a:r>
            <a:r>
              <a:rPr lang="ru-RU" sz="2000" b="1" smtClean="0"/>
              <a:t>оценивать письма одноклассников по критериям</a:t>
            </a:r>
            <a:endParaRPr 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3300"/>
                </a:solidFill>
              </a:rPr>
              <a:t>Постоянно </a:t>
            </a:r>
            <a:r>
              <a:rPr lang="ru-RU" sz="2000" b="1" smtClean="0"/>
              <a:t>работать над построением вопросов </a:t>
            </a:r>
            <a:r>
              <a:rPr lang="ru-RU" sz="2000" smtClean="0"/>
              <a:t>(учить отличать одно время от другого, слушать больше вопросов и задавать их как письменно, так и устно, играть, кто больше придумает вопросов на определенную тему.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3300"/>
                </a:solidFill>
              </a:rPr>
              <a:t>Писать словарные диктанты. Работать над орфографией!</a:t>
            </a:r>
            <a:r>
              <a:rPr lang="en-US" sz="2000" smtClean="0">
                <a:solidFill>
                  <a:srgbClr val="FF3300"/>
                </a:solidFill>
              </a:rPr>
              <a:t> 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Учить разнице между близкими по значению словами, научить пользоваться англо-английскими толковыми словарями, </a:t>
            </a:r>
            <a:r>
              <a:rPr lang="ru-RU" sz="2000" b="1" smtClean="0"/>
              <a:t>учить запоминать слова в контексте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3300"/>
                </a:solidFill>
              </a:rPr>
              <a:t>Переводить с русского языка на английский</a:t>
            </a:r>
            <a:r>
              <a:rPr lang="en-US" sz="2000" smtClean="0">
                <a:solidFill>
                  <a:srgbClr val="FF3300"/>
                </a:solidFill>
              </a:rPr>
              <a:t> </a:t>
            </a:r>
            <a:r>
              <a:rPr lang="ru-RU" sz="2000" smtClean="0">
                <a:solidFill>
                  <a:srgbClr val="FF3300"/>
                </a:solidFill>
              </a:rPr>
              <a:t>и наоборот</a:t>
            </a:r>
            <a:endParaRPr lang="en-US" sz="20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Заставлять </a:t>
            </a:r>
            <a:r>
              <a:rPr lang="ru-RU" sz="2000" b="1" smtClean="0"/>
              <a:t>слушать диски к учебникам, читать вслух, учить  рассказывать письма устно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Анализировать допущенные ошибки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Больше читать </a:t>
            </a:r>
            <a:r>
              <a:rPr lang="ru-RU" sz="2000" smtClean="0"/>
              <a:t>готовых ПРАВИЛЬНО написанных писем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ПИСАТЬ ПИСЬМА</a:t>
            </a:r>
            <a:r>
              <a:rPr lang="ru-RU" sz="2000" b="1" smtClean="0">
                <a:solidFill>
                  <a:srgbClr val="FF3300"/>
                </a:solidFill>
              </a:rPr>
              <a:t> В ПАРАЛЛЕЛЬНЫЙ КЛАСС ИЛИ ГРУППУ ИЛИ В ДРУГУЮ ШКОЛУ ПО ЭЛЕКТРОННОЙ ПОЧТЕ</a:t>
            </a:r>
            <a:endParaRPr lang="en-US" sz="20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Как оценивать письмо по РКЗ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0 баллов </a:t>
            </a:r>
            <a:r>
              <a:rPr lang="ru-RU" smtClean="0"/>
              <a:t>– </a:t>
            </a:r>
            <a:r>
              <a:rPr lang="ru-RU" b="1" u="sng" smtClean="0"/>
              <a:t>89 слов и менее, </a:t>
            </a:r>
            <a:r>
              <a:rPr lang="ru-RU" smtClean="0"/>
              <a:t>отсутствуют 3 и более аспекта содержания, 5 аспектов раскрыты неполно или неточно. Фактическая ошибка – это неточный аспект. Один неполый или неточный аспект прощается. </a:t>
            </a:r>
          </a:p>
          <a:p>
            <a:r>
              <a:rPr lang="ru-RU" b="1" smtClean="0">
                <a:solidFill>
                  <a:srgbClr val="FF0000"/>
                </a:solidFill>
              </a:rPr>
              <a:t>1 балл </a:t>
            </a:r>
            <a:r>
              <a:rPr lang="ru-RU" smtClean="0"/>
              <a:t>- 2-4 аспекта неполных или неточных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18487" cy="1008063"/>
          </a:xfrm>
        </p:spPr>
        <p:txBody>
          <a:bodyPr/>
          <a:lstStyle/>
          <a:p>
            <a:pPr algn="ctr"/>
            <a:r>
              <a:rPr lang="ru-RU" b="1" smtClean="0"/>
              <a:t>Чтобы не получить «ноль»</a:t>
            </a:r>
            <a:br>
              <a:rPr lang="ru-RU" b="1" smtClean="0"/>
            </a:br>
            <a:r>
              <a:rPr lang="ru-RU" smtClean="0"/>
              <a:t> за письмо «другу» надо:</a:t>
            </a:r>
            <a:br>
              <a:rPr lang="ru-RU" smtClean="0"/>
            </a:br>
            <a:endParaRPr 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256212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Не описывать свой опыт, а чётко отвечать на поставленные вопросы, как будто это уравнение по математике, что спросили, на то и ответили,</a:t>
            </a:r>
            <a:r>
              <a:rPr lang="en-US" sz="2400" dirty="0" smtClean="0"/>
              <a:t> </a:t>
            </a:r>
            <a:r>
              <a:rPr lang="ru-RU" sz="2400" dirty="0" smtClean="0"/>
              <a:t> не уходить от темы, войти в роль «друга» по переписке!</a:t>
            </a:r>
          </a:p>
          <a:p>
            <a:pPr>
              <a:defRPr/>
            </a:pPr>
            <a:r>
              <a:rPr lang="ru-RU" sz="2400" dirty="0" smtClean="0"/>
              <a:t>Выучить формат и клише письма «другу», </a:t>
            </a:r>
          </a:p>
          <a:p>
            <a:pPr>
              <a:defRPr/>
            </a:pPr>
            <a:r>
              <a:rPr lang="ru-RU" sz="2400" dirty="0" smtClean="0"/>
              <a:t>Внимательно читать инструкцию, имя «друга»</a:t>
            </a:r>
          </a:p>
          <a:p>
            <a:pPr>
              <a:defRPr/>
            </a:pPr>
            <a:r>
              <a:rPr lang="ru-RU" sz="2400" dirty="0" smtClean="0"/>
              <a:t>Считать объем, не нумеровать предложения,</a:t>
            </a:r>
          </a:p>
          <a:p>
            <a:pPr>
              <a:defRPr/>
            </a:pPr>
            <a:r>
              <a:rPr lang="ru-RU" sz="2400" dirty="0" smtClean="0"/>
              <a:t>Не писать лишней, никому не нужной информации,</a:t>
            </a:r>
          </a:p>
          <a:p>
            <a:pPr>
              <a:defRPr/>
            </a:pPr>
            <a:r>
              <a:rPr lang="ru-RU" sz="2400" dirty="0" smtClean="0"/>
              <a:t>Задавать вопросы </a:t>
            </a:r>
            <a:r>
              <a:rPr lang="ru-RU" sz="2400" b="1" u="sng" dirty="0" smtClean="0"/>
              <a:t>только по теме</a:t>
            </a:r>
            <a:r>
              <a:rPr lang="ru-RU" sz="2400" dirty="0" smtClean="0"/>
              <a:t>, прежде чем писать вопрос, ответить на него и понять, какую информацию получает наш воображаемый «друг» при ответе,</a:t>
            </a:r>
          </a:p>
          <a:p>
            <a:pPr>
              <a:defRPr/>
            </a:pPr>
            <a:r>
              <a:rPr lang="ru-RU" sz="2400" dirty="0" smtClean="0"/>
              <a:t>Не писать того, что не знаешь или не уверен.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Сочинение-рассуждение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40.1 </a:t>
            </a:r>
            <a:r>
              <a:rPr lang="en-US" sz="4400" b="1" dirty="0" smtClean="0"/>
              <a:t>Literature is the most important school subject.</a:t>
            </a:r>
          </a:p>
          <a:p>
            <a:r>
              <a:rPr lang="en-US" sz="4400" b="1" dirty="0" smtClean="0"/>
              <a:t>40. 2 To be healthy, it is enough to eat healthy food.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66664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Как оценивать эссе по РКЗ</a:t>
            </a:r>
            <a:endParaRPr 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r>
              <a:rPr lang="ru-RU" dirty="0" smtClean="0"/>
              <a:t>Каждый пункт плана эссе (аспект) отмечается в доп. схеме оценивания знаками «+», «+-», «-».</a:t>
            </a:r>
          </a:p>
          <a:p>
            <a:r>
              <a:rPr lang="ru-RU" b="1" u="sng" dirty="0" smtClean="0"/>
              <a:t>ОШИБКИ СОДЕРЖАНИЯ</a:t>
            </a:r>
            <a:r>
              <a:rPr lang="ru-RU" dirty="0" smtClean="0"/>
              <a:t>: Нарушения нейтрального стиля: риторический вопрос </a:t>
            </a:r>
            <a:r>
              <a:rPr lang="en-US" dirty="0" smtClean="0"/>
              <a:t>“Who is right?”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НЕЛЬЗЯ!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Let’s discuss…</a:t>
            </a:r>
            <a:r>
              <a:rPr lang="ru-RU" b="1" dirty="0" smtClean="0">
                <a:solidFill>
                  <a:srgbClr val="FF0000"/>
                </a:solidFill>
              </a:rPr>
              <a:t> НЕЛЬЗЯ!</a:t>
            </a:r>
            <a:endParaRPr lang="en-US" dirty="0" smtClean="0"/>
          </a:p>
          <a:p>
            <a:r>
              <a:rPr lang="en-US" dirty="0" smtClean="0"/>
              <a:t>I’m, don’t,</a:t>
            </a:r>
            <a:r>
              <a:rPr lang="ru-RU" dirty="0" smtClean="0"/>
              <a:t> </a:t>
            </a:r>
            <a:r>
              <a:rPr lang="en-US" dirty="0" smtClean="0"/>
              <a:t>can’t –</a:t>
            </a:r>
            <a:r>
              <a:rPr lang="ru-RU" dirty="0" smtClean="0"/>
              <a:t> краткие формы </a:t>
            </a:r>
            <a:r>
              <a:rPr lang="ru-RU" b="1" dirty="0" smtClean="0">
                <a:solidFill>
                  <a:srgbClr val="FF0000"/>
                </a:solidFill>
              </a:rPr>
              <a:t>НЕЛЬЗЯ!</a:t>
            </a:r>
            <a:endParaRPr lang="ru-RU" dirty="0" smtClean="0"/>
          </a:p>
          <a:p>
            <a:r>
              <a:rPr lang="ru-RU" dirty="0" smtClean="0"/>
              <a:t>Сниженная лексика </a:t>
            </a:r>
            <a:r>
              <a:rPr lang="ru-RU" b="1" dirty="0" smtClean="0">
                <a:solidFill>
                  <a:srgbClr val="FF0000"/>
                </a:solidFill>
              </a:rPr>
              <a:t>НЕЛЬЗЯ!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Как оценивать эссе по РКЗ</a:t>
            </a:r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628775"/>
          <a:ext cx="8280400" cy="4608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9"/>
                <a:gridCol w="2173575"/>
                <a:gridCol w="2716969"/>
                <a:gridCol w="2561757"/>
              </a:tblGrid>
              <a:tr h="4409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Кол-во «--»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Кол-во «+-»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Балл по РКЗ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7" marB="45727"/>
                </a:tc>
              </a:tr>
              <a:tr h="440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Один минус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Один плюс-минус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балл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</a:tr>
              <a:tr h="440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Один минус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Два плюс-минуса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балл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</a:tr>
              <a:tr h="440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Один минус</a:t>
                      </a: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Три плюс-минуса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 баллов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</a:tr>
              <a:tr h="76103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Один минус</a:t>
                      </a: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Четыре плюс-минуса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 баллов</a:t>
                      </a:r>
                    </a:p>
                    <a:p>
                      <a:endParaRPr lang="ru-RU" sz="1800" dirty="0"/>
                    </a:p>
                  </a:txBody>
                  <a:tcPr marL="91430" marR="91430" marT="45727" marB="45727"/>
                </a:tc>
              </a:tr>
              <a:tr h="440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Два минуса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Один плюс-минус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 баллов</a:t>
                      </a:r>
                    </a:p>
                  </a:txBody>
                  <a:tcPr marL="91430" marR="91430" marT="45727" marB="45727"/>
                </a:tc>
              </a:tr>
              <a:tr h="440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Два минуса</a:t>
                      </a: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Два плюс-минуса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 баллов</a:t>
                      </a:r>
                    </a:p>
                  </a:txBody>
                  <a:tcPr marL="91430" marR="91430" marT="45727" marB="45727"/>
                </a:tc>
              </a:tr>
              <a:tr h="440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Два минуса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Три плюс-минуса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 баллов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</a:tr>
              <a:tr h="76103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Пять или шесть плюс-минусов</a:t>
                      </a:r>
                      <a:endParaRPr lang="ru-RU" sz="1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 баллов</a:t>
                      </a:r>
                    </a:p>
                    <a:p>
                      <a:endParaRPr lang="ru-RU" sz="1800" dirty="0"/>
                    </a:p>
                  </a:txBody>
                  <a:tcPr marL="91430" marR="91430"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4446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Предметная комиссия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995738" y="1014413"/>
            <a:ext cx="4968875" cy="53244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16 экспертов ПК, прошедших очное и дистанционное обучение, сдавших экзамен по проверке работ выпускников, получивших сертификаты и статусы экспертов.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Среди них: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rgbClr val="002060"/>
                </a:solidFill>
              </a:rPr>
              <a:t>6</a:t>
            </a:r>
            <a:r>
              <a:rPr lang="ru-RU" sz="2000" b="1" dirty="0" smtClean="0">
                <a:solidFill>
                  <a:srgbClr val="002060"/>
                </a:solidFill>
              </a:rPr>
              <a:t> преподавателей РГУ, 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2 кандидата наук,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 преподаватель «РИРО»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5 учителей английского языка гимназии и школ повышенного уровня г. Рязани,  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rgbClr val="002060"/>
                </a:solidFill>
              </a:rPr>
              <a:t>5</a:t>
            </a:r>
            <a:r>
              <a:rPr lang="ru-RU" sz="2000" b="1" dirty="0" smtClean="0">
                <a:solidFill>
                  <a:srgbClr val="002060"/>
                </a:solidFill>
              </a:rPr>
              <a:t> учителей общеобразовательных школ  города  Рязани,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3 учителя школ  Рязанской области,  все учителя высшей и первой квалификационных категорий.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0" y="2398713"/>
            <a:ext cx="39036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Было 32 человека.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Осталось 16.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Статусы </a:t>
            </a:r>
            <a:r>
              <a:rPr lang="ru-RU" sz="2800" b="1" dirty="0">
                <a:solidFill>
                  <a:srgbClr val="002060"/>
                </a:solidFill>
              </a:rPr>
              <a:t>экспертов</a:t>
            </a:r>
            <a:r>
              <a:rPr lang="ru-RU" sz="2800" dirty="0">
                <a:solidFill>
                  <a:srgbClr val="002060"/>
                </a:solidFill>
              </a:rPr>
              <a:t>: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1 ведущий эксперт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6 </a:t>
            </a:r>
            <a:r>
              <a:rPr lang="ru-RU" sz="2800" b="1" dirty="0">
                <a:solidFill>
                  <a:srgbClr val="002060"/>
                </a:solidFill>
              </a:rPr>
              <a:t>старших экспертов (было </a:t>
            </a:r>
            <a:r>
              <a:rPr lang="ru-RU" sz="2800" b="1" dirty="0" smtClean="0">
                <a:solidFill>
                  <a:srgbClr val="002060"/>
                </a:solidFill>
              </a:rPr>
              <a:t>10)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2800" b="1" dirty="0">
                <a:solidFill>
                  <a:srgbClr val="002060"/>
                </a:solidFill>
              </a:rPr>
              <a:t>9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основных экспертов (было </a:t>
            </a:r>
            <a:r>
              <a:rPr lang="ru-RU" sz="2800" b="1" dirty="0" smtClean="0">
                <a:solidFill>
                  <a:srgbClr val="002060"/>
                </a:solidFill>
              </a:rPr>
              <a:t>11)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solidFill>
                  <a:srgbClr val="FF3300"/>
                </a:solidFill>
              </a:rPr>
              <a:t>Задание С-2=40 Эссе= Сочинение-рассуждение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862430" y="1685926"/>
            <a:ext cx="35369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3300"/>
                </a:solidFill>
              </a:rPr>
              <a:t>Write 200-250</a:t>
            </a:r>
            <a:r>
              <a:rPr lang="ru-RU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>
                <a:solidFill>
                  <a:srgbClr val="FF3300"/>
                </a:solidFill>
              </a:rPr>
              <a:t>words</a:t>
            </a:r>
            <a:endParaRPr lang="ru-RU" sz="2400" b="1" dirty="0">
              <a:solidFill>
                <a:srgbClr val="FF3300"/>
              </a:solidFill>
            </a:endParaRPr>
          </a:p>
          <a:p>
            <a:pPr eaLnBrk="1" hangingPunct="1"/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67544" y="2348880"/>
            <a:ext cx="8469312" cy="1754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</a:rPr>
              <a:t>Use the following plan:</a:t>
            </a:r>
          </a:p>
          <a:p>
            <a:pPr eaLnBrk="1" hangingPunct="1">
              <a:buFontTx/>
              <a:buChar char="-"/>
            </a:pPr>
            <a:r>
              <a:rPr lang="en-US" b="1" dirty="0">
                <a:solidFill>
                  <a:srgbClr val="FF3300"/>
                </a:solidFill>
              </a:rPr>
              <a:t> Make an introduction (state the problem paraphrasing the given statement)</a:t>
            </a:r>
          </a:p>
          <a:p>
            <a:pPr eaLnBrk="1" hangingPunct="1">
              <a:buFontTx/>
              <a:buChar char="-"/>
            </a:pPr>
            <a:r>
              <a:rPr lang="en-US" b="1" dirty="0">
                <a:solidFill>
                  <a:srgbClr val="FF3300"/>
                </a:solidFill>
              </a:rPr>
              <a:t> Express your personal opinion and give 2-3 reasons for your opinion</a:t>
            </a:r>
          </a:p>
          <a:p>
            <a:pPr eaLnBrk="1" hangingPunct="1">
              <a:buFontTx/>
              <a:buChar char="-"/>
            </a:pPr>
            <a:r>
              <a:rPr lang="en-US" b="1" dirty="0">
                <a:solidFill>
                  <a:srgbClr val="FF3300"/>
                </a:solidFill>
              </a:rPr>
              <a:t> Express an opposing opinion and 1-2 reasons for this opposing opinion</a:t>
            </a:r>
          </a:p>
          <a:p>
            <a:pPr eaLnBrk="1" hangingPunct="1">
              <a:buFontTx/>
              <a:buChar char="-"/>
            </a:pPr>
            <a:r>
              <a:rPr lang="en-US" b="1" dirty="0">
                <a:solidFill>
                  <a:srgbClr val="FF3300"/>
                </a:solidFill>
              </a:rPr>
              <a:t> Explain why you don’t agree with the opposing opinion</a:t>
            </a:r>
          </a:p>
          <a:p>
            <a:pPr eaLnBrk="1" hangingPunct="1">
              <a:buFontTx/>
              <a:buChar char="-"/>
            </a:pPr>
            <a:r>
              <a:rPr lang="en-US" b="1" dirty="0">
                <a:solidFill>
                  <a:srgbClr val="FF3300"/>
                </a:solidFill>
              </a:rPr>
              <a:t> Make a conclusion restating your position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725144"/>
            <a:ext cx="793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 </a:t>
            </a:r>
            <a:r>
              <a:rPr lang="ru-RU" sz="4000" dirty="0" smtClean="0"/>
              <a:t>пунктов плана = пять абзацев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за последние 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Сочинение-рассуждение оказалось в этом году написано лучше, чем в прошлый и позапрошлый годы по содержанию, лексике, грамматике и орфографии, </a:t>
            </a:r>
            <a:r>
              <a:rPr lang="ru-RU" b="1" dirty="0" smtClean="0">
                <a:solidFill>
                  <a:srgbClr val="C00000"/>
                </a:solidFill>
              </a:rPr>
              <a:t>хуже только  </a:t>
            </a:r>
            <a:r>
              <a:rPr lang="ru-RU" b="1" dirty="0">
                <a:solidFill>
                  <a:srgbClr val="C00000"/>
                </a:solidFill>
              </a:rPr>
              <a:t>по организации текста.</a:t>
            </a:r>
          </a:p>
        </p:txBody>
      </p:sp>
    </p:spTree>
    <p:extLst>
      <p:ext uri="{BB962C8B-B14F-4D97-AF65-F5344CB8AC3E}">
        <p14:creationId xmlns:p14="http://schemas.microsoft.com/office/powerpoint/2010/main" val="4284670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ТИПИЧНЫЕ ОШИБКИ СОЧИНЕНИЯ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частичная или полная замена формата вместо «Моё мнение», «За и против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  </a:t>
            </a:r>
            <a:r>
              <a:rPr lang="ru-RU" sz="2400" dirty="0"/>
              <a:t>перифраз  во вступлении или отсутствовал, или не соответствовал заявленной теме, </a:t>
            </a:r>
            <a:endParaRPr lang="ru-RU" sz="2400" dirty="0" smtClean="0"/>
          </a:p>
          <a:p>
            <a:r>
              <a:rPr lang="ru-RU" sz="2400" dirty="0" smtClean="0"/>
              <a:t>во </a:t>
            </a:r>
            <a:r>
              <a:rPr lang="ru-RU" sz="2400" dirty="0"/>
              <a:t>втором абзаце не выражалось свое мнение, сразу шли аргументы,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четвертом абзаце нет несогласия с </a:t>
            </a:r>
            <a:r>
              <a:rPr lang="ru-RU" sz="2400" dirty="0" smtClean="0"/>
              <a:t>противоположной </a:t>
            </a:r>
            <a:r>
              <a:rPr lang="ru-RU" sz="2400" dirty="0"/>
              <a:t>точкой зрения, нет опровержения аргумента, разбивающего противоположную точку зрения, </a:t>
            </a:r>
          </a:p>
          <a:p>
            <a:r>
              <a:rPr lang="ru-RU" sz="2400" dirty="0" smtClean="0"/>
              <a:t>четыре </a:t>
            </a:r>
            <a:r>
              <a:rPr lang="ru-RU" sz="2400" dirty="0"/>
              <a:t>абзаца вместо пяти.</a:t>
            </a:r>
          </a:p>
        </p:txBody>
      </p:sp>
    </p:spTree>
    <p:extLst>
      <p:ext uri="{BB962C8B-B14F-4D97-AF65-F5344CB8AC3E}">
        <p14:creationId xmlns:p14="http://schemas.microsoft.com/office/powerpoint/2010/main" val="3077587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Абзац 1. ПЕРИФРАЗ ТЕМЫ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  <a:solidFill>
            <a:srgbClr val="FFFFCC"/>
          </a:solidFill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Заменить не одно, а как минимум </a:t>
            </a:r>
            <a:r>
              <a:rPr lang="ru-RU" b="1" u="sng" smtClean="0">
                <a:solidFill>
                  <a:srgbClr val="FF0000"/>
                </a:solidFill>
              </a:rPr>
              <a:t>ДВА СЛОВА</a:t>
            </a:r>
            <a:r>
              <a:rPr lang="ru-RU" smtClean="0">
                <a:solidFill>
                  <a:srgbClr val="FF0000"/>
                </a:solidFill>
              </a:rPr>
              <a:t> в формулировке темы на синонимы.</a:t>
            </a:r>
          </a:p>
          <a:p>
            <a:r>
              <a:rPr lang="ru-RU" smtClean="0">
                <a:solidFill>
                  <a:srgbClr val="FF0000"/>
                </a:solidFill>
              </a:rPr>
              <a:t>Произвести грамматический перифраз</a:t>
            </a:r>
          </a:p>
          <a:p>
            <a:r>
              <a:rPr lang="ru-RU" smtClean="0">
                <a:solidFill>
                  <a:srgbClr val="FF0000"/>
                </a:solidFill>
              </a:rPr>
              <a:t>Показать противоречивый характер проблемы.</a:t>
            </a:r>
          </a:p>
          <a:p>
            <a:r>
              <a:rPr lang="ru-RU" smtClean="0">
                <a:solidFill>
                  <a:srgbClr val="FF0000"/>
                </a:solidFill>
              </a:rPr>
              <a:t>Анализировать проблему с двух сторон</a:t>
            </a:r>
          </a:p>
          <a:p>
            <a:r>
              <a:rPr lang="ru-RU" smtClean="0">
                <a:solidFill>
                  <a:srgbClr val="FF0000"/>
                </a:solidFill>
              </a:rPr>
              <a:t>Соблюдать формат эссе «Мое мнение»</a:t>
            </a:r>
          </a:p>
          <a:p>
            <a:r>
              <a:rPr lang="ru-RU" smtClean="0">
                <a:solidFill>
                  <a:srgbClr val="FF0000"/>
                </a:solidFill>
              </a:rPr>
              <a:t>Следовать указанному плану</a:t>
            </a:r>
            <a:r>
              <a:rPr lang="en-US" smtClean="0">
                <a:solidFill>
                  <a:srgbClr val="FF0000"/>
                </a:solidFill>
              </a:rPr>
              <a:t>, </a:t>
            </a:r>
            <a:r>
              <a:rPr lang="ru-RU" smtClean="0">
                <a:solidFill>
                  <a:srgbClr val="FF0000"/>
                </a:solidFill>
              </a:rPr>
              <a:t>объем</a:t>
            </a:r>
          </a:p>
          <a:p>
            <a:endParaRPr lang="ru-R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Как оценивать эссе по РКЗ</a:t>
            </a:r>
            <a:endParaRPr lang="ru-RU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/>
              <a:t>В случае, если тема не перифразирована и не показан дискуссионный характер, аспект считается нераскрытым со знаком «-».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Абзац 2.</a:t>
            </a:r>
            <a:r>
              <a:rPr lang="ru-RU" smtClean="0"/>
              <a:t> Вырази </a:t>
            </a:r>
            <a:r>
              <a:rPr lang="ru-RU" b="1" smtClean="0"/>
              <a:t>СВОЁ</a:t>
            </a:r>
            <a:r>
              <a:rPr lang="ru-RU" smtClean="0"/>
              <a:t> мнение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ОШИБКИ 2 абзаца:</a:t>
            </a:r>
          </a:p>
          <a:p>
            <a:r>
              <a:rPr lang="ru-RU" smtClean="0"/>
              <a:t>Есть выражение мнения, но нет аргументов</a:t>
            </a:r>
            <a:endParaRPr lang="en-US" smtClean="0"/>
          </a:p>
          <a:p>
            <a:r>
              <a:rPr lang="ru-RU" smtClean="0"/>
              <a:t>Есть мнение, но не своё</a:t>
            </a:r>
          </a:p>
          <a:p>
            <a:r>
              <a:rPr lang="ru-RU" smtClean="0"/>
              <a:t>Есть аргумент, нет мнения</a:t>
            </a:r>
          </a:p>
          <a:p>
            <a:r>
              <a:rPr lang="ru-RU" smtClean="0"/>
              <a:t>Недостаток аргументов</a:t>
            </a:r>
          </a:p>
          <a:p>
            <a:r>
              <a:rPr lang="ru-RU" smtClean="0"/>
              <a:t>Перифраз одного и того же аргумента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Как оценивать эссе по лексике</a:t>
            </a:r>
            <a:endParaRPr lang="ru-RU" smtClean="0"/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Задание 40 – задание высокого уровня сложности, рассчитанное на учащихся, достигших общеевропейского порогового уровня подготовки В2</a:t>
            </a:r>
          </a:p>
          <a:p>
            <a:r>
              <a:rPr lang="ru-RU" smtClean="0"/>
              <a:t>От учащегося ожидается богатый словарный запас, разнообразие лексики, отсутствие повторов, использование синонимов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Ошибки в эссе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согласование подлежащего и сказуемого, пропуск сказуемого, неверное употребление модальных глаголов, неверное употребление времен, предлогов, артиклей, нарушение порядка слов в предложении, ошибки в словообразовании. В орфографии были снижены баллы за неправильную пунктуацию, отсутствие запятых после вводных слов, ошибки в орфографии. Были обнаружены и нарушения стиля: риторические вопросы, сокращенное написание слов, сниженная лексика.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Типичные ошибки в эссе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158163" cy="5545138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/>
              <a:t>Перифраз  во вступлении</a:t>
            </a:r>
          </a:p>
          <a:p>
            <a:pPr eaLnBrk="1" hangingPunct="1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ПОМНИТЕ! ПРОСТОЕ ПЕРЕПИСЫВАНИЕ ЗАДАНИЯ НЕ ЗАСЧИТЫВАЕТСЯ В ОБЪЕМ И ВЛЕЧЕТ К ПОТЕРЕ 1 АСПЕКТА</a:t>
            </a:r>
          </a:p>
          <a:p>
            <a:pPr eaLnBrk="1" hangingPunct="1"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Не было оппозиции во вступлении, вступление – это  не выдержка из темы,  Перифраз – это не когда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“one”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заменено на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”some people” о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стальное переписано.  Перифраз показывает, что участник ЕГЭ понял тему, перифразировав ее  другими словами. </a:t>
            </a:r>
          </a:p>
          <a:p>
            <a:pPr eaLnBrk="1" hangingPunct="1">
              <a:defRPr/>
            </a:pPr>
            <a:r>
              <a:rPr lang="ru-RU" sz="1600" dirty="0" smtClean="0"/>
              <a:t>выпускники </a:t>
            </a:r>
            <a:r>
              <a:rPr lang="ru-RU" sz="1600" b="1" u="sng" dirty="0" smtClean="0"/>
              <a:t>ушли от темы, частичный уход в формат «ЗА И ПРОТИВ»</a:t>
            </a:r>
          </a:p>
          <a:p>
            <a:pPr eaLnBrk="1" hangingPunct="1">
              <a:defRPr/>
            </a:pPr>
            <a:r>
              <a:rPr lang="ru-RU" sz="1600" b="1" u="sng" dirty="0" smtClean="0"/>
              <a:t>Не смогли привести аргументов</a:t>
            </a:r>
            <a:r>
              <a:rPr lang="ru-RU" sz="1600" dirty="0" smtClean="0"/>
              <a:t> противоположной точки зрения. Один аргумент выдавался за два-три из-за использования синонимов.  Примитивность рассуждений.</a:t>
            </a:r>
            <a:endParaRPr lang="en-US" sz="1600" dirty="0" smtClean="0"/>
          </a:p>
          <a:p>
            <a:pPr eaLnBrk="1" hangingPunct="1">
              <a:defRPr/>
            </a:pPr>
            <a:r>
              <a:rPr lang="ru-RU" sz="1600" b="1" u="sng" dirty="0" smtClean="0"/>
              <a:t> Не соблюдали план </a:t>
            </a:r>
            <a:r>
              <a:rPr lang="ru-RU" sz="1600" dirty="0" smtClean="0"/>
              <a:t>эссе. </a:t>
            </a:r>
            <a:r>
              <a:rPr lang="ru-RU" sz="1600" b="1" u="sng" dirty="0" smtClean="0"/>
              <a:t>Нет опровержения противоположной точки зрения.</a:t>
            </a:r>
            <a:r>
              <a:rPr lang="ru-RU" sz="1600" dirty="0" smtClean="0"/>
              <a:t>  Не выделяется 4-ый абзац.</a:t>
            </a:r>
          </a:p>
          <a:p>
            <a:pPr eaLnBrk="1" hangingPunct="1">
              <a:defRPr/>
            </a:pPr>
            <a:r>
              <a:rPr lang="ru-RU" sz="1600" b="1" dirty="0" smtClean="0"/>
              <a:t>4 абзац не «разбивает» контраргументы</a:t>
            </a:r>
            <a:r>
              <a:rPr lang="ru-RU" sz="1600" dirty="0" smtClean="0"/>
              <a:t>, а содержит повтор из 2 абзаца </a:t>
            </a:r>
          </a:p>
          <a:p>
            <a:pPr eaLnBrk="1" hangingPunct="1">
              <a:defRPr/>
            </a:pPr>
            <a:r>
              <a:rPr lang="ru-RU" sz="1600" b="1" u="sng" dirty="0" smtClean="0"/>
              <a:t>Недобрали объем </a:t>
            </a:r>
            <a:r>
              <a:rPr lang="ru-RU" sz="1600" dirty="0" smtClean="0"/>
              <a:t>в эссе</a:t>
            </a:r>
          </a:p>
          <a:p>
            <a:pPr eaLnBrk="1" hangingPunct="1">
              <a:defRPr/>
            </a:pPr>
            <a:r>
              <a:rPr lang="ru-RU" sz="1600" b="1" u="sng" dirty="0" smtClean="0"/>
              <a:t>В заключении</a:t>
            </a:r>
            <a:r>
              <a:rPr lang="en-US" sz="1600" b="1" u="sng" dirty="0" smtClean="0"/>
              <a:t> </a:t>
            </a:r>
            <a:r>
              <a:rPr lang="en-US" sz="1600" dirty="0" smtClean="0"/>
              <a:t>-</a:t>
            </a:r>
            <a:r>
              <a:rPr lang="ru-RU" sz="1600" dirty="0" smtClean="0"/>
              <a:t> отклонение от темы.</a:t>
            </a:r>
            <a:r>
              <a:rPr lang="en-US" sz="1600" dirty="0" smtClean="0"/>
              <a:t> </a:t>
            </a:r>
            <a:r>
              <a:rPr lang="ru-RU" sz="1600" dirty="0" smtClean="0"/>
              <a:t>Ученик забывает, что он утверждал в начале своего эссе, </a:t>
            </a:r>
            <a:r>
              <a:rPr lang="ru-RU" sz="1600" b="1" u="sng" dirty="0" smtClean="0"/>
              <a:t>выражает поддержку противоположной или обоих точек зрения. </a:t>
            </a:r>
          </a:p>
          <a:p>
            <a:pPr eaLnBrk="1" hangingPunct="1">
              <a:defRPr/>
            </a:pPr>
            <a:r>
              <a:rPr lang="ru-RU" sz="1600" b="1" u="sng" dirty="0" smtClean="0"/>
              <a:t>В заключении без перифраза переписывается вступление.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solidFill>
                  <a:srgbClr val="FF3300"/>
                </a:solidFill>
              </a:rPr>
              <a:t>Важно знать критерии оценивания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24862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Объем высказывания соответствует поставленной задаче – </a:t>
            </a:r>
            <a:r>
              <a:rPr lang="ru-RU" sz="2000" b="1" smtClean="0"/>
              <a:t>180-275 слов!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hlink"/>
                </a:solidFill>
              </a:rPr>
              <a:t>Аспект1:</a:t>
            </a:r>
            <a:r>
              <a:rPr lang="ru-RU" sz="2000" smtClean="0"/>
              <a:t> Во вступлении </a:t>
            </a:r>
            <a:r>
              <a:rPr lang="ru-RU" sz="2000" b="1" smtClean="0"/>
              <a:t>перефразирована</a:t>
            </a:r>
            <a:r>
              <a:rPr lang="ru-RU" sz="2000" smtClean="0"/>
              <a:t> и поставлена </a:t>
            </a:r>
            <a:r>
              <a:rPr lang="ru-RU" sz="2000" b="1" smtClean="0"/>
              <a:t>проблема</a:t>
            </a:r>
            <a:r>
              <a:rPr lang="ru-RU" sz="2000" smtClean="0"/>
              <a:t>!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hlink"/>
                </a:solidFill>
              </a:rPr>
              <a:t>Аспект 2:</a:t>
            </a:r>
            <a:r>
              <a:rPr lang="ru-RU" sz="2000" smtClean="0"/>
              <a:t> Присутствует </a:t>
            </a:r>
            <a:r>
              <a:rPr lang="ru-RU" sz="2000" b="1" smtClean="0"/>
              <a:t>мнение автора с 2-3 аргументами</a:t>
            </a:r>
            <a:r>
              <a:rPr lang="ru-RU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hlink"/>
                </a:solidFill>
              </a:rPr>
              <a:t>Аспект 3:</a:t>
            </a:r>
            <a:r>
              <a:rPr lang="ru-RU" sz="2000" smtClean="0"/>
              <a:t> Присутствует </a:t>
            </a:r>
            <a:r>
              <a:rPr lang="ru-RU" sz="2000" b="1" smtClean="0"/>
              <a:t>противоположная точка зрения с 1-2 аргументами.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hlink"/>
                </a:solidFill>
              </a:rPr>
              <a:t>Аспект 4:</a:t>
            </a:r>
            <a:r>
              <a:rPr lang="ru-RU" sz="2000" smtClean="0"/>
              <a:t> </a:t>
            </a:r>
            <a:r>
              <a:rPr lang="ru-RU" sz="2000" b="1" smtClean="0"/>
              <a:t>ПОЧЕМУ АВТОР НЕ СОГЛАСЕН С ПРОТИВОПОЛОЖНОЙ ТОЧКОЙ ЗРЕНИЯ («разбить» выше упомянутые аргументы противоположной стороны)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hlink"/>
                </a:solidFill>
              </a:rPr>
              <a:t>Аспект 5:</a:t>
            </a:r>
            <a:r>
              <a:rPr lang="ru-RU" sz="2000" smtClean="0"/>
              <a:t> </a:t>
            </a:r>
            <a:r>
              <a:rPr lang="ru-RU" sz="2000" b="1" smtClean="0"/>
              <a:t>Заключение с подтверждением позиции автора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hlink"/>
                </a:solidFill>
              </a:rPr>
              <a:t>Аспект 6:</a:t>
            </a:r>
            <a:r>
              <a:rPr lang="ru-RU" sz="2000" smtClean="0"/>
              <a:t> Стилевое оформление выбрано правильно: соблюден </a:t>
            </a:r>
            <a:r>
              <a:rPr lang="ru-RU" sz="2000" b="1" smtClean="0"/>
              <a:t>нейтральный стиль.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Логичность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Деление на абзацы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Использование </a:t>
            </a:r>
            <a:r>
              <a:rPr lang="ru-RU" sz="2000" b="1" smtClean="0"/>
              <a:t>средств логической связи</a:t>
            </a:r>
            <a:r>
              <a:rPr lang="ru-RU" sz="200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FF3300"/>
                </a:solidFill>
              </a:rPr>
              <a:t>УЧИТЬ ВНИМАТЕЛЬНО ЧИТАТЬ ЗАДАНИЕ и соблюдать план !!!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3550" y="333375"/>
            <a:ext cx="8229600" cy="150177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Обучение председателя и зампредседателя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в Москве в ФИПИ 20 </a:t>
            </a:r>
            <a:r>
              <a:rPr lang="ru-RU" sz="2800" b="1" dirty="0" smtClean="0">
                <a:solidFill>
                  <a:srgbClr val="FF0000"/>
                </a:solidFill>
              </a:rPr>
              <a:t>февраля 2020 г.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635375" y="5815013"/>
            <a:ext cx="5445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cs typeface="Arial" charset="0"/>
              </a:rPr>
              <a:t>            Устная часть в ЕГЭ по иностранным языкам существует </a:t>
            </a:r>
          </a:p>
          <a:p>
            <a:pPr algn="ctr" eaLnBrk="1" hangingPunct="1"/>
            <a:r>
              <a:rPr lang="ru-RU" sz="2000" b="1" dirty="0" smtClean="0">
                <a:cs typeface="Arial" charset="0"/>
              </a:rPr>
              <a:t>шестой </a:t>
            </a:r>
            <a:r>
              <a:rPr lang="ru-RU" sz="2000" b="1" dirty="0">
                <a:cs typeface="Arial" charset="0"/>
              </a:rPr>
              <a:t>год</a:t>
            </a:r>
          </a:p>
        </p:txBody>
      </p:sp>
      <p:pic>
        <p:nvPicPr>
          <p:cNvPr id="6148" name="Picture 6" descr="C:\Users\Оператор\Desktop\fip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5467350"/>
            <a:ext cx="45577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00225"/>
            <a:ext cx="5226050" cy="39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41575"/>
            <a:ext cx="3513138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5308600" y="2032000"/>
            <a:ext cx="3662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Каринэ Степановна Махмурян</a:t>
            </a:r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250825" y="1473200"/>
            <a:ext cx="7986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Харламова Татьяна Анатольевна и Максимова Татьяна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сочинения-рассуждения</a:t>
            </a:r>
            <a:endParaRPr lang="ru-RU" dirty="0"/>
          </a:p>
        </p:txBody>
      </p:sp>
      <p:pic>
        <p:nvPicPr>
          <p:cNvPr id="100354" name="Picture 2" descr="C:\Users\Оператор\Desktop\6eMSfZVVrd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1" y="1412776"/>
            <a:ext cx="880879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77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96888" y="306388"/>
            <a:ext cx="8229600" cy="458787"/>
          </a:xfrm>
        </p:spPr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Ещё темы эссе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844824"/>
            <a:ext cx="6768752" cy="3528392"/>
          </a:xfrm>
          <a:prstGeom prst="roundRect">
            <a:avLst>
              <a:gd name="adj" fmla="val 11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Teamwork is the most interesting classroom activity.</a:t>
            </a:r>
          </a:p>
          <a:p>
            <a:pPr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Camping is the best summer vacation for teenagers.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Что делать?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Структуру и логику сначала отрабатывать </a:t>
            </a:r>
            <a:r>
              <a:rPr lang="ru-RU" sz="1800" b="1" smtClean="0">
                <a:solidFill>
                  <a:srgbClr val="C00000"/>
                </a:solidFill>
              </a:rPr>
              <a:t>на русском языке</a:t>
            </a:r>
            <a:r>
              <a:rPr lang="ru-RU" sz="1800" smtClean="0"/>
              <a:t>. Учить выражать свои мысли сначала по-русски, писать эссе на русском языке, учить правилам построения абзацев, устраивать совместные МО с учителями русского языка и литературы,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Давать готовые эссе на перевод с русского языка на английский и наоборот, предлагать учащимся скомпоновать эссе (предварительно разрезанное на абзацы),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Показывать разницу между двумя типами эссе «Моё мнение» и «За и против»,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Учить выбирать из готовых предложений аргументы в пользу своей точки зрения и контраргументы, учить </a:t>
            </a:r>
            <a:r>
              <a:rPr lang="ru-RU" sz="1800" b="1" smtClean="0"/>
              <a:t>подбирать свои аргументы</a:t>
            </a:r>
            <a:r>
              <a:rPr lang="ru-RU" sz="1800" smtClean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Учить </a:t>
            </a:r>
            <a:r>
              <a:rPr lang="ru-RU" sz="1800" b="1" smtClean="0"/>
              <a:t>перифразированию любых утверждений</a:t>
            </a:r>
            <a:r>
              <a:rPr lang="ru-RU" sz="1800" smtClean="0"/>
              <a:t>, толкованию пословиц, выражению своего отношения к тексту, герою и т.д.,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Учить, что свое мнение ученик должен в эссе выразить трижды,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Практиковать небольшие орфографические диктанты на слова  и выражения, которые часто встречаются в эссе,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Учить в готовые эссе вставлять по смыслу необходимые средства логической связи и т.д.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УСТНАЯ ЧАСТЬ ЭКЗАМЕНА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mtClean="0"/>
              <a:t>Task 1</a:t>
            </a:r>
            <a:r>
              <a:rPr lang="ru-RU" smtClean="0"/>
              <a:t>: </a:t>
            </a:r>
            <a:r>
              <a:rPr lang="ru-RU" b="1" smtClean="0">
                <a:solidFill>
                  <a:srgbClr val="7030A0"/>
                </a:solidFill>
              </a:rPr>
              <a:t>Чтение вслух </a:t>
            </a:r>
            <a:endParaRPr lang="ru-RU" smtClean="0"/>
          </a:p>
        </p:txBody>
      </p:sp>
      <p:sp>
        <p:nvSpPr>
          <p:cNvPr id="5" name="Полилиния 4"/>
          <p:cNvSpPr/>
          <p:nvPr/>
        </p:nvSpPr>
        <p:spPr>
          <a:xfrm>
            <a:off x="6681788" y="2216150"/>
            <a:ext cx="439737" cy="17463"/>
          </a:xfrm>
          <a:custGeom>
            <a:avLst/>
            <a:gdLst>
              <a:gd name="connsiteX0" fmla="*/ 0 w 439615"/>
              <a:gd name="connsiteY0" fmla="*/ 17584 h 17584"/>
              <a:gd name="connsiteX1" fmla="*/ 439615 w 439615"/>
              <a:gd name="connsiteY1" fmla="*/ 0 h 1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9615" h="17584">
                <a:moveTo>
                  <a:pt x="0" y="17584"/>
                </a:moveTo>
                <a:lnTo>
                  <a:pt x="4396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286000" y="3024188"/>
            <a:ext cx="52388" cy="509587"/>
          </a:xfrm>
          <a:custGeom>
            <a:avLst/>
            <a:gdLst>
              <a:gd name="connsiteX0" fmla="*/ 0 w 52758"/>
              <a:gd name="connsiteY0" fmla="*/ 0 h 509954"/>
              <a:gd name="connsiteX1" fmla="*/ 17585 w 52758"/>
              <a:gd name="connsiteY1" fmla="*/ 316523 h 509954"/>
              <a:gd name="connsiteX2" fmla="*/ 52754 w 52758"/>
              <a:gd name="connsiteY2" fmla="*/ 509954 h 50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58" h="509954">
                <a:moveTo>
                  <a:pt x="0" y="0"/>
                </a:moveTo>
                <a:cubicBezTo>
                  <a:pt x="5862" y="105508"/>
                  <a:pt x="6328" y="211454"/>
                  <a:pt x="17585" y="316523"/>
                </a:cubicBezTo>
                <a:cubicBezTo>
                  <a:pt x="53904" y="655495"/>
                  <a:pt x="52754" y="417160"/>
                  <a:pt x="52754" y="5099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110" name="Picture 6" descr="C:\Users\Оператор\Desktop\VC3V1UkCew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" y="1484784"/>
            <a:ext cx="89195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ТИПИЧНЫЕ ОШИБКИ В ЧТЕНИИ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589587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Если </a:t>
            </a:r>
            <a:r>
              <a:rPr lang="ru-RU" sz="2400" dirty="0" smtClean="0">
                <a:solidFill>
                  <a:srgbClr val="FF0000"/>
                </a:solidFill>
              </a:rPr>
              <a:t>слово</a:t>
            </a:r>
            <a:r>
              <a:rPr lang="ru-RU" sz="2400" dirty="0" smtClean="0"/>
              <a:t> при неправильном произнесении </a:t>
            </a:r>
            <a:r>
              <a:rPr lang="ru-RU" sz="2400" dirty="0" smtClean="0">
                <a:solidFill>
                  <a:srgbClr val="FF0000"/>
                </a:solidFill>
              </a:rPr>
              <a:t>меняет своё значение, </a:t>
            </a:r>
            <a:r>
              <a:rPr lang="ru-RU" sz="2400" dirty="0" smtClean="0"/>
              <a:t>- это фонематическая ошибка. Их можно сделать </a:t>
            </a:r>
            <a:r>
              <a:rPr lang="ru-RU" sz="2400" b="1" u="sng" dirty="0" smtClean="0">
                <a:solidFill>
                  <a:srgbClr val="FF0000"/>
                </a:solidFill>
              </a:rPr>
              <a:t>только ДВЕ</a:t>
            </a:r>
            <a:r>
              <a:rPr lang="ru-RU" sz="2400" u="sng" dirty="0" smtClean="0"/>
              <a:t>. </a:t>
            </a:r>
          </a:p>
          <a:p>
            <a:pPr>
              <a:defRPr/>
            </a:pPr>
            <a:r>
              <a:rPr lang="ru-RU" sz="2000" dirty="0"/>
              <a:t>неправильное чтение дат, незнание порядковых числительных, фактические ошибки (вместо 31, 21 или даже 51! декабря) 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оглушение </a:t>
            </a:r>
            <a:r>
              <a:rPr lang="ru-RU" sz="2000" dirty="0"/>
              <a:t>или </a:t>
            </a:r>
            <a:r>
              <a:rPr lang="ru-RU" sz="2000" dirty="0" err="1"/>
              <a:t>непроизнесение</a:t>
            </a:r>
            <a:r>
              <a:rPr lang="ru-RU" sz="2000" dirty="0"/>
              <a:t> звонких согласных на конце слов (</a:t>
            </a:r>
            <a:r>
              <a:rPr lang="en-US" sz="2000" dirty="0"/>
              <a:t>foot</a:t>
            </a:r>
            <a:r>
              <a:rPr lang="ru-RU" sz="2000" dirty="0"/>
              <a:t>-</a:t>
            </a:r>
            <a:r>
              <a:rPr lang="en-US" sz="2000" dirty="0"/>
              <a:t>food</a:t>
            </a:r>
            <a:r>
              <a:rPr lang="ru-RU" sz="2000" dirty="0"/>
              <a:t>, </a:t>
            </a:r>
            <a:r>
              <a:rPr lang="en-US" sz="2000" dirty="0"/>
              <a:t>Times</a:t>
            </a:r>
            <a:r>
              <a:rPr lang="ru-RU" sz="2000" dirty="0"/>
              <a:t>, </a:t>
            </a:r>
            <a:r>
              <a:rPr lang="en-US" sz="2000" dirty="0"/>
              <a:t>begins</a:t>
            </a:r>
            <a:r>
              <a:rPr lang="ru-RU" sz="2000" dirty="0"/>
              <a:t>, </a:t>
            </a:r>
            <a:r>
              <a:rPr lang="en-US" sz="2000" dirty="0"/>
              <a:t>parties</a:t>
            </a:r>
            <a:r>
              <a:rPr lang="ru-RU" sz="2000" dirty="0"/>
              <a:t>, </a:t>
            </a:r>
            <a:r>
              <a:rPr lang="en-US" sz="2000" dirty="0"/>
              <a:t>friends</a:t>
            </a:r>
            <a:r>
              <a:rPr lang="ru-RU" sz="2000" dirty="0"/>
              <a:t>, </a:t>
            </a:r>
            <a:r>
              <a:rPr lang="en-US" sz="2000" dirty="0"/>
              <a:t>thousands</a:t>
            </a:r>
            <a:r>
              <a:rPr lang="ru-RU" sz="2000" dirty="0"/>
              <a:t>, </a:t>
            </a:r>
            <a:r>
              <a:rPr lang="en-US" sz="2000" dirty="0"/>
              <a:t>seconds</a:t>
            </a:r>
            <a:r>
              <a:rPr lang="ru-RU" sz="2000" dirty="0"/>
              <a:t>) 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произнесение </a:t>
            </a:r>
            <a:r>
              <a:rPr lang="ru-RU" sz="2000" dirty="0"/>
              <a:t>лишнего артикля  (</a:t>
            </a:r>
            <a:r>
              <a:rPr lang="en-US" sz="2000" dirty="0"/>
              <a:t>the most shops</a:t>
            </a:r>
            <a:r>
              <a:rPr lang="ru-RU" sz="2000" dirty="0"/>
              <a:t>) или пропуск артикля, 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неправильное </a:t>
            </a:r>
            <a:r>
              <a:rPr lang="ru-RU" sz="2000" dirty="0"/>
              <a:t>ударение в словах (</a:t>
            </a:r>
            <a:r>
              <a:rPr lang="en-US" sz="2000" dirty="0" err="1"/>
              <a:t>Tra</a:t>
            </a:r>
            <a:r>
              <a:rPr lang="ru-RU" sz="2000" dirty="0"/>
              <a:t>’</a:t>
            </a:r>
            <a:r>
              <a:rPr lang="en-US" sz="2000" dirty="0" err="1"/>
              <a:t>falgar</a:t>
            </a:r>
            <a:r>
              <a:rPr lang="ru-RU" sz="2000" dirty="0"/>
              <a:t>, </a:t>
            </a:r>
            <a:r>
              <a:rPr lang="en-US" sz="2000" dirty="0"/>
              <a:t>pro</a:t>
            </a:r>
            <a:r>
              <a:rPr lang="ru-RU" sz="2000" dirty="0"/>
              <a:t>’</a:t>
            </a:r>
            <a:r>
              <a:rPr lang="en-US" sz="2000" dirty="0" err="1"/>
              <a:t>mise</a:t>
            </a:r>
            <a:r>
              <a:rPr lang="ru-RU" sz="2000" dirty="0"/>
              <a:t> со звуком  [</a:t>
            </a:r>
            <a:r>
              <a:rPr lang="en-US" sz="2000" dirty="0" err="1"/>
              <a:t>ai</a:t>
            </a:r>
            <a:r>
              <a:rPr lang="ru-RU" sz="2000" dirty="0"/>
              <a:t>],  </a:t>
            </a:r>
            <a:r>
              <a:rPr lang="en-US" sz="2000" dirty="0"/>
              <a:t>mid</a:t>
            </a:r>
            <a:r>
              <a:rPr lang="ru-RU" sz="2000" dirty="0"/>
              <a:t>’</a:t>
            </a:r>
            <a:r>
              <a:rPr lang="en-US" sz="2000" dirty="0"/>
              <a:t>night</a:t>
            </a:r>
            <a:r>
              <a:rPr lang="ru-RU" sz="2000" dirty="0"/>
              <a:t>, </a:t>
            </a:r>
            <a:r>
              <a:rPr lang="en-US" sz="2000" dirty="0" err="1"/>
              <a:t>i</a:t>
            </a:r>
            <a:r>
              <a:rPr lang="ru-RU" sz="2000" dirty="0"/>
              <a:t>’</a:t>
            </a:r>
            <a:r>
              <a:rPr lang="en-US" sz="2000" dirty="0"/>
              <a:t>mage</a:t>
            </a:r>
            <a:r>
              <a:rPr lang="ru-RU" sz="2000" dirty="0"/>
              <a:t>), 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пропуск </a:t>
            </a:r>
            <a:r>
              <a:rPr lang="ru-RU" sz="2000" dirty="0"/>
              <a:t>слов, замена одних слов другими (например, </a:t>
            </a:r>
            <a:r>
              <a:rPr lang="en-US" sz="2000" dirty="0"/>
              <a:t>light</a:t>
            </a:r>
            <a:r>
              <a:rPr lang="en-US" sz="2000" u="sng" dirty="0"/>
              <a:t>n</a:t>
            </a:r>
            <a:r>
              <a:rPr lang="en-US" sz="2000" dirty="0"/>
              <a:t>ing</a:t>
            </a:r>
            <a:r>
              <a:rPr lang="ru-RU" sz="2000" dirty="0"/>
              <a:t>, </a:t>
            </a:r>
            <a:r>
              <a:rPr lang="en-US" sz="2000" dirty="0"/>
              <a:t>light</a:t>
            </a:r>
            <a:r>
              <a:rPr lang="en-US" sz="2000" u="sng" dirty="0"/>
              <a:t>en</a:t>
            </a:r>
            <a:r>
              <a:rPr lang="en-US" sz="2000" dirty="0"/>
              <a:t>ing</a:t>
            </a:r>
            <a:r>
              <a:rPr lang="ru-RU" sz="2000" dirty="0"/>
              <a:t> вместо </a:t>
            </a:r>
            <a:r>
              <a:rPr lang="en-US" sz="2000" dirty="0"/>
              <a:t>lighting</a:t>
            </a:r>
            <a:r>
              <a:rPr lang="ru-RU" sz="2000" dirty="0"/>
              <a:t>, </a:t>
            </a:r>
            <a:r>
              <a:rPr lang="en-US" sz="2000" dirty="0"/>
              <a:t>work</a:t>
            </a:r>
            <a:r>
              <a:rPr lang="ru-RU" sz="2000" dirty="0"/>
              <a:t>-</a:t>
            </a:r>
            <a:r>
              <a:rPr lang="en-US" sz="2000" dirty="0"/>
              <a:t>walk</a:t>
            </a:r>
            <a:r>
              <a:rPr lang="ru-RU" sz="2000" dirty="0"/>
              <a:t>,  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добавление </a:t>
            </a:r>
            <a:r>
              <a:rPr lang="ru-RU" sz="2000" dirty="0"/>
              <a:t>лишних звуков,  артиклей. (</a:t>
            </a:r>
            <a:r>
              <a:rPr lang="en-US" sz="2000" dirty="0"/>
              <a:t>a New Year</a:t>
            </a:r>
            <a:r>
              <a:rPr lang="ru-RU" sz="2000" dirty="0"/>
              <a:t>’</a:t>
            </a:r>
            <a:r>
              <a:rPr lang="en-US" sz="2000" dirty="0"/>
              <a:t>s Resolutions</a:t>
            </a:r>
            <a:r>
              <a:rPr lang="ru-RU" sz="2000" dirty="0"/>
              <a:t>)</a:t>
            </a:r>
            <a:endParaRPr lang="ru-RU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ТИПИЧНЫЕ ОШИБКИ В ЧТЕНИИ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96975"/>
            <a:ext cx="8569325" cy="540067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cs typeface="Arial"/>
              </a:rPr>
              <a:t>Допускается </a:t>
            </a:r>
            <a:r>
              <a:rPr lang="ru-RU" sz="2800" b="1" u="sng" dirty="0" smtClean="0">
                <a:solidFill>
                  <a:srgbClr val="FF0000"/>
                </a:solidFill>
                <a:cs typeface="Arial"/>
              </a:rPr>
              <a:t>не более пяти </a:t>
            </a:r>
            <a:r>
              <a:rPr lang="ru-RU" sz="2800" dirty="0" smtClean="0">
                <a:cs typeface="Arial"/>
              </a:rPr>
              <a:t>фонетических ошибок</a:t>
            </a:r>
            <a:r>
              <a:rPr lang="en-US" sz="2800" dirty="0" smtClean="0">
                <a:cs typeface="Arial"/>
              </a:rPr>
              <a:t>,</a:t>
            </a:r>
            <a:r>
              <a:rPr lang="ru-RU" sz="2800" dirty="0" smtClean="0">
                <a:cs typeface="Arial"/>
              </a:rPr>
              <a:t> в том числе 1-2 искажающие смысл</a:t>
            </a:r>
            <a:r>
              <a:rPr lang="en-US" sz="2800" dirty="0" smtClean="0">
                <a:cs typeface="Arial"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nts [</a:t>
            </a:r>
            <a:r>
              <a:rPr lang="en-US" sz="2800" dirty="0" err="1" smtClean="0">
                <a:solidFill>
                  <a:srgbClr val="FF0000"/>
                </a:solidFill>
              </a:rPr>
              <a:t>ei</a:t>
            </a:r>
            <a:r>
              <a:rPr lang="en-US" sz="2800" dirty="0" err="1" smtClean="0"/>
              <a:t>nts</a:t>
            </a:r>
            <a:r>
              <a:rPr lang="en-US" sz="2800" dirty="0" smtClean="0"/>
              <a:t>], 2) cr</a:t>
            </a:r>
            <a:r>
              <a:rPr lang="en-US" sz="2800" b="1" u="sng" dirty="0" smtClean="0">
                <a:solidFill>
                  <a:srgbClr val="FF0000"/>
                </a:solidFill>
              </a:rPr>
              <a:t>ea</a:t>
            </a:r>
            <a:r>
              <a:rPr lang="en-US" sz="2800" dirty="0" smtClean="0"/>
              <a:t>tures [</a:t>
            </a:r>
            <a:r>
              <a:rPr lang="en-US" sz="2800" dirty="0" err="1" smtClean="0"/>
              <a:t>kr</a:t>
            </a:r>
            <a:r>
              <a:rPr lang="en-US" sz="2800" dirty="0" err="1" smtClean="0">
                <a:solidFill>
                  <a:srgbClr val="FF0000"/>
                </a:solidFill>
              </a:rPr>
              <a:t>ea</a:t>
            </a:r>
            <a:r>
              <a:rPr lang="en-US" sz="2800" dirty="0" smtClean="0"/>
              <a:t>: </a:t>
            </a:r>
            <a:r>
              <a:rPr lang="en-US" sz="2800" dirty="0" err="1" smtClean="0">
                <a:cs typeface="Arial"/>
              </a:rPr>
              <a:t>ʧəz</a:t>
            </a:r>
            <a:r>
              <a:rPr lang="en-US" sz="2800" dirty="0" smtClean="0">
                <a:cs typeface="Arial"/>
              </a:rPr>
              <a:t>] 3) an</a:t>
            </a:r>
            <a:r>
              <a:rPr lang="en-US" sz="2800" u="sng" dirty="0" smtClean="0">
                <a:solidFill>
                  <a:srgbClr val="FF0000"/>
                </a:solidFill>
                <a:cs typeface="Arial"/>
              </a:rPr>
              <a:t>th</a:t>
            </a:r>
            <a:r>
              <a:rPr lang="en-US" sz="2800" dirty="0" smtClean="0">
                <a:cs typeface="Arial"/>
              </a:rPr>
              <a:t>ills [</a:t>
            </a:r>
            <a:r>
              <a:rPr lang="en-US" sz="2800" dirty="0" err="1" smtClean="0">
                <a:cs typeface="Arial"/>
              </a:rPr>
              <a:t>æn</a:t>
            </a:r>
            <a:r>
              <a:rPr lang="ru-RU" sz="2800" dirty="0" smtClean="0">
                <a:solidFill>
                  <a:srgbClr val="FF0000"/>
                </a:solidFill>
                <a:cs typeface="Arial"/>
              </a:rPr>
              <a:t>Ѳ</a:t>
            </a:r>
            <a:r>
              <a:rPr lang="en-US" sz="2800" dirty="0" err="1" smtClean="0">
                <a:cs typeface="Arial"/>
              </a:rPr>
              <a:t>ilz</a:t>
            </a:r>
            <a:r>
              <a:rPr lang="en-US" sz="2800" dirty="0" smtClean="0">
                <a:cs typeface="Arial"/>
              </a:rPr>
              <a:t>], 4) insects [</a:t>
            </a:r>
            <a:r>
              <a:rPr lang="en-US" sz="2800" dirty="0" err="1" smtClean="0">
                <a:cs typeface="Arial"/>
              </a:rPr>
              <a:t>in</a:t>
            </a:r>
            <a:r>
              <a:rPr lang="en-US" sz="2800" dirty="0" err="1" smtClean="0">
                <a:solidFill>
                  <a:srgbClr val="FF0000"/>
                </a:solidFill>
                <a:cs typeface="Arial"/>
              </a:rPr>
              <a:t>’sek</a:t>
            </a:r>
            <a:r>
              <a:rPr lang="en-US" sz="2800" dirty="0" err="1" smtClean="0">
                <a:cs typeface="Arial"/>
              </a:rPr>
              <a:t>ts</a:t>
            </a:r>
            <a:r>
              <a:rPr lang="en-US" sz="2800" dirty="0" smtClean="0">
                <a:cs typeface="Arial"/>
              </a:rPr>
              <a:t>], 5) colonies [</a:t>
            </a:r>
            <a:r>
              <a:rPr lang="en-US" sz="2800" dirty="0" err="1" smtClean="0">
                <a:cs typeface="Arial"/>
              </a:rPr>
              <a:t>kə’</a:t>
            </a:r>
            <a:r>
              <a:rPr lang="en-US" sz="2800" dirty="0" err="1" smtClean="0">
                <a:solidFill>
                  <a:srgbClr val="FF0000"/>
                </a:solidFill>
                <a:cs typeface="Arial"/>
              </a:rPr>
              <a:t>lɔ:</a:t>
            </a:r>
            <a:r>
              <a:rPr lang="en-US" sz="2800" dirty="0" err="1" smtClean="0">
                <a:cs typeface="Arial"/>
              </a:rPr>
              <a:t>niz</a:t>
            </a:r>
            <a:r>
              <a:rPr lang="en-US" sz="2800" dirty="0" smtClean="0">
                <a:cs typeface="Arial"/>
              </a:rPr>
              <a:t>], 6) they are = there are, 7) amazing [</a:t>
            </a:r>
            <a:r>
              <a:rPr lang="en-US" sz="2800" dirty="0" err="1" smtClean="0">
                <a:cs typeface="Arial"/>
              </a:rPr>
              <a:t>a:ma:zing</a:t>
            </a:r>
            <a:r>
              <a:rPr lang="en-US" sz="2800" dirty="0" smtClean="0">
                <a:cs typeface="Arial"/>
              </a:rPr>
              <a:t>], 8) objects [</a:t>
            </a:r>
            <a:r>
              <a:rPr lang="en-US" sz="2800" dirty="0" err="1" smtClean="0">
                <a:cs typeface="Arial"/>
              </a:rPr>
              <a:t>əb’</a:t>
            </a:r>
            <a:r>
              <a:rPr lang="en-US" sz="2800" dirty="0" err="1" smtClean="0">
                <a:solidFill>
                  <a:srgbClr val="FF0000"/>
                </a:solidFill>
                <a:cs typeface="Arial"/>
              </a:rPr>
              <a:t>ʤek</a:t>
            </a:r>
            <a:r>
              <a:rPr lang="en-US" sz="2800" dirty="0" err="1" smtClean="0">
                <a:cs typeface="Arial"/>
              </a:rPr>
              <a:t>ts</a:t>
            </a:r>
            <a:r>
              <a:rPr lang="en-US" sz="2800" dirty="0" smtClean="0">
                <a:cs typeface="Arial"/>
              </a:rPr>
              <a:t>], 9) v</a:t>
            </a:r>
            <a:r>
              <a:rPr lang="en-US" sz="2800" dirty="0" smtClean="0">
                <a:solidFill>
                  <a:srgbClr val="FF0000"/>
                </a:solidFill>
                <a:cs typeface="Arial"/>
              </a:rPr>
              <a:t>a</a:t>
            </a:r>
            <a:r>
              <a:rPr lang="en-US" sz="2800" dirty="0" smtClean="0">
                <a:cs typeface="Arial"/>
              </a:rPr>
              <a:t>rious [ </a:t>
            </a:r>
            <a:r>
              <a:rPr lang="en-US" sz="2800" dirty="0" err="1" smtClean="0">
                <a:cs typeface="Arial"/>
              </a:rPr>
              <a:t>v</a:t>
            </a:r>
            <a:r>
              <a:rPr lang="en-US" sz="2800" dirty="0" err="1" smtClean="0">
                <a:solidFill>
                  <a:srgbClr val="FF0000"/>
                </a:solidFill>
                <a:cs typeface="Arial"/>
              </a:rPr>
              <a:t>a:</a:t>
            </a:r>
            <a:r>
              <a:rPr lang="en-US" sz="2800" dirty="0" err="1" smtClean="0">
                <a:cs typeface="Arial"/>
              </a:rPr>
              <a:t>riəs</a:t>
            </a:r>
            <a:r>
              <a:rPr lang="en-US" sz="2800" dirty="0" smtClean="0">
                <a:cs typeface="Arial"/>
              </a:rPr>
              <a:t>], 10) fables [</a:t>
            </a:r>
            <a:r>
              <a:rPr lang="en-US" sz="2800" dirty="0" err="1" smtClean="0">
                <a:cs typeface="Arial"/>
              </a:rPr>
              <a:t>f</a:t>
            </a:r>
            <a:r>
              <a:rPr lang="en-US" sz="2800" dirty="0" err="1" smtClean="0">
                <a:solidFill>
                  <a:srgbClr val="FF0000"/>
                </a:solidFill>
                <a:cs typeface="Arial"/>
              </a:rPr>
              <a:t>a:</a:t>
            </a:r>
            <a:r>
              <a:rPr lang="en-US" sz="2800" dirty="0" err="1" smtClean="0">
                <a:cs typeface="Arial"/>
              </a:rPr>
              <a:t>blez</a:t>
            </a:r>
            <a:r>
              <a:rPr lang="en-US" sz="2800" dirty="0" smtClean="0">
                <a:cs typeface="Arial"/>
              </a:rPr>
              <a:t>], 11) thei</a:t>
            </a:r>
            <a:r>
              <a:rPr lang="en-US" sz="2800" dirty="0" smtClean="0">
                <a:solidFill>
                  <a:srgbClr val="FF0000"/>
                </a:solidFill>
                <a:cs typeface="Arial"/>
              </a:rPr>
              <a:t>r</a:t>
            </a:r>
            <a:r>
              <a:rPr lang="en-US" sz="2800" dirty="0" smtClean="0">
                <a:cs typeface="Arial"/>
              </a:rPr>
              <a:t> [r] </a:t>
            </a:r>
            <a:r>
              <a:rPr lang="en-US" sz="2800" dirty="0" smtClean="0">
                <a:solidFill>
                  <a:srgbClr val="FF0000"/>
                </a:solidFill>
                <a:cs typeface="Arial"/>
              </a:rPr>
              <a:t>o</a:t>
            </a:r>
            <a:r>
              <a:rPr lang="en-US" sz="2800" dirty="0" smtClean="0">
                <a:cs typeface="Arial"/>
              </a:rPr>
              <a:t>wn, 12) organiz</a:t>
            </a:r>
            <a:r>
              <a:rPr lang="en-US" sz="2800" dirty="0" smtClean="0">
                <a:solidFill>
                  <a:srgbClr val="FF0000"/>
                </a:solidFill>
                <a:cs typeface="Arial"/>
              </a:rPr>
              <a:t>ed</a:t>
            </a:r>
            <a:r>
              <a:rPr lang="en-US" sz="2800" dirty="0" smtClean="0">
                <a:cs typeface="Arial"/>
              </a:rPr>
              <a:t> [</a:t>
            </a:r>
            <a:r>
              <a:rPr lang="en-US" sz="2800" dirty="0" smtClean="0">
                <a:solidFill>
                  <a:srgbClr val="FF0000"/>
                </a:solidFill>
                <a:cs typeface="Arial"/>
              </a:rPr>
              <a:t>i</a:t>
            </a:r>
            <a:r>
              <a:rPr lang="en-US" sz="2800" dirty="0" smtClean="0">
                <a:cs typeface="Arial"/>
              </a:rPr>
              <a:t>d],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13) Communities = communicates, 14) areas [</a:t>
            </a:r>
            <a:r>
              <a:rPr lang="en-US" sz="2800" dirty="0" err="1" smtClean="0">
                <a:cs typeface="Arial"/>
              </a:rPr>
              <a:t>æ’</a:t>
            </a:r>
            <a:r>
              <a:rPr lang="en-US" sz="2800" dirty="0" err="1" smtClean="0">
                <a:solidFill>
                  <a:srgbClr val="FF0000"/>
                </a:solidFill>
                <a:cs typeface="Arial"/>
              </a:rPr>
              <a:t>ri:ə</a:t>
            </a:r>
            <a:r>
              <a:rPr lang="en-US" sz="2800" dirty="0" err="1" smtClean="0">
                <a:cs typeface="Arial"/>
              </a:rPr>
              <a:t>z</a:t>
            </a:r>
            <a:r>
              <a:rPr lang="en-US" sz="2800" dirty="0" smtClean="0">
                <a:cs typeface="Arial"/>
              </a:rPr>
              <a:t>], 15) conside</a:t>
            </a:r>
            <a:r>
              <a:rPr lang="en-US" sz="2800" dirty="0" smtClean="0">
                <a:solidFill>
                  <a:srgbClr val="FF0000"/>
                </a:solidFill>
                <a:cs typeface="Arial"/>
              </a:rPr>
              <a:t>red </a:t>
            </a:r>
            <a:r>
              <a:rPr lang="en-US" sz="2800" dirty="0" smtClean="0">
                <a:cs typeface="Arial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cs typeface="Arial"/>
              </a:rPr>
              <a:t>rid</a:t>
            </a:r>
            <a:r>
              <a:rPr lang="en-US" sz="2800" dirty="0" smtClean="0">
                <a:cs typeface="Arial"/>
              </a:rPr>
              <a:t>], 16) in f</a:t>
            </a:r>
            <a:r>
              <a:rPr lang="en-US" sz="2800" dirty="0" smtClean="0">
                <a:solidFill>
                  <a:srgbClr val="FF0000"/>
                </a:solidFill>
                <a:cs typeface="Arial"/>
              </a:rPr>
              <a:t>a</a:t>
            </a:r>
            <a:r>
              <a:rPr lang="en-US" sz="2800" dirty="0" smtClean="0">
                <a:cs typeface="Arial"/>
              </a:rPr>
              <a:t>ct [</a:t>
            </a:r>
            <a:r>
              <a:rPr lang="en-US" sz="2800" dirty="0" err="1" smtClean="0">
                <a:cs typeface="Arial"/>
              </a:rPr>
              <a:t>f</a:t>
            </a:r>
            <a:r>
              <a:rPr lang="en-US" sz="2800" dirty="0" err="1" smtClean="0">
                <a:solidFill>
                  <a:srgbClr val="FF0000"/>
                </a:solidFill>
                <a:cs typeface="Arial"/>
              </a:rPr>
              <a:t>a:</a:t>
            </a:r>
            <a:r>
              <a:rPr lang="en-US" sz="2800" dirty="0" err="1" smtClean="0">
                <a:cs typeface="Arial"/>
              </a:rPr>
              <a:t>kt</a:t>
            </a:r>
            <a:r>
              <a:rPr lang="en-US" sz="2800" dirty="0" smtClean="0">
                <a:cs typeface="Arial"/>
              </a:rPr>
              <a:t>], 17) cupb</a:t>
            </a:r>
            <a:r>
              <a:rPr lang="en-US" sz="2800" dirty="0" smtClean="0">
                <a:solidFill>
                  <a:srgbClr val="FF0000"/>
                </a:solidFill>
                <a:cs typeface="Arial"/>
              </a:rPr>
              <a:t>oar</a:t>
            </a:r>
            <a:r>
              <a:rPr lang="en-US" sz="2800" dirty="0" smtClean="0">
                <a:cs typeface="Arial"/>
              </a:rPr>
              <a:t>d [</a:t>
            </a:r>
            <a:r>
              <a:rPr lang="en-US" sz="2800" dirty="0" err="1" smtClean="0">
                <a:cs typeface="Arial"/>
              </a:rPr>
              <a:t>k˄p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b</a:t>
            </a:r>
            <a:r>
              <a:rPr lang="en-US" sz="2800" dirty="0" err="1" smtClean="0">
                <a:solidFill>
                  <a:srgbClr val="FF0000"/>
                </a:solidFill>
                <a:cs typeface="Arial"/>
              </a:rPr>
              <a:t>ɔ:</a:t>
            </a:r>
            <a:r>
              <a:rPr lang="en-US" sz="2800" dirty="0" err="1" smtClean="0">
                <a:cs typeface="Arial"/>
              </a:rPr>
              <a:t>d</a:t>
            </a:r>
            <a:r>
              <a:rPr lang="en-US" sz="2800" dirty="0" smtClean="0">
                <a:cs typeface="Arial"/>
              </a:rPr>
              <a:t>] 18) </a:t>
            </a:r>
            <a:r>
              <a:rPr lang="en-US" sz="2800" u="sng" dirty="0" smtClean="0">
                <a:solidFill>
                  <a:srgbClr val="FF0000"/>
                </a:solidFill>
                <a:cs typeface="Arial"/>
              </a:rPr>
              <a:t>th</a:t>
            </a:r>
            <a:r>
              <a:rPr lang="en-US" sz="2800" dirty="0" smtClean="0">
                <a:cs typeface="Arial"/>
              </a:rPr>
              <a:t>is [</a:t>
            </a:r>
            <a:r>
              <a:rPr lang="en-US" sz="2800" dirty="0" err="1" smtClean="0">
                <a:cs typeface="Arial"/>
              </a:rPr>
              <a:t>vis</a:t>
            </a:r>
            <a:r>
              <a:rPr lang="en-US" sz="2800" dirty="0" smtClean="0">
                <a:cs typeface="Arial"/>
              </a:rPr>
              <a:t>], 19) </a:t>
            </a:r>
            <a:r>
              <a:rPr lang="en-US" sz="2800" u="sng" dirty="0" smtClean="0">
                <a:solidFill>
                  <a:srgbClr val="FF0000"/>
                </a:solidFill>
                <a:cs typeface="Arial"/>
              </a:rPr>
              <a:t>wh</a:t>
            </a:r>
            <a:r>
              <a:rPr lang="en-US" sz="2800" dirty="0" smtClean="0">
                <a:cs typeface="Arial"/>
              </a:rPr>
              <a:t>ole [</a:t>
            </a:r>
            <a:r>
              <a:rPr lang="en-US" sz="2800" dirty="0" err="1" smtClean="0">
                <a:cs typeface="Arial"/>
              </a:rPr>
              <a:t>woul</a:t>
            </a:r>
            <a:r>
              <a:rPr lang="en-US" sz="2800" dirty="0" smtClean="0">
                <a:cs typeface="Arial"/>
              </a:rPr>
              <a:t>], 20) </a:t>
            </a:r>
            <a:r>
              <a:rPr lang="en-US" sz="2800" dirty="0" smtClean="0">
                <a:solidFill>
                  <a:srgbClr val="FF0000"/>
                </a:solidFill>
                <a:cs typeface="Arial"/>
              </a:rPr>
              <a:t>a</a:t>
            </a:r>
            <a:r>
              <a:rPr lang="en-US" sz="2800" dirty="0" smtClean="0">
                <a:cs typeface="Arial"/>
              </a:rPr>
              <a:t>s [</a:t>
            </a:r>
            <a:r>
              <a:rPr lang="en-US" sz="2800" dirty="0" smtClean="0">
                <a:solidFill>
                  <a:srgbClr val="FF0000"/>
                </a:solidFill>
                <a:cs typeface="Arial"/>
              </a:rPr>
              <a:t>˄</a:t>
            </a:r>
            <a:r>
              <a:rPr lang="en-US" sz="2800" dirty="0" smtClean="0">
                <a:cs typeface="Arial"/>
              </a:rPr>
              <a:t>z]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/>
          <a:lstStyle/>
          <a:p>
            <a:r>
              <a:rPr lang="en-US" dirty="0" smtClean="0"/>
              <a:t>Task 1</a:t>
            </a:r>
            <a:r>
              <a:rPr lang="ru-RU" dirty="0" smtClean="0"/>
              <a:t>: </a:t>
            </a:r>
            <a:r>
              <a:rPr lang="ru-RU" b="1" dirty="0" smtClean="0">
                <a:solidFill>
                  <a:srgbClr val="7030A0"/>
                </a:solidFill>
              </a:rPr>
              <a:t>Чтение вслух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Что делать?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dirty="0" smtClean="0"/>
              <a:t>Заставлять учить транскрипционные значки в начальной школе! Учить правила чтения. Записывать себя на телефон. Учить делать разметку текста. Практиковать чтение по тренажерам. Больше слушать. Обзавестись пособиями по фонетике.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2: </a:t>
            </a:r>
            <a:r>
              <a:rPr lang="ru-RU" b="1" smtClean="0">
                <a:solidFill>
                  <a:srgbClr val="7030A0"/>
                </a:solidFill>
              </a:rPr>
              <a:t>Вопросы</a:t>
            </a:r>
            <a:endParaRPr lang="ru-RU" smtClean="0"/>
          </a:p>
        </p:txBody>
      </p:sp>
      <p:pic>
        <p:nvPicPr>
          <p:cNvPr id="51205" name="Picture 5" descr="C:\Users\Оператор\Desktop\0Cgs0MBVJV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013576" cy="295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7707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Делали ошибки в первом вопросе, не упоминая куда звонят. Большинство говорило </a:t>
            </a:r>
            <a:r>
              <a:rPr lang="en-US" dirty="0" smtClean="0"/>
              <a:t>Are there discounts?, </a:t>
            </a:r>
            <a:r>
              <a:rPr lang="ru-RU" dirty="0" smtClean="0"/>
              <a:t>хотя в стимуле единственное число. Были вопросы неправильные грамматически (</a:t>
            </a:r>
            <a:r>
              <a:rPr lang="en-US" dirty="0" smtClean="0"/>
              <a:t>What is the opening hours? If sauna is available in the swimming pool? How much cost I pay attention for 6 months training in this swimming pool? Discounts for students do you have?), </a:t>
            </a:r>
            <a:r>
              <a:rPr lang="ru-RU" dirty="0" smtClean="0"/>
              <a:t>вопросы-просьбы (</a:t>
            </a:r>
            <a:r>
              <a:rPr lang="en-US" dirty="0" smtClean="0"/>
              <a:t>Could you tell me about location?) </a:t>
            </a:r>
            <a:r>
              <a:rPr lang="ru-RU" dirty="0" smtClean="0"/>
              <a:t>или не имеющие смысла (</a:t>
            </a:r>
            <a:r>
              <a:rPr lang="en-US" dirty="0" smtClean="0"/>
              <a:t>How much is the price?).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Доп. схема оценивания вопросов</a:t>
            </a:r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вопрос должен отвечать поставленной задаче по содержанию, иметь правильную грамматическую форму прямого вопроса, фонетические и лексические погрешности должны не затруднять понимания.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3</a:t>
            </a:r>
            <a:r>
              <a:rPr lang="ru-RU" smtClean="0"/>
              <a:t>: </a:t>
            </a:r>
            <a:r>
              <a:rPr lang="ru-RU" b="1" smtClean="0">
                <a:solidFill>
                  <a:srgbClr val="7030A0"/>
                </a:solidFill>
              </a:rPr>
              <a:t>Описание картинок</a:t>
            </a:r>
          </a:p>
        </p:txBody>
      </p:sp>
      <p:pic>
        <p:nvPicPr>
          <p:cNvPr id="54276" name="Picture 4" descr="C:\Users\Оператор\Desktop\0F8OfxjK3m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" y="1268760"/>
            <a:ext cx="89537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eaLnBrk="1" hangingPunct="1"/>
            <a:r>
              <a:rPr lang="ru-RU" sz="3400" b="1" dirty="0" smtClean="0">
                <a:solidFill>
                  <a:srgbClr val="7030A0"/>
                </a:solidFill>
              </a:rPr>
              <a:t>Статистика</a:t>
            </a:r>
            <a:r>
              <a:rPr lang="ru-RU" sz="3400" b="1" dirty="0" smtClean="0"/>
              <a:t>: </a:t>
            </a:r>
            <a:r>
              <a:rPr lang="ru-RU" sz="3400" b="1" dirty="0" smtClean="0">
                <a:solidFill>
                  <a:schemeClr val="tx1"/>
                </a:solidFill>
              </a:rPr>
              <a:t>20 июля - 7 августа 2020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81325" y="765175"/>
            <a:ext cx="5915025" cy="5903913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В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основной этап  </a:t>
            </a:r>
            <a:r>
              <a:rPr lang="ru-RU" sz="1600" b="1" dirty="0" smtClean="0">
                <a:solidFill>
                  <a:srgbClr val="7030A0"/>
                </a:solidFill>
              </a:rPr>
              <a:t>сдавали письменную часть 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504</a:t>
            </a:r>
            <a:r>
              <a:rPr lang="ru-RU" sz="1600" b="1" dirty="0" smtClean="0">
                <a:solidFill>
                  <a:srgbClr val="7030A0"/>
                </a:solidFill>
              </a:rPr>
              <a:t> человека, УСТНУЮ </a:t>
            </a:r>
            <a:r>
              <a:rPr lang="ru-RU" sz="2800" b="1" dirty="0" smtClean="0">
                <a:solidFill>
                  <a:srgbClr val="7030A0"/>
                </a:solidFill>
              </a:rPr>
              <a:t>497</a:t>
            </a:r>
            <a:r>
              <a:rPr lang="ru-RU" sz="1600" b="1" dirty="0" smtClean="0">
                <a:solidFill>
                  <a:srgbClr val="7030A0"/>
                </a:solidFill>
              </a:rPr>
              <a:t>.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00B0F0"/>
                </a:solidFill>
              </a:rPr>
              <a:t>523 человека  </a:t>
            </a:r>
            <a:r>
              <a:rPr lang="ru-RU" sz="1600" b="1" dirty="0" smtClean="0">
                <a:solidFill>
                  <a:srgbClr val="7030A0"/>
                </a:solidFill>
              </a:rPr>
              <a:t>было в </a:t>
            </a:r>
            <a:r>
              <a:rPr lang="ru-RU" sz="1600" b="1" dirty="0">
                <a:solidFill>
                  <a:srgbClr val="7030A0"/>
                </a:solidFill>
              </a:rPr>
              <a:t>прошлом </a:t>
            </a:r>
            <a:r>
              <a:rPr lang="ru-RU" sz="1600" b="1" dirty="0" smtClean="0">
                <a:solidFill>
                  <a:srgbClr val="7030A0"/>
                </a:solidFill>
              </a:rPr>
              <a:t>году. До этого 464, до этого было 458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чел. До этого  было 442 , до этого - 376 чел. 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КОЛИЧЕСТВО СДАЮЩИХ СТАБИЛЬНО ВЫСОКОЕ!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Всего проверено – </a:t>
            </a:r>
            <a:r>
              <a:rPr lang="ru-RU" sz="1600" b="1" dirty="0" smtClean="0">
                <a:solidFill>
                  <a:srgbClr val="00B0F0"/>
                </a:solidFill>
              </a:rPr>
              <a:t>1001 РАБОТА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устных и письменных ответов</a:t>
            </a:r>
            <a:r>
              <a:rPr lang="ru-RU" sz="1600" b="1" dirty="0" smtClean="0">
                <a:solidFill>
                  <a:srgbClr val="00B050"/>
                </a:solidFill>
              </a:rPr>
              <a:t>. 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Не приступили к ПИСЬМЕННОЙ ЧАСТИ </a:t>
            </a:r>
            <a:r>
              <a:rPr lang="ru-RU" sz="1600" b="1" dirty="0" smtClean="0">
                <a:solidFill>
                  <a:srgbClr val="7030A0"/>
                </a:solidFill>
              </a:rPr>
              <a:t>– т.е.  «пустых»  письменных работ </a:t>
            </a:r>
            <a:r>
              <a:rPr lang="ru-RU" sz="1600" b="1" dirty="0" smtClean="0">
                <a:solidFill>
                  <a:srgbClr val="C00000"/>
                </a:solidFill>
              </a:rPr>
              <a:t>ВСЕГО 4 ЧЕЛОВЕКА!» 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(5 было , ДО ЭТОГО 6 ЧЕЛ. было 65 чел.  до этого было 48 чел.  ранее было 11 чел. 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КОЛИЧЕСТВО СОКРАЩАЕТСЯ!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FFC000"/>
                </a:solidFill>
              </a:rPr>
              <a:t>Отправлено работ на </a:t>
            </a:r>
            <a:r>
              <a:rPr lang="en-US" sz="1600" b="1" dirty="0" smtClean="0">
                <a:solidFill>
                  <a:srgbClr val="FFC000"/>
                </a:solidFill>
              </a:rPr>
              <a:t>III</a:t>
            </a:r>
            <a:r>
              <a:rPr lang="ru-RU" sz="1600" b="1" dirty="0" smtClean="0">
                <a:solidFill>
                  <a:srgbClr val="FFC000"/>
                </a:solidFill>
              </a:rPr>
              <a:t> проверку –31 (3,1%)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FFC000"/>
                </a:solidFill>
              </a:rPr>
              <a:t>БЫЛО 54  (было </a:t>
            </a:r>
            <a:r>
              <a:rPr lang="ru-RU" sz="1600" dirty="0" smtClean="0">
                <a:solidFill>
                  <a:srgbClr val="FFC000"/>
                </a:solidFill>
              </a:rPr>
              <a:t>90,=8,2% ) что </a:t>
            </a:r>
            <a:r>
              <a:rPr lang="ru-RU" sz="1600" dirty="0">
                <a:solidFill>
                  <a:srgbClr val="FFC000"/>
                </a:solidFill>
              </a:rPr>
              <a:t>составляет </a:t>
            </a:r>
            <a:r>
              <a:rPr lang="ru-RU" sz="1600" dirty="0" smtClean="0">
                <a:solidFill>
                  <a:srgbClr val="FFC000"/>
                </a:solidFill>
              </a:rPr>
              <a:t>4,8% (было 44 работы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smtClean="0">
                <a:solidFill>
                  <a:srgbClr val="FFC000"/>
                </a:solidFill>
              </a:rPr>
              <a:t>=  2, 66 % ранее  83 работы= 7%</a:t>
            </a:r>
            <a:endParaRPr lang="en-US" sz="1600" dirty="0" smtClean="0">
              <a:solidFill>
                <a:srgbClr val="FFC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ИЮЛЯ, 3, 7 АВГУСТА </a:t>
            </a:r>
            <a:r>
              <a:rPr lang="ru-RU" sz="1600" b="1" dirty="0" smtClean="0">
                <a:solidFill>
                  <a:srgbClr val="7030A0"/>
                </a:solidFill>
              </a:rPr>
              <a:t>(резервный день) –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ЧЕЛОВЕК = 32 РАБОТЫ! В ПРОШЛОМ ГОДУ </a:t>
            </a:r>
            <a:r>
              <a:rPr lang="ru-RU" sz="1600" b="1" dirty="0" smtClean="0">
                <a:solidFill>
                  <a:srgbClr val="7030A0"/>
                </a:solidFill>
              </a:rPr>
              <a:t>был 21 ЧЕЛОВЕК = 84 РАБОТЫ, БЫЛО РАНЕЕ </a:t>
            </a:r>
            <a:r>
              <a:rPr lang="ru-RU" sz="1600" dirty="0" smtClean="0">
                <a:solidFill>
                  <a:srgbClr val="7030A0"/>
                </a:solidFill>
              </a:rPr>
              <a:t>56 работ, </a:t>
            </a:r>
            <a:r>
              <a:rPr lang="ru-RU" sz="1600" dirty="0">
                <a:solidFill>
                  <a:srgbClr val="7030A0"/>
                </a:solidFill>
              </a:rPr>
              <a:t>(было </a:t>
            </a:r>
            <a:r>
              <a:rPr lang="ru-RU" sz="1600" dirty="0" smtClean="0">
                <a:solidFill>
                  <a:srgbClr val="7030A0"/>
                </a:solidFill>
              </a:rPr>
              <a:t>10 в прошлом году, (ранее 43 человека </a:t>
            </a:r>
            <a:r>
              <a:rPr lang="ru-RU" sz="1600" b="1" dirty="0" smtClean="0">
                <a:solidFill>
                  <a:srgbClr val="7030A0"/>
                </a:solidFill>
              </a:rPr>
              <a:t>(еще ранее – 30 чел.)</a:t>
            </a:r>
            <a:endParaRPr lang="ru-RU" sz="1600" b="1" dirty="0">
              <a:solidFill>
                <a:srgbClr val="C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Апелляцию </a:t>
            </a:r>
            <a:r>
              <a:rPr lang="ru-RU" sz="1600" b="1" dirty="0" smtClean="0">
                <a:solidFill>
                  <a:srgbClr val="C00000"/>
                </a:solidFill>
              </a:rPr>
              <a:t>6 АВГУСТА </a:t>
            </a:r>
            <a:r>
              <a:rPr lang="ru-RU" sz="1600" b="1" dirty="0" smtClean="0">
                <a:solidFill>
                  <a:srgbClr val="7030A0"/>
                </a:solidFill>
              </a:rPr>
              <a:t>подали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9человек 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8, ДО ЭТОГО 7) </a:t>
            </a:r>
            <a:r>
              <a:rPr lang="ru-RU" sz="1600" b="1" dirty="0">
                <a:solidFill>
                  <a:srgbClr val="C00000"/>
                </a:solidFill>
              </a:rPr>
              <a:t>КОЛИЧЕСТВО ПОДАЮЩИХ ВЫРОСЛО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АВГУСТА – </a:t>
            </a:r>
            <a:r>
              <a:rPr lang="ru-RU" sz="1600" b="1" dirty="0" smtClean="0">
                <a:solidFill>
                  <a:srgbClr val="C00000"/>
                </a:solidFill>
              </a:rPr>
              <a:t>перепроверка 38 ВЫСОКОБАЛЛЬНЫХ РАБОТ 96 БАЛЛОВ – МАКСИМАЛЬНЫЙ РЕЗУЛЬТАТ</a:t>
            </a:r>
          </a:p>
        </p:txBody>
      </p:sp>
      <p:pic>
        <p:nvPicPr>
          <p:cNvPr id="7172" name="Picture 7" descr="РЦ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1125538"/>
            <a:ext cx="3744913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3</a:t>
            </a:r>
            <a:r>
              <a:rPr lang="ru-RU" smtClean="0"/>
              <a:t>: </a:t>
            </a:r>
            <a:r>
              <a:rPr lang="ru-RU" b="1" smtClean="0">
                <a:solidFill>
                  <a:srgbClr val="7030A0"/>
                </a:solidFill>
              </a:rPr>
              <a:t>Описание картинок</a:t>
            </a:r>
            <a:endParaRPr lang="ru-RU" smtClean="0"/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256213"/>
          </a:xfrm>
        </p:spPr>
        <p:txBody>
          <a:bodyPr/>
          <a:lstStyle/>
          <a:p>
            <a:r>
              <a:rPr lang="ru-RU" sz="2400" dirty="0" smtClean="0"/>
              <a:t>Вступления или вовсе нет, или оно очень большое</a:t>
            </a:r>
          </a:p>
          <a:p>
            <a:r>
              <a:rPr lang="ru-RU" sz="2400" dirty="0" smtClean="0"/>
              <a:t>Количество фраз во вступлении и заключении неизмеримо больше, чем необходимо. Готовые </a:t>
            </a:r>
            <a:r>
              <a:rPr lang="ru-RU" sz="2400" dirty="0" smtClean="0">
                <a:solidFill>
                  <a:srgbClr val="FF0000"/>
                </a:solidFill>
              </a:rPr>
              <a:t>заученные наизусть фразы </a:t>
            </a:r>
            <a:r>
              <a:rPr lang="ru-RU" sz="2400" dirty="0" smtClean="0"/>
              <a:t>препятствуют описанию картинки.</a:t>
            </a:r>
          </a:p>
          <a:p>
            <a:r>
              <a:rPr lang="ru-RU" sz="2400" dirty="0" smtClean="0"/>
              <a:t>Ученики путаются в том, </a:t>
            </a:r>
            <a:r>
              <a:rPr lang="ru-RU" sz="2400" b="1" dirty="0" smtClean="0"/>
              <a:t>кто</a:t>
            </a:r>
            <a:r>
              <a:rPr lang="ru-RU" sz="2400" dirty="0" smtClean="0"/>
              <a:t> изображен на фото, то ли мама, то ли тетя</a:t>
            </a:r>
          </a:p>
          <a:p>
            <a:r>
              <a:rPr lang="ru-RU" sz="2400" dirty="0" smtClean="0"/>
              <a:t>Не описывают </a:t>
            </a:r>
            <a:r>
              <a:rPr lang="ru-RU" sz="2400" b="1" dirty="0" smtClean="0"/>
              <a:t>что происходит на фото</a:t>
            </a:r>
          </a:p>
          <a:p>
            <a:r>
              <a:rPr lang="ru-RU" sz="2400" dirty="0" smtClean="0"/>
              <a:t>Забывают сказать, </a:t>
            </a:r>
            <a:r>
              <a:rPr lang="ru-RU" sz="2400" b="1" dirty="0" smtClean="0"/>
              <a:t>где или когда</a:t>
            </a:r>
            <a:r>
              <a:rPr lang="ru-RU" sz="2400" dirty="0" smtClean="0"/>
              <a:t> происходит действие</a:t>
            </a:r>
          </a:p>
          <a:p>
            <a:r>
              <a:rPr lang="ru-RU" sz="2400" dirty="0" smtClean="0"/>
              <a:t>Отсутствует адресность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языковом оформлении ошибки были на употребление предлогов (</a:t>
            </a:r>
            <a:r>
              <a:rPr lang="en-US" dirty="0"/>
              <a:t>at this photo</a:t>
            </a:r>
            <a:r>
              <a:rPr lang="ru-RU" dirty="0"/>
              <a:t>, </a:t>
            </a:r>
            <a:r>
              <a:rPr lang="en-US" dirty="0">
                <a:solidFill>
                  <a:srgbClr val="C00000"/>
                </a:solidFill>
              </a:rPr>
              <a:t>on the </a:t>
            </a:r>
            <a:r>
              <a:rPr lang="en-US" dirty="0"/>
              <a:t>background</a:t>
            </a:r>
            <a:r>
              <a:rPr lang="ru-RU" dirty="0"/>
              <a:t>, </a:t>
            </a:r>
            <a:r>
              <a:rPr lang="en-US" dirty="0"/>
              <a:t>reminds me my family</a:t>
            </a:r>
            <a:r>
              <a:rPr lang="ru-RU" dirty="0"/>
              <a:t>, </a:t>
            </a:r>
            <a:r>
              <a:rPr lang="en-US" dirty="0">
                <a:solidFill>
                  <a:srgbClr val="C00000"/>
                </a:solidFill>
              </a:rPr>
              <a:t>sitting in the ground</a:t>
            </a:r>
            <a:r>
              <a:rPr lang="ru-RU" dirty="0">
                <a:solidFill>
                  <a:srgbClr val="C00000"/>
                </a:solidFill>
              </a:rPr>
              <a:t>), </a:t>
            </a:r>
            <a:r>
              <a:rPr lang="ru-RU" dirty="0"/>
              <a:t>артиклей (</a:t>
            </a:r>
            <a:r>
              <a:rPr lang="en-US" dirty="0"/>
              <a:t>a different sport competitions</a:t>
            </a:r>
            <a:r>
              <a:rPr lang="ru-RU" dirty="0"/>
              <a:t>), использовали </a:t>
            </a:r>
            <a:r>
              <a:rPr lang="ru-RU" dirty="0">
                <a:solidFill>
                  <a:srgbClr val="C00000"/>
                </a:solidFill>
              </a:rPr>
              <a:t>настоящее простое время для описание действия </a:t>
            </a:r>
            <a:r>
              <a:rPr lang="ru-RU" dirty="0"/>
              <a:t>на картинке, ошибки в использовании лексики</a:t>
            </a:r>
          </a:p>
        </p:txBody>
      </p:sp>
    </p:spTree>
    <p:extLst>
      <p:ext uri="{BB962C8B-B14F-4D97-AF65-F5344CB8AC3E}">
        <p14:creationId xmlns:p14="http://schemas.microsoft.com/office/powerpoint/2010/main" val="9138076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3</a:t>
            </a:r>
            <a:r>
              <a:rPr lang="ru-RU" smtClean="0"/>
              <a:t>: </a:t>
            </a:r>
            <a:r>
              <a:rPr lang="ru-RU" b="1" smtClean="0">
                <a:solidFill>
                  <a:srgbClr val="7030A0"/>
                </a:solidFill>
              </a:rPr>
              <a:t>Описание картинок</a:t>
            </a:r>
            <a:endParaRPr lang="ru-RU" smtClean="0"/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30725"/>
          </a:xfrm>
        </p:spPr>
        <p:txBody>
          <a:bodyPr/>
          <a:lstStyle/>
          <a:p>
            <a:r>
              <a:rPr lang="ru-RU" sz="2000" b="1" smtClean="0"/>
              <a:t>Учащиеся заменяют описание рассказом</a:t>
            </a:r>
            <a:r>
              <a:rPr lang="ru-RU" sz="2000" smtClean="0"/>
              <a:t> о прошедших событиях </a:t>
            </a:r>
            <a:r>
              <a:rPr lang="ru-RU" sz="2000" smtClean="0">
                <a:solidFill>
                  <a:srgbClr val="FF0000"/>
                </a:solidFill>
              </a:rPr>
              <a:t>НЕЛЬЗЯ УХОДИТЬ В РАССКАЗ, НАДО ОПИСЫВАТЬ</a:t>
            </a:r>
          </a:p>
          <a:p>
            <a:r>
              <a:rPr lang="ru-RU" sz="2000" b="1" smtClean="0"/>
              <a:t>Нет обращенности </a:t>
            </a:r>
            <a:r>
              <a:rPr lang="ru-RU" sz="2000" smtClean="0"/>
              <a:t>к другу.</a:t>
            </a:r>
            <a:r>
              <a:rPr lang="en-US" sz="2000" smtClean="0"/>
              <a:t> (I decided to show a picture to my friend) </a:t>
            </a:r>
            <a:r>
              <a:rPr lang="ru-RU" sz="2000" smtClean="0">
                <a:solidFill>
                  <a:srgbClr val="FF0000"/>
                </a:solidFill>
              </a:rPr>
              <a:t>НАДО –  Я РЕШИЛ ПОКАЗАТЬ ФОТО ТЕБЕ</a:t>
            </a:r>
          </a:p>
          <a:p>
            <a:r>
              <a:rPr lang="ru-RU" sz="2000" smtClean="0"/>
              <a:t>Использовали для подготовки </a:t>
            </a:r>
            <a:r>
              <a:rPr lang="ru-RU" sz="2000" b="1" smtClean="0"/>
              <a:t>старые пособия </a:t>
            </a:r>
            <a:r>
              <a:rPr lang="ru-RU" sz="2000" smtClean="0"/>
              <a:t>(</a:t>
            </a:r>
            <a:r>
              <a:rPr lang="en-US" sz="2000" smtClean="0"/>
              <a:t>I took the photo in my album)</a:t>
            </a:r>
            <a:r>
              <a:rPr lang="ru-RU" sz="2000" smtClean="0"/>
              <a:t> НЕ ПОЧЕМУ Я СДЕЛАЛ ФОТО, А </a:t>
            </a:r>
            <a:r>
              <a:rPr lang="ru-RU" sz="2000" smtClean="0">
                <a:solidFill>
                  <a:srgbClr val="FF0000"/>
                </a:solidFill>
              </a:rPr>
              <a:t>ПОЧЕМУ ХРАНЮ В АЛЬБОМЕ</a:t>
            </a:r>
          </a:p>
          <a:p>
            <a:r>
              <a:rPr lang="ru-RU" sz="2000" b="1" smtClean="0"/>
              <a:t>Фактические ошибки </a:t>
            </a:r>
            <a:r>
              <a:rPr lang="ru-RU" sz="2000" smtClean="0"/>
              <a:t>(неправильная интерпретация картинки)</a:t>
            </a:r>
          </a:p>
          <a:p>
            <a:r>
              <a:rPr lang="ru-RU" sz="2000" smtClean="0"/>
              <a:t>Например, на 1 картинке вместо Санта Клауса – снеговик, люди играют в снежки, на 2 картинке 2 мужчин – мои родители</a:t>
            </a:r>
            <a:r>
              <a:rPr lang="en-US" sz="2000" smtClean="0"/>
              <a:t> </a:t>
            </a:r>
          </a:p>
          <a:p>
            <a:r>
              <a:rPr lang="ru-RU" sz="2000" b="1" smtClean="0"/>
              <a:t>Не адаптируют </a:t>
            </a:r>
            <a:r>
              <a:rPr lang="ru-RU" sz="2000" smtClean="0"/>
              <a:t>заученные клише к ситуации</a:t>
            </a:r>
            <a:endParaRPr lang="en-US" sz="2000" smtClean="0"/>
          </a:p>
          <a:p>
            <a:r>
              <a:rPr lang="ru-RU" sz="2000" smtClean="0"/>
              <a:t>Заученные клише про одежду </a:t>
            </a:r>
            <a:r>
              <a:rPr lang="ru-RU" sz="2000" b="1" smtClean="0"/>
              <a:t>не соответствует действительности. </a:t>
            </a:r>
            <a:r>
              <a:rPr lang="ru-RU" sz="2000" b="1" smtClean="0">
                <a:solidFill>
                  <a:srgbClr val="FF0000"/>
                </a:solidFill>
              </a:rPr>
              <a:t>БУДЕТ НУЖНО НЕОБХОДИМОЕ КОЛИЧЕСТВО ФРАЗ НА КАЖДЫЙ ПУНКТ ПЛАНА</a:t>
            </a:r>
          </a:p>
          <a:p>
            <a:r>
              <a:rPr lang="ru-RU" sz="2000" b="1" smtClean="0"/>
              <a:t>Путают местоимения</a:t>
            </a:r>
            <a:r>
              <a:rPr lang="en-US" sz="2000" b="1" smtClean="0"/>
              <a:t> </a:t>
            </a:r>
            <a:r>
              <a:rPr lang="en-US" sz="2000" smtClean="0"/>
              <a:t>(</a:t>
            </a:r>
            <a:r>
              <a:rPr lang="en-US" sz="2000" b="1" smtClean="0"/>
              <a:t>I</a:t>
            </a:r>
            <a:r>
              <a:rPr lang="en-US" sz="2000" smtClean="0"/>
              <a:t> keep the photo in </a:t>
            </a:r>
            <a:r>
              <a:rPr lang="en-US" sz="2000" b="1" smtClean="0"/>
              <a:t>your</a:t>
            </a:r>
            <a:r>
              <a:rPr lang="en-US" sz="2000" smtClean="0"/>
              <a:t> album…)</a:t>
            </a:r>
          </a:p>
          <a:p>
            <a:r>
              <a:rPr lang="ru-RU" sz="2000" b="1" smtClean="0"/>
              <a:t>Не знают слов </a:t>
            </a:r>
            <a:r>
              <a:rPr lang="ru-RU" sz="2000" smtClean="0"/>
              <a:t>«стоять», «лежать», «быть одетым», выглядеть ..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4</a:t>
            </a:r>
            <a:r>
              <a:rPr lang="ru-RU" smtClean="0"/>
              <a:t>: </a:t>
            </a:r>
            <a:r>
              <a:rPr lang="ru-RU" b="1" smtClean="0">
                <a:solidFill>
                  <a:srgbClr val="7030A0"/>
                </a:solidFill>
              </a:rPr>
              <a:t>Сравнение картинок</a:t>
            </a:r>
          </a:p>
        </p:txBody>
      </p:sp>
      <p:pic>
        <p:nvPicPr>
          <p:cNvPr id="57348" name="Picture 4" descr="C:\Users\Оператор\Desktop\jMt7KJ1xGY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2173"/>
            <a:ext cx="8229600" cy="444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учащиеся иногда пропускали 1 пункт плана, то есть говорили вступление и сразу переходили к сходствам или пропускали введение, повторяли идеи при описании картинок и описании различий, тратили много времени на описание картинок и не успевали закончить монолог. Очень много случаев, когда дети говорили “I </a:t>
            </a:r>
            <a:r>
              <a:rPr lang="ru-RU" sz="2400" dirty="0" err="1" smtClean="0"/>
              <a:t>would</a:t>
            </a:r>
            <a:r>
              <a:rPr lang="ru-RU" sz="2400" dirty="0" smtClean="0"/>
              <a:t> </a:t>
            </a:r>
            <a:r>
              <a:rPr lang="ru-RU" sz="2400" dirty="0" err="1" smtClean="0"/>
              <a:t>prefer</a:t>
            </a:r>
            <a:r>
              <a:rPr lang="ru-RU" sz="2400" dirty="0" smtClean="0"/>
              <a:t>” вместо “ I </a:t>
            </a:r>
            <a:r>
              <a:rPr lang="ru-RU" sz="2400" dirty="0" err="1" smtClean="0"/>
              <a:t>prefer</a:t>
            </a:r>
            <a:r>
              <a:rPr lang="ru-RU" sz="2400" dirty="0" smtClean="0"/>
              <a:t>” и получали 1 балл по РКЗ. Как и прежде выбирали картинку, а не деятельность. Нам впервые встретилось такое сходство: “</a:t>
            </a:r>
            <a:r>
              <a:rPr lang="ru-RU" sz="2400" dirty="0" err="1" smtClean="0"/>
              <a:t>There</a:t>
            </a:r>
            <a:r>
              <a:rPr lang="ru-RU" sz="2400" dirty="0" smtClean="0"/>
              <a:t> </a:t>
            </a:r>
            <a:r>
              <a:rPr lang="ru-RU" sz="2400" dirty="0" err="1" smtClean="0"/>
              <a:t>are</a:t>
            </a:r>
            <a:r>
              <a:rPr lang="ru-RU" sz="2400" dirty="0" smtClean="0"/>
              <a:t> </a:t>
            </a:r>
            <a:r>
              <a:rPr lang="ru-RU" sz="2400" dirty="0" err="1" smtClean="0"/>
              <a:t>no</a:t>
            </a:r>
            <a:r>
              <a:rPr lang="ru-RU" sz="2400" dirty="0" smtClean="0"/>
              <a:t> </a:t>
            </a:r>
            <a:r>
              <a:rPr lang="ru-RU" sz="2400" dirty="0" err="1" smtClean="0"/>
              <a:t>animals</a:t>
            </a:r>
            <a:r>
              <a:rPr lang="ru-RU" sz="2400" dirty="0" smtClean="0"/>
              <a:t>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background</a:t>
            </a:r>
            <a:r>
              <a:rPr lang="ru-RU" sz="2400" dirty="0" smtClean="0"/>
              <a:t>”. Впервые учащиеся стали говорить, что на фото их родственники, делая перенос третьего задания на четвертое.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98129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4</a:t>
            </a:r>
            <a:r>
              <a:rPr lang="ru-RU" smtClean="0"/>
              <a:t>: </a:t>
            </a:r>
            <a:r>
              <a:rPr lang="ru-RU" b="1" smtClean="0">
                <a:solidFill>
                  <a:srgbClr val="7030A0"/>
                </a:solidFill>
              </a:rPr>
              <a:t>Сравнение картинок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Типичные ошибки:</a:t>
            </a:r>
          </a:p>
          <a:p>
            <a:pPr>
              <a:defRPr/>
            </a:pPr>
            <a:r>
              <a:rPr lang="ru-RU" sz="2400" dirty="0">
                <a:solidFill>
                  <a:srgbClr val="7030A0"/>
                </a:solidFill>
              </a:rPr>
              <a:t>Невнимательно смотрят на предпоследний пункт </a:t>
            </a:r>
            <a:r>
              <a:rPr lang="ru-RU" sz="2400" dirty="0" smtClean="0">
                <a:solidFill>
                  <a:srgbClr val="7030A0"/>
                </a:solidFill>
              </a:rPr>
              <a:t>плана </a:t>
            </a:r>
            <a:r>
              <a:rPr lang="en-US" sz="2400" b="1" dirty="0" smtClean="0">
                <a:solidFill>
                  <a:srgbClr val="7030A0"/>
                </a:solidFill>
              </a:rPr>
              <a:t>I </a:t>
            </a:r>
            <a:r>
              <a:rPr lang="en-US" sz="2400" b="1" dirty="0">
                <a:solidFill>
                  <a:srgbClr val="7030A0"/>
                </a:solidFill>
              </a:rPr>
              <a:t>prefer… I’d prefer… I preferred when I was a </a:t>
            </a:r>
            <a:r>
              <a:rPr lang="en-US" sz="2400" b="1" dirty="0" smtClean="0">
                <a:solidFill>
                  <a:srgbClr val="7030A0"/>
                </a:solidFill>
              </a:rPr>
              <a:t>child…</a:t>
            </a:r>
            <a:r>
              <a:rPr lang="ru-RU" sz="2400" b="1" dirty="0" smtClean="0">
                <a:solidFill>
                  <a:srgbClr val="7030A0"/>
                </a:solidFill>
              </a:rPr>
              <a:t>Было заучено клише с сослагательным наклонением - </a:t>
            </a:r>
            <a:r>
              <a:rPr lang="ru-RU" sz="2400" b="1" dirty="0" smtClean="0">
                <a:solidFill>
                  <a:srgbClr val="FF0000"/>
                </a:solidFill>
              </a:rPr>
              <a:t>ПОТЕРЯ 1 АСПЕКТА!= 2 баллов!</a:t>
            </a:r>
            <a:endParaRPr lang="ru-RU" sz="2400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В 1 пункте нет либо действия, либо местонахождения – </a:t>
            </a:r>
            <a:r>
              <a:rPr lang="ru-RU" sz="2400" b="1" dirty="0" smtClean="0">
                <a:solidFill>
                  <a:srgbClr val="FF0000"/>
                </a:solidFill>
              </a:rPr>
              <a:t>НЕПОЛНЫЙ АСПЕКТ!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Подробное описание картинок в первом пункте плана ведет к повтору идей – </a:t>
            </a:r>
            <a:r>
              <a:rPr lang="ru-RU" sz="2000" b="1" dirty="0" smtClean="0">
                <a:solidFill>
                  <a:srgbClr val="FF0000"/>
                </a:solidFill>
              </a:rPr>
              <a:t>ПОВТОР ИДЕЙ ВЕДЕТ К ПОТЕРЕ АСПЕКТА</a:t>
            </a:r>
          </a:p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Заученные фразы ученик произносит легко и быстро, а неподготовленное говорение происходит с грубыми ошибками.</a:t>
            </a:r>
          </a:p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Скудный запас лексических средств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ПРИВОДИТ К ФАКТИЧЕСКИМ ОШИБКАМ </a:t>
            </a:r>
          </a:p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Выбирают картинку, а надо выбирать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cap="small" dirty="0" smtClean="0">
                <a:solidFill>
                  <a:srgbClr val="FF0000"/>
                </a:solidFill>
              </a:rPr>
              <a:t>РЕКОМЕНДАЦИИ</a:t>
            </a:r>
            <a:r>
              <a:rPr lang="ru-RU" b="1" cap="small" dirty="0">
                <a:solidFill>
                  <a:srgbClr val="FF0000"/>
                </a:solidFill>
              </a:rPr>
              <a:t>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70659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453072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Ознакомить </a:t>
            </a:r>
            <a:r>
              <a:rPr lang="ru-RU" smtClean="0"/>
              <a:t>учителей-предметников с методическими рекомендациями по преподаванию английского языка сайта ФИПИ,</a:t>
            </a:r>
          </a:p>
          <a:p>
            <a:r>
              <a:rPr lang="ru-RU" smtClean="0">
                <a:solidFill>
                  <a:srgbClr val="FF0000"/>
                </a:solidFill>
              </a:rPr>
              <a:t>Привлекать членов ПК </a:t>
            </a:r>
            <a:r>
              <a:rPr lang="ru-RU" smtClean="0"/>
              <a:t>для регулярных встреч с учителями-предметниками, работающими в старших классов</a:t>
            </a:r>
          </a:p>
          <a:p>
            <a:r>
              <a:rPr lang="ru-RU" smtClean="0">
                <a:solidFill>
                  <a:srgbClr val="FF0000"/>
                </a:solidFill>
              </a:rPr>
              <a:t>Проведение пробных ЕГЭ для учителей-предметников</a:t>
            </a:r>
            <a:r>
              <a:rPr lang="ru-RU" smtClean="0"/>
              <a:t> с последующим разбором типичных ошибок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ВИДЕОКОНФЕРЕНЦИЯ с учителями разных стран</a:t>
            </a:r>
            <a:endParaRPr lang="ru-RU" dirty="0"/>
          </a:p>
        </p:txBody>
      </p:sp>
      <p:pic>
        <p:nvPicPr>
          <p:cNvPr id="1026" name="Picture 2" descr="C:\Users\Оператор\Desktop\f2GUdqF9sG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78" y="1600200"/>
            <a:ext cx="339804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ъект 2"/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10080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4800" b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Количество участников ЕГЭ по английскому языку в регионе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259263" cy="45307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Всего в 2020 году</a:t>
            </a:r>
            <a:r>
              <a:rPr lang="ru-RU" b="1" dirty="0" smtClean="0">
                <a:solidFill>
                  <a:srgbClr val="7030A0"/>
                </a:solidFill>
              </a:rPr>
              <a:t> участников ЕГЭ в Рязанской области – </a:t>
            </a:r>
            <a:r>
              <a:rPr lang="ru-RU" b="1" dirty="0" smtClean="0">
                <a:solidFill>
                  <a:srgbClr val="FF0000"/>
                </a:solidFill>
              </a:rPr>
              <a:t>504</a:t>
            </a:r>
            <a:r>
              <a:rPr lang="ru-RU" b="1" dirty="0" smtClean="0">
                <a:solidFill>
                  <a:srgbClr val="7030A0"/>
                </a:solidFill>
              </a:rPr>
              <a:t> чел. в прошлом году – </a:t>
            </a:r>
            <a:r>
              <a:rPr lang="ru-RU" b="1" dirty="0" smtClean="0">
                <a:solidFill>
                  <a:srgbClr val="FF0000"/>
                </a:solidFill>
              </a:rPr>
              <a:t>523  </a:t>
            </a:r>
            <a:r>
              <a:rPr lang="ru-RU" b="1" dirty="0" smtClean="0">
                <a:solidFill>
                  <a:srgbClr val="7030A0"/>
                </a:solidFill>
              </a:rPr>
              <a:t>чел. (Ранее было 464, 469, 488,</a:t>
            </a:r>
            <a:r>
              <a:rPr lang="ru-RU" b="1" u="sng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405, </a:t>
            </a:r>
            <a:r>
              <a:rPr lang="ru-RU" b="1" dirty="0">
                <a:solidFill>
                  <a:srgbClr val="7030A0"/>
                </a:solidFill>
              </a:rPr>
              <a:t>в</a:t>
            </a:r>
            <a:r>
              <a:rPr lang="ru-RU" b="1" dirty="0" smtClean="0">
                <a:solidFill>
                  <a:srgbClr val="7030A0"/>
                </a:solidFill>
              </a:rPr>
              <a:t> 2014 г. – 456 чел.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endParaRPr lang="ru-RU" dirty="0" smtClean="0"/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6189550"/>
              </p:ext>
            </p:extLst>
          </p:nvPr>
        </p:nvGraphicFramePr>
        <p:xfrm>
          <a:off x="4767263" y="1679575"/>
          <a:ext cx="393065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Полезные ссылки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353425" cy="647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hlinkClick r:id="rId2"/>
              </a:rPr>
              <a:t>www.4ege.ru</a:t>
            </a:r>
            <a:r>
              <a:rPr lang="ru-RU" smtClean="0"/>
              <a:t> </a:t>
            </a:r>
            <a:r>
              <a:rPr lang="en-US" smtClean="0">
                <a:solidFill>
                  <a:srgbClr val="7030A0"/>
                </a:solidFill>
                <a:hlinkClick r:id="rId3"/>
              </a:rPr>
              <a:t>www.ege.edu.ru</a:t>
            </a:r>
            <a:r>
              <a:rPr lang="en-US" smtClean="0">
                <a:solidFill>
                  <a:srgbClr val="7030A0"/>
                </a:solidFill>
              </a:rPr>
              <a:t> fipi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0825" y="1824038"/>
            <a:ext cx="8816975" cy="630942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dirty="0" smtClean="0">
                <a:solidFill>
                  <a:srgbClr val="FF3300"/>
                </a:solidFill>
              </a:rPr>
              <a:t>Результаты ЕГЭ в сравнении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2009 - </a:t>
            </a:r>
            <a:r>
              <a:rPr lang="ru-RU" sz="2400" dirty="0" err="1" smtClean="0">
                <a:latin typeface="Arial Narrow" pitchFamily="34" charset="0"/>
              </a:rPr>
              <a:t>ср.балл</a:t>
            </a:r>
            <a:r>
              <a:rPr lang="ru-RU" sz="2400" dirty="0" smtClean="0">
                <a:latin typeface="Arial Narrow" pitchFamily="34" charset="0"/>
              </a:rPr>
              <a:t> по России 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59,4</a:t>
            </a:r>
            <a:r>
              <a:rPr lang="ru-RU" sz="2400" dirty="0" smtClean="0">
                <a:latin typeface="Arial Narrow" pitchFamily="34" charset="0"/>
              </a:rPr>
              <a:t> ( СОШ 14 - 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74, 6</a:t>
            </a:r>
            <a:r>
              <a:rPr lang="ru-RU" sz="2400" dirty="0" smtClean="0">
                <a:latin typeface="Arial Narrow" pitchFamily="34" charset="0"/>
              </a:rPr>
              <a:t>) </a:t>
            </a:r>
            <a:r>
              <a:rPr lang="ru-RU" sz="2400" b="1" dirty="0" smtClean="0">
                <a:latin typeface="Arial Narrow" pitchFamily="34" charset="0"/>
              </a:rPr>
              <a:t>19 </a:t>
            </a:r>
            <a:r>
              <a:rPr lang="ru-RU" sz="2400" dirty="0" smtClean="0">
                <a:latin typeface="Arial Narrow" pitchFamily="34" charset="0"/>
              </a:rPr>
              <a:t>чел. = </a:t>
            </a:r>
            <a:r>
              <a:rPr lang="ru-RU" sz="2400" b="1" dirty="0" smtClean="0">
                <a:latin typeface="Arial Narrow" pitchFamily="34" charset="0"/>
              </a:rPr>
              <a:t>30%</a:t>
            </a:r>
            <a:endParaRPr lang="ru-RU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2010 - 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Россия - 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58, 2 </a:t>
            </a:r>
            <a:r>
              <a:rPr lang="ru-RU" sz="2400" dirty="0" smtClean="0">
                <a:latin typeface="Arial Narrow" pitchFamily="34" charset="0"/>
              </a:rPr>
              <a:t>(СОШ 14 – 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67,1</a:t>
            </a:r>
            <a:r>
              <a:rPr lang="ru-RU" sz="2400" dirty="0" smtClean="0">
                <a:latin typeface="Arial Narrow" pitchFamily="34" charset="0"/>
              </a:rPr>
              <a:t>) </a:t>
            </a:r>
            <a:r>
              <a:rPr lang="ru-RU" sz="2400" b="1" dirty="0" smtClean="0">
                <a:latin typeface="Arial Narrow" pitchFamily="34" charset="0"/>
              </a:rPr>
              <a:t>27 </a:t>
            </a:r>
            <a:r>
              <a:rPr lang="ru-RU" sz="2400" dirty="0" smtClean="0">
                <a:latin typeface="Arial Narrow" pitchFamily="34" charset="0"/>
              </a:rPr>
              <a:t>чел. = </a:t>
            </a:r>
            <a:r>
              <a:rPr lang="ru-RU" sz="2400" b="1" dirty="0" smtClean="0">
                <a:latin typeface="Arial Narrow" pitchFamily="34" charset="0"/>
              </a:rPr>
              <a:t>47%</a:t>
            </a:r>
            <a:endParaRPr lang="ru-RU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2011 </a:t>
            </a:r>
            <a:r>
              <a:rPr lang="ru-RU" sz="2400" dirty="0" smtClean="0">
                <a:latin typeface="Arial Narrow" pitchFamily="34" charset="0"/>
              </a:rPr>
              <a:t>-  Россия - 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60,4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Рязань – 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65, 5 </a:t>
            </a:r>
            <a:r>
              <a:rPr lang="ru-RU" sz="2400" dirty="0" smtClean="0">
                <a:latin typeface="Arial Narrow" pitchFamily="34" charset="0"/>
              </a:rPr>
              <a:t>(СОШ14 – 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77,8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)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23 </a:t>
            </a:r>
            <a:r>
              <a:rPr lang="ru-RU" sz="2400" dirty="0" smtClean="0">
                <a:latin typeface="Arial Narrow" pitchFamily="34" charset="0"/>
              </a:rPr>
              <a:t>чел. = </a:t>
            </a:r>
            <a:r>
              <a:rPr lang="ru-RU" sz="2400" b="1" dirty="0" smtClean="0">
                <a:latin typeface="Arial Narrow" pitchFamily="34" charset="0"/>
              </a:rPr>
              <a:t>38%</a:t>
            </a:r>
            <a:r>
              <a:rPr lang="ru-RU" sz="2400" dirty="0" smtClean="0">
                <a:latin typeface="Arial Narrow" pitchFamily="34" charset="0"/>
              </a:rPr>
              <a:t>)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2012 </a:t>
            </a:r>
            <a:r>
              <a:rPr lang="ru-RU" sz="2400" dirty="0" smtClean="0">
                <a:latin typeface="Arial Narrow" pitchFamily="34" charset="0"/>
              </a:rPr>
              <a:t>-  Россия - 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60,8 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Рязань – 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63, 4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(в СОШ14  </a:t>
            </a:r>
            <a:r>
              <a:rPr lang="ru-RU" sz="2400" b="1" dirty="0" smtClean="0">
                <a:latin typeface="Arial Narrow" pitchFamily="34" charset="0"/>
              </a:rPr>
              <a:t>нет выпуска</a:t>
            </a:r>
            <a:r>
              <a:rPr lang="ru-RU" sz="2400" dirty="0" smtClean="0">
                <a:latin typeface="Arial Narrow" pitchFamily="34" charset="0"/>
              </a:rPr>
              <a:t>)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2013</a:t>
            </a:r>
            <a:r>
              <a:rPr lang="ru-RU" sz="2400" dirty="0" smtClean="0">
                <a:latin typeface="Arial Narrow" pitchFamily="34" charset="0"/>
              </a:rPr>
              <a:t> – Россия – 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72,4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Рязань – 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79, 5</a:t>
            </a:r>
            <a:r>
              <a:rPr lang="ru-RU" sz="2400" dirty="0" smtClean="0">
                <a:latin typeface="Arial Narrow" pitchFamily="34" charset="0"/>
              </a:rPr>
              <a:t> (в СОШ14 – 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88,46</a:t>
            </a:r>
            <a:r>
              <a:rPr lang="ru-RU" sz="2400" dirty="0" smtClean="0">
                <a:latin typeface="Arial Narrow" pitchFamily="34" charset="0"/>
              </a:rPr>
              <a:t>) </a:t>
            </a:r>
            <a:r>
              <a:rPr lang="ru-RU" sz="2400" b="1" dirty="0" smtClean="0">
                <a:latin typeface="Arial Narrow" pitchFamily="34" charset="0"/>
              </a:rPr>
              <a:t>28 </a:t>
            </a:r>
            <a:r>
              <a:rPr lang="ru-RU" sz="2400" dirty="0" smtClean="0">
                <a:latin typeface="Arial Narrow" pitchFamily="34" charset="0"/>
              </a:rPr>
              <a:t>чел.= </a:t>
            </a:r>
            <a:r>
              <a:rPr lang="ru-RU" sz="2400" b="1" dirty="0" smtClean="0">
                <a:latin typeface="Arial Narrow" pitchFamily="34" charset="0"/>
              </a:rPr>
              <a:t>43%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2014</a:t>
            </a:r>
            <a:r>
              <a:rPr lang="ru-RU" sz="2400" dirty="0" smtClean="0">
                <a:latin typeface="Arial Narrow" pitchFamily="34" charset="0"/>
              </a:rPr>
              <a:t> – Россия – 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61,2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Рязань – 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69, 3</a:t>
            </a:r>
            <a:r>
              <a:rPr lang="ru-RU" sz="2400" dirty="0" smtClean="0">
                <a:latin typeface="Arial Narrow" pitchFamily="34" charset="0"/>
              </a:rPr>
              <a:t> (в СОШ14 –  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83</a:t>
            </a:r>
            <a:r>
              <a:rPr lang="ru-RU" sz="2400" dirty="0" smtClean="0">
                <a:latin typeface="Arial Narrow" pitchFamily="34" charset="0"/>
              </a:rPr>
              <a:t>) </a:t>
            </a:r>
            <a:r>
              <a:rPr lang="ru-RU" sz="2400" b="1" dirty="0" smtClean="0">
                <a:latin typeface="Arial Narrow" pitchFamily="34" charset="0"/>
              </a:rPr>
              <a:t>14 </a:t>
            </a:r>
            <a:r>
              <a:rPr lang="ru-RU" sz="2400" dirty="0" smtClean="0">
                <a:latin typeface="Arial Narrow" pitchFamily="34" charset="0"/>
              </a:rPr>
              <a:t>чел.= </a:t>
            </a:r>
            <a:r>
              <a:rPr lang="ru-RU" sz="2400" b="1" dirty="0" smtClean="0">
                <a:latin typeface="Arial Narrow" pitchFamily="34" charset="0"/>
              </a:rPr>
              <a:t>22,5%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2015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–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Россия </a:t>
            </a:r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</a:rPr>
              <a:t>– 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65, 9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Рязань – 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66, 1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(в СОШ14 - 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78</a:t>
            </a:r>
            <a:r>
              <a:rPr lang="ru-RU" sz="2400" dirty="0" smtClean="0">
                <a:latin typeface="Arial Narrow" pitchFamily="34" charset="0"/>
              </a:rPr>
              <a:t>) </a:t>
            </a:r>
            <a:r>
              <a:rPr lang="ru-RU" sz="2400" b="1" dirty="0" smtClean="0">
                <a:latin typeface="Arial Narrow" pitchFamily="34" charset="0"/>
              </a:rPr>
              <a:t>22</a:t>
            </a:r>
            <a:r>
              <a:rPr lang="ru-RU" sz="2400" dirty="0" smtClean="0">
                <a:latin typeface="Arial Narrow" pitchFamily="34" charset="0"/>
              </a:rPr>
              <a:t> чел.= </a:t>
            </a:r>
            <a:r>
              <a:rPr lang="ru-RU" sz="2400" b="1" dirty="0" smtClean="0">
                <a:latin typeface="Arial Narrow" pitchFamily="34" charset="0"/>
              </a:rPr>
              <a:t>36</a:t>
            </a:r>
            <a:r>
              <a:rPr lang="ru-RU" sz="2400" dirty="0" smtClean="0">
                <a:latin typeface="Arial Narrow" pitchFamily="34" charset="0"/>
              </a:rPr>
              <a:t>%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2016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–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Россия </a:t>
            </a:r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69,8</a:t>
            </a:r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Рязань – 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73,9 </a:t>
            </a:r>
            <a:r>
              <a:rPr lang="ru-RU" sz="2400" dirty="0" smtClean="0">
                <a:latin typeface="Arial Narrow" pitchFamily="34" charset="0"/>
              </a:rPr>
              <a:t>(в СОШ 14 – 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77</a:t>
            </a:r>
            <a:r>
              <a:rPr lang="ru-RU" sz="2400" dirty="0" smtClean="0">
                <a:latin typeface="Arial Narrow" pitchFamily="34" charset="0"/>
              </a:rPr>
              <a:t>)  </a:t>
            </a:r>
            <a:r>
              <a:rPr lang="ru-RU" sz="2400" b="1" dirty="0" smtClean="0">
                <a:latin typeface="Arial Narrow" pitchFamily="34" charset="0"/>
              </a:rPr>
              <a:t>15</a:t>
            </a:r>
            <a:r>
              <a:rPr lang="ru-RU" sz="2400" dirty="0" smtClean="0">
                <a:latin typeface="Arial Narrow" pitchFamily="34" charset="0"/>
              </a:rPr>
              <a:t> чел. = </a:t>
            </a:r>
            <a:r>
              <a:rPr lang="ru-RU" sz="2400" b="1" dirty="0" smtClean="0">
                <a:latin typeface="Arial Narrow" pitchFamily="34" charset="0"/>
              </a:rPr>
              <a:t>41,6</a:t>
            </a:r>
            <a:r>
              <a:rPr lang="ru-RU" sz="2400" dirty="0" smtClean="0">
                <a:latin typeface="Arial Narrow" pitchFamily="34" charset="0"/>
              </a:rPr>
              <a:t> %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2017</a:t>
            </a:r>
            <a:r>
              <a:rPr lang="ru-RU" sz="2400" dirty="0" smtClean="0">
                <a:latin typeface="Arial Narrow" pitchFamily="34" charset="0"/>
              </a:rPr>
              <a:t> – Россия - 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70,1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Рязань – 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75,1</a:t>
            </a:r>
            <a:r>
              <a:rPr lang="ru-RU" sz="2400" dirty="0" smtClean="0">
                <a:latin typeface="Arial Narrow" pitchFamily="34" charset="0"/>
              </a:rPr>
              <a:t> (в СОШ 14 –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79</a:t>
            </a:r>
            <a:r>
              <a:rPr lang="ru-RU" sz="2400" dirty="0" smtClean="0">
                <a:latin typeface="Arial Narrow" pitchFamily="34" charset="0"/>
              </a:rPr>
              <a:t>) чел. </a:t>
            </a:r>
            <a:r>
              <a:rPr lang="ru-RU" sz="2400" b="1" dirty="0" smtClean="0">
                <a:latin typeface="Arial Narrow" pitchFamily="34" charset="0"/>
              </a:rPr>
              <a:t>22</a:t>
            </a:r>
            <a:r>
              <a:rPr lang="ru-RU" sz="2400" dirty="0" smtClean="0">
                <a:latin typeface="Arial Narrow" pitchFamily="34" charset="0"/>
              </a:rPr>
              <a:t> чел.= </a:t>
            </a:r>
            <a:r>
              <a:rPr lang="ru-RU" sz="2400" b="1" dirty="0" smtClean="0">
                <a:latin typeface="Arial Narrow" pitchFamily="34" charset="0"/>
              </a:rPr>
              <a:t>33,8</a:t>
            </a:r>
            <a:r>
              <a:rPr lang="ru-RU" sz="2400" dirty="0" smtClean="0">
                <a:latin typeface="Arial Narrow" pitchFamily="34" charset="0"/>
              </a:rPr>
              <a:t>%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2018</a:t>
            </a:r>
            <a:r>
              <a:rPr lang="ru-RU" sz="2400" dirty="0" smtClean="0">
                <a:latin typeface="Arial Narrow" pitchFamily="34" charset="0"/>
              </a:rPr>
              <a:t> – Россия – 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69,2</a:t>
            </a:r>
            <a:r>
              <a:rPr lang="ru-RU" sz="2400" dirty="0" smtClean="0">
                <a:latin typeface="Arial Narrow" pitchFamily="34" charset="0"/>
              </a:rPr>
              <a:t> Рязань  -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73,4</a:t>
            </a:r>
            <a:r>
              <a:rPr lang="ru-RU" sz="2400" dirty="0" smtClean="0">
                <a:latin typeface="Arial Narrow" pitchFamily="34" charset="0"/>
              </a:rPr>
              <a:t> (в СОШ 14 – 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79 </a:t>
            </a:r>
            <a:r>
              <a:rPr lang="ru-RU" sz="2400" dirty="0" smtClean="0">
                <a:latin typeface="Arial Narrow" pitchFamily="34" charset="0"/>
              </a:rPr>
              <a:t>)  </a:t>
            </a:r>
            <a:r>
              <a:rPr lang="ru-RU" sz="2400" b="1" dirty="0" smtClean="0">
                <a:latin typeface="Arial Narrow" pitchFamily="34" charset="0"/>
              </a:rPr>
              <a:t>34</a:t>
            </a:r>
            <a:r>
              <a:rPr lang="ru-RU" sz="2400" dirty="0" smtClean="0">
                <a:latin typeface="Arial Narrow" pitchFamily="34" charset="0"/>
              </a:rPr>
              <a:t> чел. = </a:t>
            </a:r>
            <a:r>
              <a:rPr lang="ru-RU" sz="2400" b="1" dirty="0" smtClean="0">
                <a:latin typeface="Arial Narrow" pitchFamily="34" charset="0"/>
              </a:rPr>
              <a:t>50,7</a:t>
            </a:r>
            <a:r>
              <a:rPr lang="ru-RU" sz="2400" dirty="0" smtClean="0">
                <a:latin typeface="Arial Narrow" pitchFamily="34" charset="0"/>
              </a:rPr>
              <a:t> %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2019 </a:t>
            </a:r>
            <a:r>
              <a:rPr lang="ru-RU" sz="2400" dirty="0" smtClean="0">
                <a:latin typeface="Arial Narrow" pitchFamily="34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Россия –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73,8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Рязань - 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?</a:t>
            </a:r>
            <a:r>
              <a:rPr lang="ru-RU" sz="2400" dirty="0" smtClean="0">
                <a:latin typeface="Arial Narrow" pitchFamily="34" charset="0"/>
              </a:rPr>
              <a:t>(в СОШ 14 – </a:t>
            </a:r>
            <a:r>
              <a:rPr lang="ru-RU" sz="2400" b="1" dirty="0" smtClean="0">
                <a:solidFill>
                  <a:srgbClr val="00B0F0"/>
                </a:solidFill>
                <a:latin typeface="Arial Narrow" pitchFamily="34" charset="0"/>
              </a:rPr>
              <a:t>79</a:t>
            </a:r>
            <a:r>
              <a:rPr lang="ru-RU" sz="2400" dirty="0" smtClean="0">
                <a:latin typeface="Arial Narrow" pitchFamily="34" charset="0"/>
              </a:rPr>
              <a:t>) </a:t>
            </a:r>
            <a:r>
              <a:rPr lang="ru-RU" sz="2400" b="1" dirty="0" smtClean="0">
                <a:latin typeface="Arial Narrow" pitchFamily="34" charset="0"/>
              </a:rPr>
              <a:t>40</a:t>
            </a:r>
            <a:r>
              <a:rPr lang="ru-RU" sz="2400" dirty="0" smtClean="0">
                <a:latin typeface="Arial Narrow" pitchFamily="34" charset="0"/>
              </a:rPr>
              <a:t> чел. = </a:t>
            </a:r>
            <a:r>
              <a:rPr lang="ru-RU" sz="2400" b="1" dirty="0" smtClean="0">
                <a:latin typeface="Arial Narrow" pitchFamily="34" charset="0"/>
              </a:rPr>
              <a:t>51,3% </a:t>
            </a:r>
            <a:endParaRPr lang="ru-RU" sz="2400" b="1" dirty="0"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3300"/>
                </a:solidFill>
                <a:latin typeface="Arial Narrow" pitchFamily="34" charset="0"/>
              </a:rPr>
              <a:t>2020- Россия - ?        Рязань - ? (в СОШ 14 - ?) 48 чел. </a:t>
            </a:r>
          </a:p>
          <a:p>
            <a:pPr eaLnBrk="1" hangingPunct="1">
              <a:defRPr/>
            </a:pPr>
            <a:endParaRPr lang="ru-RU" sz="2400" dirty="0" smtClean="0">
              <a:latin typeface="Arial Narrow" pitchFamily="34" charset="0"/>
            </a:endParaRPr>
          </a:p>
          <a:p>
            <a:pPr eaLnBrk="1" hangingPunct="1">
              <a:defRPr/>
            </a:pPr>
            <a:endParaRPr lang="ru-RU" sz="2400" dirty="0" smtClean="0">
              <a:latin typeface="Arial Narrow" pitchFamily="34" charset="0"/>
            </a:endParaRPr>
          </a:p>
          <a:p>
            <a:pPr eaLnBrk="1" hangingPunct="1">
              <a:defRPr/>
            </a:pPr>
            <a:endParaRPr lang="ru-RU" sz="32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Текстуальные совпадения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2578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При оценивании выполнения задания 40 (эссе) особое внимание уделяется способности экзаменуемого продуцировать развернутое письменное высказывание. Если более 30% ответа имеет непродуктивный характер, т.е. текстуально совпадает с каким-либо источником, то выставляется </a:t>
            </a:r>
            <a:r>
              <a:rPr lang="ru-RU" sz="2800" b="1" dirty="0" smtClean="0">
                <a:solidFill>
                  <a:srgbClr val="FF3300"/>
                </a:solidFill>
              </a:rPr>
              <a:t>0 баллов</a:t>
            </a:r>
            <a:r>
              <a:rPr lang="ru-RU" sz="2800" dirty="0" smtClean="0"/>
              <a:t> за «решение коммуникативной задачи», и, соответственно, всё задание оценивается в 0 баллов.</a:t>
            </a:r>
          </a:p>
          <a:p>
            <a:pPr eaLnBrk="1" hangingPunct="1"/>
            <a:endParaRPr lang="ru-RU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Его Величество «Объем»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68875"/>
          </a:xfrm>
          <a:solidFill>
            <a:schemeClr val="accent3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Требуемый объем для личного письма 100-140 слов, для развернутого письменного высказывания 200-250 слов. Допустимое отклонение от заданного объема составляет 10%. Если в письме </a:t>
            </a:r>
            <a:r>
              <a:rPr lang="ru-RU" sz="2400" b="1" dirty="0" smtClean="0">
                <a:solidFill>
                  <a:srgbClr val="FF3300"/>
                </a:solidFill>
              </a:rPr>
              <a:t>менее 90 слов (в эссе менее 180 слов),</a:t>
            </a:r>
            <a:r>
              <a:rPr lang="ru-RU" sz="2400" dirty="0" smtClean="0"/>
              <a:t> то задание проверке не подлежит и </a:t>
            </a:r>
            <a:r>
              <a:rPr lang="ru-RU" sz="2400" b="1" dirty="0" smtClean="0">
                <a:solidFill>
                  <a:srgbClr val="FF3300"/>
                </a:solidFill>
              </a:rPr>
              <a:t>оценивается в 0 баллов.</a:t>
            </a:r>
            <a:r>
              <a:rPr lang="ru-RU" sz="2400" dirty="0" smtClean="0"/>
              <a:t> При превышении объема более, чем на 10%, т.е. Если в письме </a:t>
            </a:r>
            <a:r>
              <a:rPr lang="ru-RU" sz="2400" b="1" dirty="0" smtClean="0">
                <a:solidFill>
                  <a:srgbClr val="FF3300"/>
                </a:solidFill>
              </a:rPr>
              <a:t>более 154 слов (в эссе более 275 слов),</a:t>
            </a:r>
            <a:r>
              <a:rPr lang="ru-RU" sz="2400" dirty="0" smtClean="0"/>
              <a:t> то проверке подлежит только та часть работы, которая соответствует требуемому объему. Таким образом от начала работы отсчитываются 140 слов (письмо) и 250 слов (эссе) и оценивается только эта часть работы. Часть работы, выходящая за пределы необходимого объема считается несуществующей!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4010</TotalTime>
  <Words>4030</Words>
  <Application>Microsoft Office PowerPoint</Application>
  <PresentationFormat>Экран (4:3)</PresentationFormat>
  <Paragraphs>383</Paragraphs>
  <Slides>58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Watermark</vt:lpstr>
      <vt:lpstr>Презентация PowerPoint</vt:lpstr>
      <vt:lpstr>Предметная комиссия</vt:lpstr>
      <vt:lpstr>Предметная комиссия</vt:lpstr>
      <vt:lpstr>Обучение председателя и зампредседателя в Москве в ФИПИ 20 февраля 2020 г.</vt:lpstr>
      <vt:lpstr>Статистика: 20 июля - 7 августа 2020</vt:lpstr>
      <vt:lpstr>Количество участников ЕГЭ по английскому языку в регионе</vt:lpstr>
      <vt:lpstr>Полезные ссылки</vt:lpstr>
      <vt:lpstr>Текстуальные совпадения</vt:lpstr>
      <vt:lpstr>Его Величество «Объем»</vt:lpstr>
      <vt:lpstr>Задание 39 - Письмо «другу»</vt:lpstr>
      <vt:lpstr>Дополнительная схема оценивания (К-1) решение коммуникативной задачи</vt:lpstr>
      <vt:lpstr>Типичные ошибки 39 (письмо «другу») К-1=содержание</vt:lpstr>
      <vt:lpstr>Типичные ошибки 39 (письмо «другу») К-1=содержание</vt:lpstr>
      <vt:lpstr>Типичные ошибки С-1 =39 (письмо «другу») К-1=содержание</vt:lpstr>
      <vt:lpstr>КАК НАПИСАЛИ РАЗНЫЕ ГРУППЫ</vt:lpstr>
      <vt:lpstr>Статистика за 2018, 2019, 2020</vt:lpstr>
      <vt:lpstr>Типичные ошибки 39 (письмо «другу») К-1=содержание</vt:lpstr>
      <vt:lpstr>Типичные ошибки С-1 =39 (письмо «другу») К-1=содержание</vt:lpstr>
      <vt:lpstr>Типичные ошибки С-1=39  (письмо «другу») К-2=организация</vt:lpstr>
      <vt:lpstr>Дополнительная схема оценивания (К-2) организация текста</vt:lpstr>
      <vt:lpstr>(К-3) Лексика, Грамматика, Орфография, Пунктуация </vt:lpstr>
      <vt:lpstr>Найди ошибки</vt:lpstr>
      <vt:lpstr>ЧТО ДЕЛАТЬ?</vt:lpstr>
      <vt:lpstr>Что делать?</vt:lpstr>
      <vt:lpstr>Как оценивать письмо по РКЗ</vt:lpstr>
      <vt:lpstr>Чтобы не получить «ноль»  за письмо «другу» надо: </vt:lpstr>
      <vt:lpstr>Сочинение-рассуждение</vt:lpstr>
      <vt:lpstr>Как оценивать эссе по РКЗ</vt:lpstr>
      <vt:lpstr>Как оценивать эссе по РКЗ</vt:lpstr>
      <vt:lpstr>Задание С-2=40 Эссе= Сочинение-рассуждение</vt:lpstr>
      <vt:lpstr>Динамика за последние годы</vt:lpstr>
      <vt:lpstr>ТИПИЧНЫЕ ОШИБКИ СОЧИНЕНИЯ</vt:lpstr>
      <vt:lpstr>Абзац 1. ПЕРИФРАЗ ТЕМЫ</vt:lpstr>
      <vt:lpstr>Как оценивать эссе по РКЗ</vt:lpstr>
      <vt:lpstr>Абзац 2. Вырази СВОЁ мнение</vt:lpstr>
      <vt:lpstr>Как оценивать эссе по лексике</vt:lpstr>
      <vt:lpstr>Ошибки в эссе</vt:lpstr>
      <vt:lpstr>Типичные ошибки в эссе</vt:lpstr>
      <vt:lpstr>Важно знать критерии оценивания</vt:lpstr>
      <vt:lpstr>Образец сочинения-рассуждения</vt:lpstr>
      <vt:lpstr>Ещё темы эссе</vt:lpstr>
      <vt:lpstr>Что делать?</vt:lpstr>
      <vt:lpstr>УСТНАЯ ЧАСТЬ ЭКЗАМЕНА Task 1: Чтение вслух </vt:lpstr>
      <vt:lpstr>ТИПИЧНЫЕ ОШИБКИ В ЧТЕНИИ</vt:lpstr>
      <vt:lpstr>ТИПИЧНЫЕ ОШИБКИ В ЧТЕНИИ</vt:lpstr>
      <vt:lpstr>Task 1: Чтение вслух Что делать? </vt:lpstr>
      <vt:lpstr>Task 2: Вопросы</vt:lpstr>
      <vt:lpstr>Доп. схема оценивания вопросов</vt:lpstr>
      <vt:lpstr>Task 3: Описание картинок</vt:lpstr>
      <vt:lpstr>Task 3: Описание картинок</vt:lpstr>
      <vt:lpstr>ТИПИЧНЫЕ ОШИБКИ</vt:lpstr>
      <vt:lpstr>Task 3: Описание картинок</vt:lpstr>
      <vt:lpstr>Task 4: Сравнение картинок</vt:lpstr>
      <vt:lpstr>ТИПИЧНЫЕ ОШИБКИ</vt:lpstr>
      <vt:lpstr>Task 4: Сравнение картинок</vt:lpstr>
      <vt:lpstr>РЕКОМЕНДАЦИИ: </vt:lpstr>
      <vt:lpstr>ВИДЕОКОНФЕРЕНЦИЯ с учителями разных стран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11</dc:creator>
  <cp:lastModifiedBy>Оператор</cp:lastModifiedBy>
  <cp:revision>353</cp:revision>
  <dcterms:created xsi:type="dcterms:W3CDTF">2012-06-06T07:26:37Z</dcterms:created>
  <dcterms:modified xsi:type="dcterms:W3CDTF">2020-08-16T19:12:56Z</dcterms:modified>
</cp:coreProperties>
</file>