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3" r:id="rId6"/>
    <p:sldId id="260" r:id="rId7"/>
    <p:sldId id="265" r:id="rId8"/>
    <p:sldId id="262" r:id="rId9"/>
    <p:sldId id="261" r:id="rId10"/>
    <p:sldId id="264" r:id="rId11"/>
    <p:sldId id="266" r:id="rId12"/>
    <p:sldId id="267" r:id="rId13"/>
    <p:sldId id="271"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714"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G:\Фоны химические\4211915-7cf341bb4756da29[1].jpg"/>
          <p:cNvPicPr>
            <a:picLocks noChangeAspect="1" noChangeArrowheads="1"/>
          </p:cNvPicPr>
          <p:nvPr/>
        </p:nvPicPr>
        <p:blipFill>
          <a:blip r:embed="rId2" cstate="print"/>
          <a:srcRect/>
          <a:stretch>
            <a:fillRect/>
          </a:stretch>
        </p:blipFill>
        <p:spPr bwMode="auto">
          <a:xfrm>
            <a:off x="-71470" y="0"/>
            <a:ext cx="9215470" cy="6858000"/>
          </a:xfrm>
          <a:prstGeom prst="rect">
            <a:avLst/>
          </a:prstGeom>
          <a:noFill/>
        </p:spPr>
      </p:pic>
      <p:sp>
        <p:nvSpPr>
          <p:cNvPr id="6" name="Прямоугольник 5"/>
          <p:cNvSpPr/>
          <p:nvPr/>
        </p:nvSpPr>
        <p:spPr>
          <a:xfrm>
            <a:off x="7812360" y="116632"/>
            <a:ext cx="1225015" cy="523220"/>
          </a:xfrm>
          <a:prstGeom prst="rect">
            <a:avLst/>
          </a:prstGeom>
          <a:solidFill>
            <a:schemeClr val="accent2"/>
          </a:solidFill>
        </p:spPr>
        <p:txBody>
          <a:bodyPr wrap="none">
            <a:spAutoFit/>
          </a:bodyPr>
          <a:lstStyle/>
          <a:p>
            <a:pPr algn="ctr">
              <a:defRPr/>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rPr>
              <a:t>2020г.</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ndParaRPr>
          </a:p>
        </p:txBody>
      </p:sp>
      <p:sp>
        <p:nvSpPr>
          <p:cNvPr id="8" name="TextBox 7"/>
          <p:cNvSpPr txBox="1"/>
          <p:nvPr/>
        </p:nvSpPr>
        <p:spPr>
          <a:xfrm>
            <a:off x="3419872" y="1412776"/>
            <a:ext cx="4320479" cy="2677656"/>
          </a:xfrm>
          <a:prstGeom prst="rect">
            <a:avLst/>
          </a:prstGeom>
          <a:noFill/>
        </p:spPr>
        <p:txBody>
          <a:bodyPr wrap="squar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Яна Владимировна Горюнова, учитель высшей квалификационной категории МБОУ «Школы № 11 с углублённым изучением отдельных предметов», председатель ТПК по химии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7.hotpng.com/preview/266/871/644/analytical-chemistry-drawing-chemical-engineering-physics-vector-science-experiment.jpg"/>
          <p:cNvPicPr>
            <a:picLocks noChangeAspect="1" noChangeArrowheads="1"/>
          </p:cNvPicPr>
          <p:nvPr/>
        </p:nvPicPr>
        <p:blipFill>
          <a:blip r:embed="rId2"/>
          <a:srcRect/>
          <a:stretch>
            <a:fillRect/>
          </a:stretch>
        </p:blipFill>
        <p:spPr bwMode="auto">
          <a:xfrm>
            <a:off x="5929322" y="4214794"/>
            <a:ext cx="2643206" cy="2643206"/>
          </a:xfrm>
          <a:prstGeom prst="rect">
            <a:avLst/>
          </a:prstGeom>
          <a:noFill/>
        </p:spPr>
      </p:pic>
      <p:sp>
        <p:nvSpPr>
          <p:cNvPr id="2" name="Заголовок 1"/>
          <p:cNvSpPr>
            <a:spLocks noGrp="1"/>
          </p:cNvSpPr>
          <p:nvPr>
            <p:ph type="title"/>
          </p:nvPr>
        </p:nvSpPr>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Выполнение задания  24</a:t>
            </a:r>
            <a:endParaRPr lang="ru-RU" dirty="0"/>
          </a:p>
        </p:txBody>
      </p:sp>
      <p:sp>
        <p:nvSpPr>
          <p:cNvPr id="3" name="Содержимое 2"/>
          <p:cNvSpPr>
            <a:spLocks noGrp="1"/>
          </p:cNvSpPr>
          <p:nvPr>
            <p:ph idx="1"/>
          </p:nvPr>
        </p:nvSpPr>
        <p:spPr/>
        <p:txBody>
          <a:bodyPr/>
          <a:lstStyle/>
          <a:p>
            <a:r>
              <a:rPr lang="ru-RU" b="1" dirty="0" smtClean="0"/>
              <a:t>В аудиторию, через организатора вне аудитории,  из Штаба ППЭ приглашаются эксперты.</a:t>
            </a:r>
          </a:p>
          <a:p>
            <a:r>
              <a:rPr lang="ru-RU" b="1" dirty="0" smtClean="0"/>
              <a:t>Участник ОГЭ приступает к выполнению задания 24 только при условии, что его действия готовы оценивать 2 эксперта.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2984"/>
          </a:xfrm>
        </p:spPr>
        <p:txBody>
          <a:bodyPr>
            <a:normAutofit/>
          </a:bodyPr>
          <a:lstStyle/>
          <a:p>
            <a:r>
              <a:rPr lang="ru-RU"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Возможные нарушения при выполнении химического эксперимента, требующие предупреждения и обращение внимания на пункты техники безопасности: </a:t>
            </a:r>
            <a:endParaRPr lang="ru-RU" dirty="0"/>
          </a:p>
        </p:txBody>
      </p:sp>
      <p:sp>
        <p:nvSpPr>
          <p:cNvPr id="3" name="Содержимое 2"/>
          <p:cNvSpPr>
            <a:spLocks noGrp="1"/>
          </p:cNvSpPr>
          <p:nvPr>
            <p:ph idx="1"/>
          </p:nvPr>
        </p:nvSpPr>
        <p:spPr>
          <a:xfrm>
            <a:off x="214282" y="1071546"/>
            <a:ext cx="8786874" cy="5643602"/>
          </a:xfrm>
        </p:spPr>
        <p:txBody>
          <a:bodyPr>
            <a:noAutofit/>
          </a:bodyPr>
          <a:lstStyle/>
          <a:p>
            <a:r>
              <a:rPr lang="ru-RU" sz="1400" dirty="0" smtClean="0"/>
              <a:t>-</a:t>
            </a:r>
            <a:r>
              <a:rPr lang="ru-RU" sz="1600" dirty="0" smtClean="0"/>
              <a:t>неправильное обращение со спиртовкой (пункт 3.8); </a:t>
            </a:r>
          </a:p>
          <a:p>
            <a:r>
              <a:rPr lang="ru-RU" sz="1600" dirty="0" smtClean="0"/>
              <a:t>-попытка вернуть излишки реактива в исходную ёмкость (надо поместить в отдельную ёмкость) (пункт 3.4); </a:t>
            </a:r>
          </a:p>
          <a:p>
            <a:r>
              <a:rPr lang="ru-RU" sz="1600" dirty="0" smtClean="0"/>
              <a:t>-сухие вещества отбираются только ложечкой или шпателем  (пункт 3.3); </a:t>
            </a:r>
          </a:p>
          <a:p>
            <a:r>
              <a:rPr lang="ru-RU" sz="1600" dirty="0" smtClean="0"/>
              <a:t>-работа с жидкостями:  </a:t>
            </a:r>
          </a:p>
          <a:p>
            <a:r>
              <a:rPr lang="ru-RU" sz="1600" dirty="0" smtClean="0"/>
              <a:t>при наличии пипетки в склянке (п. 3.1) попытка перелить содержимое через край; </a:t>
            </a:r>
          </a:p>
          <a:p>
            <a:r>
              <a:rPr lang="ru-RU" sz="1600" dirty="0" smtClean="0"/>
              <a:t>при отсутствии пипетки в склянке (п. 3.2) переливание  «этикеткой вниз»; </a:t>
            </a:r>
          </a:p>
          <a:p>
            <a:r>
              <a:rPr lang="ru-RU" sz="1600" dirty="0" smtClean="0"/>
              <a:t>слишком большой наклон и быстрое переливание; </a:t>
            </a:r>
          </a:p>
          <a:p>
            <a:r>
              <a:rPr lang="ru-RU" sz="1600" dirty="0" smtClean="0"/>
              <a:t>следует переливать через край склянки, зажав склянку так, чтобы этикетка оказалась в ладони, наливать следует 1-2 мл (1-2 см жидкости); </a:t>
            </a:r>
          </a:p>
          <a:p>
            <a:r>
              <a:rPr lang="ru-RU" sz="1600" dirty="0" smtClean="0"/>
              <a:t>пролитое/просыпанное вещество; </a:t>
            </a:r>
          </a:p>
          <a:p>
            <a:r>
              <a:rPr lang="ru-RU" sz="1600" dirty="0" smtClean="0"/>
              <a:t>-после переливания / пересыпания вещества не закрыт исходный  сосуд (п. 3.5); </a:t>
            </a:r>
          </a:p>
          <a:p>
            <a:r>
              <a:rPr lang="ru-RU" sz="1600" dirty="0" smtClean="0"/>
              <a:t>-вдыхание паров вещества через нос/рот, попытка попробовать  «на вкус» (п. 3. 7) </a:t>
            </a:r>
          </a:p>
          <a:p>
            <a:r>
              <a:rPr lang="ru-RU" sz="1600" dirty="0" smtClean="0"/>
              <a:t>-неверное перемешивание реактивов: </a:t>
            </a:r>
          </a:p>
          <a:p>
            <a:r>
              <a:rPr lang="ru-RU" sz="1600" dirty="0" smtClean="0"/>
              <a:t>-слишком сильное перемешивание реактивов, попытка  сделать это ложкой/шпателем (п. 3.6)</a:t>
            </a:r>
          </a:p>
          <a:p>
            <a:r>
              <a:rPr lang="ru-RU" sz="1600" dirty="0" smtClean="0"/>
              <a:t>    -попытка вливать воду в кислоту; </a:t>
            </a:r>
          </a:p>
          <a:p>
            <a:r>
              <a:rPr lang="ru-RU" sz="1600" dirty="0" smtClean="0"/>
              <a:t>-закрытие 	пробирки 	пальцами, 	а не пробкой при перемешивании; </a:t>
            </a:r>
          </a:p>
          <a:p>
            <a:r>
              <a:rPr lang="ru-RU" sz="1600" dirty="0" smtClean="0"/>
              <a:t>-попытка взять вещество руками; </a:t>
            </a:r>
          </a:p>
          <a:p>
            <a:r>
              <a:rPr lang="ru-RU" sz="1600" dirty="0" smtClean="0"/>
              <a:t>-реактив попал на кожу/одежду (п. 3. 10) и другие. </a:t>
            </a:r>
            <a:endParaRPr lang="ru-RU"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00108"/>
          </a:xfrm>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Замечания</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57200" y="928670"/>
            <a:ext cx="8229600" cy="5715040"/>
          </a:xfrm>
        </p:spPr>
        <p:txBody>
          <a:bodyPr>
            <a:noAutofit/>
          </a:bodyPr>
          <a:lstStyle/>
          <a:p>
            <a:r>
              <a:rPr lang="ru-RU" sz="2400" b="1" dirty="0" smtClean="0"/>
              <a:t>При  </a:t>
            </a:r>
            <a:r>
              <a:rPr lang="ru-RU" sz="2400" b="1" dirty="0" err="1" smtClean="0"/>
              <a:t>несущественномнарушении</a:t>
            </a:r>
            <a:r>
              <a:rPr lang="ru-RU" sz="2400" b="1" dirty="0" smtClean="0"/>
              <a:t>  правил техники безопасности участник должен быть предупрежден о недопустимости несоблюдения (нарушения) правил техники безопасности. Эксперимент должен быть остановлен для проведения  повторного инструктажа. </a:t>
            </a:r>
          </a:p>
          <a:p>
            <a:r>
              <a:rPr lang="ru-RU" sz="2400" b="1" dirty="0" smtClean="0"/>
              <a:t>В случае, если участник существенно нарушил правила техники безопасного проведения эксперимента (реагенты попали на кожу или одежду, создалась пожароопасная ситуация, какой-то из сосудов оказался разбитым и т.д.), то выполнение эксперимента  участником следует  прекратить с составлением соответствующего акта о нештатной ситуации. Акт составляется специалистом по химии в произвольной форме и подписывается специалистом по химии и экспертами. </a:t>
            </a:r>
            <a:endParaRPr lang="ru-RU" sz="1800" dirty="0"/>
          </a:p>
        </p:txBody>
      </p:sp>
      <p:sp>
        <p:nvSpPr>
          <p:cNvPr id="4098" name="AutoShape 2" descr="https://thumbs.dreamstime.com/b/%D1%80%D0%B5%D0%B1%D0%B5%D0%BD%D0%BA-%D0%B5-%D0%B0%D0%B5%D1%82-%D1%8D%D0%BA%D1%81%D0%BF%D0%B5%D1%80%D0%B8%D0%BC%D0%B5%D0%BD%D1%82-%D0%BF%D0%BE-%D0%BD%D0%B0%D1%83%D0%BA%D0%B8-9640446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928670"/>
            <a:ext cx="5472122" cy="5286412"/>
          </a:xfr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Если участник при выполнении эксперимента почувствовал себя плохо, то по желанию участника эксперимент  может быть прерван, а за его выполнение поставлены «0».</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descr="https://jobzalert.pk/title-img/Laboratory-Assistant-jobs.jpg"/>
          <p:cNvPicPr>
            <a:picLocks noChangeAspect="1" noChangeArrowheads="1"/>
          </p:cNvPicPr>
          <p:nvPr/>
        </p:nvPicPr>
        <p:blipFill>
          <a:blip r:embed="rId2"/>
          <a:srcRect/>
          <a:stretch>
            <a:fillRect/>
          </a:stretch>
        </p:blipFill>
        <p:spPr bwMode="auto">
          <a:xfrm>
            <a:off x="5877622" y="1500174"/>
            <a:ext cx="3071849" cy="43100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4525963"/>
          </a:xfrm>
        </p:spPr>
        <p:txBody>
          <a:bodyPr/>
          <a:lstStyle/>
          <a:p>
            <a:r>
              <a:rPr lang="ru-RU" dirty="0" smtClean="0"/>
              <a:t>При создании участником аварийной ситуации в соответствии с инструкцией по охране труда при работе в кабинете химии, эксперимент прерывается, за его выполнение выставляется «0». </a:t>
            </a:r>
          </a:p>
          <a:p>
            <a:endParaRPr lang="ru-RU" dirty="0"/>
          </a:p>
        </p:txBody>
      </p:sp>
      <p:sp>
        <p:nvSpPr>
          <p:cNvPr id="30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4" name="Picture 2" descr="https://avatars.mds.yandex.net/get-zen_doc/1542444/pub_5c9cb1fbe5345700b36bb45b_5c9cb2e285e08700b3967089/scale_1200"/>
          <p:cNvPicPr>
            <a:picLocks noChangeAspect="1" noChangeArrowheads="1"/>
          </p:cNvPicPr>
          <p:nvPr/>
        </p:nvPicPr>
        <p:blipFill>
          <a:blip r:embed="rId2"/>
          <a:srcRect/>
          <a:stretch>
            <a:fillRect/>
          </a:stretch>
        </p:blipFill>
        <p:spPr bwMode="auto">
          <a:xfrm>
            <a:off x="2357422" y="3476720"/>
            <a:ext cx="4641007" cy="30955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4525963"/>
          </a:xfrm>
        </p:spPr>
        <p:txBody>
          <a:bodyPr/>
          <a:lstStyle/>
          <a:p>
            <a:r>
              <a:rPr lang="ru-RU" dirty="0" smtClean="0"/>
              <a:t>По окончании всех лабораторных работ, окончании экзамена, эксперты в аудитории выполняют работу по внесению выставленных баллов в бланки ответов №1 участников экзамена под наблюдением ответственного организатора в аудитории. </a:t>
            </a:r>
          </a:p>
          <a:p>
            <a:endParaRPr lang="ru-RU" dirty="0"/>
          </a:p>
        </p:txBody>
      </p:sp>
      <p:grpSp>
        <p:nvGrpSpPr>
          <p:cNvPr id="4" name="Group 38336"/>
          <p:cNvGrpSpPr>
            <a:grpSpLocks/>
          </p:cNvGrpSpPr>
          <p:nvPr/>
        </p:nvGrpSpPr>
        <p:grpSpPr bwMode="auto">
          <a:xfrm>
            <a:off x="3929058" y="3500438"/>
            <a:ext cx="4500594" cy="3071834"/>
            <a:chOff x="0" y="0"/>
            <a:chExt cx="37503" cy="24670"/>
          </a:xfrm>
        </p:grpSpPr>
        <p:sp>
          <p:nvSpPr>
            <p:cNvPr id="5" name="Rectangle 3962"/>
            <p:cNvSpPr>
              <a:spLocks noChangeArrowheads="1"/>
            </p:cNvSpPr>
            <p:nvPr/>
          </p:nvSpPr>
          <p:spPr bwMode="auto">
            <a:xfrm>
              <a:off x="37152" y="23118"/>
              <a:ext cx="466" cy="20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3993"/>
            <p:cNvPicPr>
              <a:picLocks noChangeAspect="1" noChangeArrowheads="1"/>
            </p:cNvPicPr>
            <p:nvPr/>
          </p:nvPicPr>
          <p:blipFill>
            <a:blip r:embed="rId2"/>
            <a:srcRect/>
            <a:stretch>
              <a:fillRect/>
            </a:stretch>
          </p:blipFill>
          <p:spPr bwMode="auto">
            <a:xfrm>
              <a:off x="0" y="0"/>
              <a:ext cx="17238" cy="24377"/>
            </a:xfrm>
            <a:prstGeom prst="rect">
              <a:avLst/>
            </a:prstGeom>
            <a:noFill/>
          </p:spPr>
        </p:pic>
        <p:pic>
          <p:nvPicPr>
            <p:cNvPr id="7" name="Picture 3995"/>
            <p:cNvPicPr>
              <a:picLocks noChangeAspect="1" noChangeArrowheads="1"/>
            </p:cNvPicPr>
            <p:nvPr/>
          </p:nvPicPr>
          <p:blipFill>
            <a:blip r:embed="rId3" cstate="print"/>
            <a:srcRect/>
            <a:stretch>
              <a:fillRect/>
            </a:stretch>
          </p:blipFill>
          <p:spPr bwMode="auto">
            <a:xfrm>
              <a:off x="17238" y="1143"/>
              <a:ext cx="19903" cy="23234"/>
            </a:xfrm>
            <a:prstGeom prst="rect">
              <a:avLst/>
            </a:prstGeom>
            <a:no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28674" name="AutoShape 2" descr="https://thumbs.dreamstime.com/b/%D1%80%D0%B5%D0%B1%D0%B5%D0%BD%D0%BA-%D0%B5-%D0%B0%D0%B5%D1%82-%D1%8D%D0%BA%D1%81%D0%BF%D0%B5%D1%80%D0%B8%D0%BC%D0%B5%D0%BD%D1%82-%D0%BF%D0%BE-%D0%BD%D0%B0%D1%83%D0%BA%D0%B8-9640446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6" name="AutoShape 2" descr="https://thumbs.dreamstime.com/b/%D1%81%D0%BC%D0%B5%D1%88%D0%BD%D0%BE%D0%B9-%D1%85%D0%B8%D0%BC%D0%B8%D0%BA-%D0%B8-%D0%B8-%D1%83%D1%87%D0%B5%D0%BD%D1%8B%D0%B9-813770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thumbs.dreamstime.com/b/%D1%81%D0%BC%D0%B5%D1%88%D0%BD%D0%BE%D0%B9-%D1%85%D0%B8%D0%BC%D0%B8%D0%BA-%D0%B8-%D0%B8-%D1%83%D1%87%D0%B5%D0%BD%D1%8B%D0%B9-8137629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Picture 2" descr="Картинки с надписями Желаю Вам легкости на душе... Тепла в сердце."/>
          <p:cNvPicPr>
            <a:picLocks noChangeAspect="1" noChangeArrowheads="1"/>
          </p:cNvPicPr>
          <p:nvPr/>
        </p:nvPicPr>
        <p:blipFill>
          <a:blip r:embed="rId2"/>
          <a:srcRect/>
          <a:stretch>
            <a:fillRect/>
          </a:stretch>
        </p:blipFill>
        <p:spPr bwMode="auto">
          <a:xfrm>
            <a:off x="1071538" y="285728"/>
            <a:ext cx="6858048" cy="63722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642918"/>
            <a:ext cx="7772400" cy="1470025"/>
          </a:xfrm>
        </p:spPr>
        <p:txBody>
          <a:bodyPr>
            <a:normAutofit/>
          </a:bodyPr>
          <a:lstStyle/>
          <a:p>
            <a:r>
              <a:rPr lang="ru-RU" b="1" dirty="0" smtClean="0">
                <a:ln w="10541" cmpd="sng">
                  <a:solidFill>
                    <a:srgbClr val="7D7D7D">
                      <a:tint val="100000"/>
                      <a:shade val="100000"/>
                      <a:satMod val="110000"/>
                    </a:srgbClr>
                  </a:solidFill>
                  <a:prstDash val="solid"/>
                </a:ln>
                <a:solidFill>
                  <a:srgbClr val="996633"/>
                </a:solidFill>
              </a:rPr>
              <a:t>Основные особенности проведения ОГЭ по химии</a:t>
            </a:r>
            <a:endParaRPr lang="ru-RU" b="1" dirty="0">
              <a:ln w="10541" cmpd="sng">
                <a:solidFill>
                  <a:srgbClr val="7D7D7D">
                    <a:tint val="100000"/>
                    <a:shade val="100000"/>
                    <a:satMod val="110000"/>
                  </a:srgbClr>
                </a:solidFill>
                <a:prstDash val="solid"/>
              </a:ln>
              <a:solidFill>
                <a:srgbClr val="996633"/>
              </a:solidFill>
            </a:endParaRPr>
          </a:p>
        </p:txBody>
      </p:sp>
      <p:sp>
        <p:nvSpPr>
          <p:cNvPr id="3" name="Подзаголовок 2"/>
          <p:cNvSpPr>
            <a:spLocks noGrp="1"/>
          </p:cNvSpPr>
          <p:nvPr>
            <p:ph type="subTitle" idx="1"/>
          </p:nvPr>
        </p:nvSpPr>
        <p:spPr/>
        <p:txBody>
          <a:bodyPr/>
          <a:lstStyle/>
          <a:p>
            <a:endParaRPr lang="ru-RU" dirty="0"/>
          </a:p>
        </p:txBody>
      </p:sp>
      <p:pic>
        <p:nvPicPr>
          <p:cNvPr id="15362" name="Picture 2" descr="https://ds05.infourok.ru/uploads/ex/0356/000bfdbd-ba18bced/hello_html_m19bb6249.jpg"/>
          <p:cNvPicPr>
            <a:picLocks noChangeAspect="1" noChangeArrowheads="1"/>
          </p:cNvPicPr>
          <p:nvPr/>
        </p:nvPicPr>
        <p:blipFill>
          <a:blip r:embed="rId2"/>
          <a:srcRect/>
          <a:stretch>
            <a:fillRect/>
          </a:stretch>
        </p:blipFill>
        <p:spPr bwMode="auto">
          <a:xfrm>
            <a:off x="2071670" y="2071678"/>
            <a:ext cx="4548166" cy="43378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Начало экзамена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57200" y="1600200"/>
            <a:ext cx="8229600" cy="5043510"/>
          </a:xfrm>
        </p:spPr>
        <p:txBody>
          <a:bodyPr>
            <a:normAutofit fontScale="70000" lnSpcReduction="20000"/>
          </a:bodyPr>
          <a:lstStyle/>
          <a:p>
            <a:r>
              <a:rPr lang="ru-RU" b="1" dirty="0" smtClean="0"/>
              <a:t>Цитата:</a:t>
            </a:r>
          </a:p>
          <a:p>
            <a:pPr>
              <a:buNone/>
            </a:pPr>
            <a:r>
              <a:rPr lang="ru-RU" b="1" dirty="0" smtClean="0"/>
              <a:t> </a:t>
            </a:r>
            <a:r>
              <a:rPr lang="ru-RU" b="1" dirty="0" smtClean="0"/>
              <a:t>     </a:t>
            </a:r>
            <a:r>
              <a:rPr lang="ru-RU" b="1" dirty="0" smtClean="0"/>
              <a:t>К </a:t>
            </a:r>
            <a:r>
              <a:rPr lang="ru-RU" b="1" dirty="0" smtClean="0"/>
              <a:t>выполнению задания 24  вы  можете  приступать после выполнения задания 23 и не ранее чем через 30 минут после начала экзамена. При выполнении задания 24 можно  делать записи в  черновиках, которые впоследствии вы вправе использовать при выполнении других заданий экзаменационной работы. После выполнения задания 24 вы имеете право продолжить выполнение других заданий экзаменационной работы до окончания экзамена. Для выполнения лабораторной работы (задания № 24) вам необходимо с разрешения организатора в аудитории перейти на отдельное рабочее место, где вам будет выдан комплект оборудования и химических реактивов для проведения эксперимента. При выполнении заданий 23 и 24  вам   необходимо следовать инструкции,  размещённой в КИМ.</a:t>
            </a:r>
            <a:endParaRPr lang="ru-RU" dirty="0" smtClean="0"/>
          </a:p>
          <a:p>
            <a:endParaRPr lang="ru-RU" dirty="0"/>
          </a:p>
        </p:txBody>
      </p:sp>
      <p:pic>
        <p:nvPicPr>
          <p:cNvPr id="14338" name="Picture 2" descr="http://ib.vlsu.ru/fileadmin/kafedry/chemistry/484404339-612x612.jpg"/>
          <p:cNvPicPr>
            <a:picLocks noChangeAspect="1" noChangeArrowheads="1"/>
          </p:cNvPicPr>
          <p:nvPr/>
        </p:nvPicPr>
        <p:blipFill>
          <a:blip r:embed="rId2"/>
          <a:srcRect/>
          <a:stretch>
            <a:fillRect/>
          </a:stretch>
        </p:blipFill>
        <p:spPr bwMode="auto">
          <a:xfrm>
            <a:off x="6929454" y="214290"/>
            <a:ext cx="1851356" cy="15790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Начало экзамена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-после проверки правильности заполнения всеми участниками регистрационных полей бланков для записи ответов на задания с кратким ответом и на задания с развернутым ответом организатор сообщает участникам ОГЭ по химии  информацию о включении в КИМ ОГЭ задания № 24, лабораторной работы.</a:t>
            </a:r>
          </a:p>
          <a:p>
            <a:r>
              <a:rPr lang="ru-RU" dirty="0" smtClean="0"/>
              <a:t>Организатор в аудитории должен передать слово специалисту по химии для проведения инструктажа по технике безопасности  и сбора подписей участников</a:t>
            </a:r>
          </a:p>
          <a:p>
            <a:r>
              <a:rPr lang="ru-RU" dirty="0" smtClean="0"/>
              <a:t>После сбора подписей  организатор в аудитории объявляет  начало экзамена и время его окончания, фиксирует их на доске (информационном стенде), после чего участники экзамена приступают к выполнению экзаменационной работы.</a:t>
            </a:r>
          </a:p>
          <a:p>
            <a:endParaRPr lang="ru-RU" dirty="0" smtClean="0"/>
          </a:p>
          <a:p>
            <a:endParaRPr lang="ru-RU" dirty="0"/>
          </a:p>
        </p:txBody>
      </p:sp>
      <p:pic>
        <p:nvPicPr>
          <p:cNvPr id="4" name="Picture 2" descr="http://ib.vlsu.ru/fileadmin/kafedry/chemistry/484404339-612x612.jpg"/>
          <p:cNvPicPr>
            <a:picLocks noChangeAspect="1" noChangeArrowheads="1"/>
          </p:cNvPicPr>
          <p:nvPr/>
        </p:nvPicPr>
        <p:blipFill>
          <a:blip r:embed="rId2" cstate="print"/>
          <a:srcRect/>
          <a:stretch>
            <a:fillRect/>
          </a:stretch>
        </p:blipFill>
        <p:spPr bwMode="auto">
          <a:xfrm>
            <a:off x="7215206" y="214290"/>
            <a:ext cx="1600091" cy="13647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229600" cy="452596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Ученик имеет право отказаться от практической части. Об этом необходимо сообщить организаторам в аудитории</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0" name="Picture 2" descr="https://png.pngtree.com/png-clipart/20190123/ourlarge/pngtree-chemistry-class-chemistry-teacher-education-industry-the-scientist-png-image_536186.jpg"/>
          <p:cNvPicPr>
            <a:picLocks noChangeAspect="1" noChangeArrowheads="1"/>
          </p:cNvPicPr>
          <p:nvPr/>
        </p:nvPicPr>
        <p:blipFill>
          <a:blip r:embed="rId2"/>
          <a:srcRect/>
          <a:stretch>
            <a:fillRect/>
          </a:stretch>
        </p:blipFill>
        <p:spPr bwMode="auto">
          <a:xfrm>
            <a:off x="5643570" y="3000372"/>
            <a:ext cx="2924939" cy="30940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экзамен</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lstStyle/>
          <a:p>
            <a:r>
              <a:rPr lang="ru-RU" b="1" dirty="0" smtClean="0"/>
              <a:t>30 минут – выполнение теста</a:t>
            </a:r>
          </a:p>
          <a:p>
            <a:r>
              <a:rPr lang="ru-RU" b="1" dirty="0" smtClean="0"/>
              <a:t>Выполнение задания 23</a:t>
            </a:r>
          </a:p>
          <a:p>
            <a:r>
              <a:rPr lang="ru-RU" b="1" dirty="0" smtClean="0"/>
              <a:t>По мере готовности к выполнению экспериментального задания 24 участник ОГЭ  поднимает руку и сообщает об этом организатору в аудитории.</a:t>
            </a:r>
            <a:endParaRPr lang="ru-RU" b="1" dirty="0"/>
          </a:p>
        </p:txBody>
      </p:sp>
      <p:pic>
        <p:nvPicPr>
          <p:cNvPr id="4" name="Picture 2" descr="http://ib.vlsu.ru/fileadmin/kafedry/chemistry/484404339-612x612.jpg"/>
          <p:cNvPicPr>
            <a:picLocks noChangeAspect="1" noChangeArrowheads="1"/>
          </p:cNvPicPr>
          <p:nvPr/>
        </p:nvPicPr>
        <p:blipFill>
          <a:blip r:embed="rId2"/>
          <a:srcRect/>
          <a:stretch>
            <a:fillRect/>
          </a:stretch>
        </p:blipFill>
        <p:spPr bwMode="auto">
          <a:xfrm>
            <a:off x="6929454" y="214290"/>
            <a:ext cx="1851356" cy="15790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экзамен</a:t>
            </a:r>
            <a:endParaRPr lang="ru-RU" dirty="0"/>
          </a:p>
        </p:txBody>
      </p:sp>
      <p:sp>
        <p:nvSpPr>
          <p:cNvPr id="3" name="Содержимое 2"/>
          <p:cNvSpPr>
            <a:spLocks noGrp="1"/>
          </p:cNvSpPr>
          <p:nvPr>
            <p:ph idx="1"/>
          </p:nvPr>
        </p:nvSpPr>
        <p:spPr/>
        <p:txBody>
          <a:bodyPr>
            <a:normAutofit/>
          </a:bodyPr>
          <a:lstStyle/>
          <a:p>
            <a:r>
              <a:rPr lang="ru-RU" b="1" dirty="0" smtClean="0"/>
              <a:t>Организатор в аудитории приглашает специалиста по химии к рабочему месту данного участника для получения специальной формы «Перечень комплектов оборудования, используемых при проведении экзамена» и сопровождает участника  на отдельное рабочее место для выполнения лабораторной работы</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Экзамен</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lstStyle/>
          <a:p>
            <a:r>
              <a:rPr lang="ru-RU" b="1" dirty="0" smtClean="0"/>
              <a:t>В случае если в аудитории проявили готовность к выполнению лабораторной работы  одновременно несколько участников, то организатор в аудитории должен составить в произвольной форме лист очерёдности (можно использовать лист бумаги для черновиков со штампом образовательной организации).</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Выполнение задания  24</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solidFill>
                  <a:srgbClr val="0070C0"/>
                </a:solidFill>
                <a:effectLst>
                  <a:outerShdw blurRad="50800" dist="39000" dir="5460000" algn="tl">
                    <a:srgbClr val="000000">
                      <a:alpha val="38000"/>
                    </a:srgbClr>
                  </a:outerShdw>
                </a:effectLst>
              </a:rPr>
              <a:t>Переход на отдельный стол</a:t>
            </a:r>
          </a:p>
          <a:p>
            <a:r>
              <a:rPr lang="ru-RU" sz="4000" b="1" dirty="0" smtClean="0">
                <a:ln w="11430"/>
                <a:solidFill>
                  <a:srgbClr val="0070C0"/>
                </a:solidFill>
                <a:effectLst>
                  <a:outerShdw blurRad="50800" dist="39000" dir="5460000" algn="tl">
                    <a:srgbClr val="000000">
                      <a:alpha val="38000"/>
                    </a:srgbClr>
                  </a:outerShdw>
                </a:effectLst>
              </a:rPr>
              <a:t>Ученик берет: ручку, черновик и КИМ с текстами заданий 23 и 24</a:t>
            </a:r>
          </a:p>
          <a:p>
            <a:r>
              <a:rPr lang="ru-RU" sz="4000" b="1" dirty="0" smtClean="0">
                <a:ln w="11430"/>
                <a:solidFill>
                  <a:srgbClr val="0070C0"/>
                </a:solidFill>
                <a:effectLst>
                  <a:outerShdw blurRad="50800" dist="39000" dir="5460000" algn="tl">
                    <a:srgbClr val="000000">
                      <a:alpha val="38000"/>
                    </a:srgbClr>
                  </a:outerShdw>
                </a:effectLst>
              </a:rPr>
              <a:t>Одевает халат</a:t>
            </a:r>
          </a:p>
          <a:p>
            <a:r>
              <a:rPr lang="ru-RU" sz="4000" b="1" dirty="0" smtClean="0">
                <a:ln w="11430"/>
                <a:solidFill>
                  <a:srgbClr val="0070C0"/>
                </a:solidFill>
                <a:effectLst>
                  <a:outerShdw blurRad="50800" dist="39000" dir="5460000" algn="tl">
                    <a:srgbClr val="000000">
                      <a:alpha val="38000"/>
                    </a:srgbClr>
                  </a:outerShdw>
                </a:effectLst>
              </a:rPr>
              <a:t>Изучает выданное оборудование</a:t>
            </a:r>
          </a:p>
          <a:p>
            <a:r>
              <a:rPr lang="ru-RU" sz="4000" b="1" dirty="0" smtClean="0">
                <a:ln w="11430"/>
                <a:solidFill>
                  <a:srgbClr val="0070C0"/>
                </a:solidFill>
                <a:effectLst>
                  <a:outerShdw blurRad="50800" dist="39000" dir="5460000" algn="tl">
                    <a:srgbClr val="000000">
                      <a:alpha val="38000"/>
                    </a:srgbClr>
                  </a:outerShdw>
                </a:effectLst>
              </a:rPr>
              <a:t>Сообщает о готовности выполнения эксперимента</a:t>
            </a:r>
          </a:p>
          <a:p>
            <a:endParaRPr lang="ru-RU" sz="4000" b="1" dirty="0">
              <a:ln w="11430"/>
              <a:solidFill>
                <a:srgbClr val="0070C0"/>
              </a:solidFill>
              <a:effectLst>
                <a:outerShdw blurRad="50800" dist="39000" dir="5460000" algn="tl">
                  <a:srgbClr val="000000">
                    <a:alpha val="38000"/>
                  </a:srgbClr>
                </a:outerShdw>
              </a:effectLst>
            </a:endParaRPr>
          </a:p>
        </p:txBody>
      </p:sp>
      <p:sp>
        <p:nvSpPr>
          <p:cNvPr id="8194" name="AutoShape 2" descr="https://thumbs.dreamstime.com/z/%D1%81%D0%B5%D1%80%D0%B8%D1%8F-%D0%BD%D0%B0%D1%83%D1%87%D0%BD%D0%BE%D0%B3%D0%BE-%D1%80%D0%B0%D0%B1%D0%BE%D1%82%D0%BD%D0%B8%D0%BA%D0%B0-%D0%BF%D1%80%D0%BE%D1%84%D0%B5%D1%81%D1%81%D0%B8%D0%B8-83044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Picture 2" descr="http://ib.vlsu.ru/fileadmin/kafedry/chemistry/484404339-612x612.jpg"/>
          <p:cNvPicPr>
            <a:picLocks noChangeAspect="1" noChangeArrowheads="1"/>
          </p:cNvPicPr>
          <p:nvPr/>
        </p:nvPicPr>
        <p:blipFill>
          <a:blip r:embed="rId2"/>
          <a:srcRect/>
          <a:stretch>
            <a:fillRect/>
          </a:stretch>
        </p:blipFill>
        <p:spPr bwMode="auto">
          <a:xfrm>
            <a:off x="7429520" y="285728"/>
            <a:ext cx="1714480" cy="14623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801</Words>
  <PresentationFormat>Экран (4:3)</PresentationFormat>
  <Paragraphs>52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Основные особенности проведения ОГЭ по химии</vt:lpstr>
      <vt:lpstr>Начало экзамена</vt:lpstr>
      <vt:lpstr>Начало экзамена</vt:lpstr>
      <vt:lpstr>Слайд 5</vt:lpstr>
      <vt:lpstr>экзамен</vt:lpstr>
      <vt:lpstr>экзамен</vt:lpstr>
      <vt:lpstr>Экзамен</vt:lpstr>
      <vt:lpstr>Выполнение задания  24</vt:lpstr>
      <vt:lpstr>Выполнение задания  24</vt:lpstr>
      <vt:lpstr>Возможные нарушения при выполнении химического эксперимента, требующие предупреждения и обращение внимания на пункты техники безопасности: </vt:lpstr>
      <vt:lpstr>Замечания</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kabi19</dc:creator>
  <cp:lastModifiedBy>kabi19</cp:lastModifiedBy>
  <cp:revision>3</cp:revision>
  <dcterms:created xsi:type="dcterms:W3CDTF">2020-10-13T06:33:25Z</dcterms:created>
  <dcterms:modified xsi:type="dcterms:W3CDTF">2020-10-13T11:22:23Z</dcterms:modified>
</cp:coreProperties>
</file>