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D521-4223-4FA3-AD21-D0EF75CD8D30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4066-98D2-45F9-9B22-3B7F0C61F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384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D521-4223-4FA3-AD21-D0EF75CD8D30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4066-98D2-45F9-9B22-3B7F0C61F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83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D521-4223-4FA3-AD21-D0EF75CD8D30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4066-98D2-45F9-9B22-3B7F0C61F80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4775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D521-4223-4FA3-AD21-D0EF75CD8D30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4066-98D2-45F9-9B22-3B7F0C61F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105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D521-4223-4FA3-AD21-D0EF75CD8D30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4066-98D2-45F9-9B22-3B7F0C61F80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6217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D521-4223-4FA3-AD21-D0EF75CD8D30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4066-98D2-45F9-9B22-3B7F0C61F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7497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D521-4223-4FA3-AD21-D0EF75CD8D30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4066-98D2-45F9-9B22-3B7F0C61F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492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D521-4223-4FA3-AD21-D0EF75CD8D30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4066-98D2-45F9-9B22-3B7F0C61F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593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D521-4223-4FA3-AD21-D0EF75CD8D30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4066-98D2-45F9-9B22-3B7F0C61F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347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D521-4223-4FA3-AD21-D0EF75CD8D30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4066-98D2-45F9-9B22-3B7F0C61F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989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D521-4223-4FA3-AD21-D0EF75CD8D30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4066-98D2-45F9-9B22-3B7F0C61F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815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D521-4223-4FA3-AD21-D0EF75CD8D30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4066-98D2-45F9-9B22-3B7F0C61F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662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D521-4223-4FA3-AD21-D0EF75CD8D30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4066-98D2-45F9-9B22-3B7F0C61F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667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D521-4223-4FA3-AD21-D0EF75CD8D30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4066-98D2-45F9-9B22-3B7F0C61F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62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D521-4223-4FA3-AD21-D0EF75CD8D30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4066-98D2-45F9-9B22-3B7F0C61F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592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D521-4223-4FA3-AD21-D0EF75CD8D30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4066-98D2-45F9-9B22-3B7F0C61F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569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AD521-4223-4FA3-AD21-D0EF75CD8D30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3BC4066-98D2-45F9-9B22-3B7F0C61F8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783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4421" y="-232012"/>
            <a:ext cx="7955280" cy="4544705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Комплексный анализ текста как подготовка к успешному выполнению олимпиадных заданий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9558" y="4954137"/>
            <a:ext cx="5691117" cy="1473958"/>
          </a:xfrm>
        </p:spPr>
        <p:txBody>
          <a:bodyPr/>
          <a:lstStyle/>
          <a:p>
            <a:pPr algn="ctr"/>
            <a:r>
              <a:rPr lang="ru-RU" altLang="ru-RU" b="1" dirty="0">
                <a:solidFill>
                  <a:schemeClr val="tx1"/>
                </a:solidFill>
                <a:latin typeface="Albany"/>
                <a:ea typeface="HG Mincho Light J"/>
                <a:cs typeface="Arial Unicode MS" panose="020B0604020202020204" pitchFamily="34" charset="-128"/>
              </a:rPr>
              <a:t>Подготовила </a:t>
            </a:r>
            <a:r>
              <a:rPr lang="ru-RU" altLang="ru-RU" b="1" dirty="0" smtClean="0">
                <a:solidFill>
                  <a:schemeClr val="tx1"/>
                </a:solidFill>
                <a:latin typeface="Albany"/>
                <a:ea typeface="HG Mincho Light J"/>
                <a:cs typeface="Arial Unicode MS" panose="020B0604020202020204" pitchFamily="34" charset="-128"/>
              </a:rPr>
              <a:t>Руднева М.Г.,</a:t>
            </a:r>
            <a:endParaRPr lang="ru-RU" altLang="ru-RU" b="1" dirty="0">
              <a:solidFill>
                <a:schemeClr val="tx1"/>
              </a:solidFill>
              <a:latin typeface="Albany"/>
              <a:ea typeface="HG Mincho Light J"/>
              <a:cs typeface="Arial Unicode MS" panose="020B0604020202020204" pitchFamily="34" charset="-128"/>
            </a:endParaRPr>
          </a:p>
          <a:p>
            <a:pPr algn="ctr"/>
            <a:r>
              <a:rPr lang="ru-RU" altLang="ru-RU" b="1" dirty="0">
                <a:solidFill>
                  <a:schemeClr val="tx1"/>
                </a:solidFill>
                <a:latin typeface="Albany"/>
                <a:ea typeface="HG Mincho Light J"/>
                <a:cs typeface="Arial Unicode MS" panose="020B0604020202020204" pitchFamily="34" charset="-128"/>
              </a:rPr>
              <a:t>учитель русского языка и литературы </a:t>
            </a:r>
            <a:endParaRPr lang="ru-RU" altLang="ru-RU" b="1" dirty="0" smtClean="0">
              <a:solidFill>
                <a:schemeClr val="tx1"/>
              </a:solidFill>
              <a:latin typeface="Albany"/>
              <a:ea typeface="HG Mincho Light J"/>
              <a:cs typeface="Arial Unicode MS" panose="020B0604020202020204" pitchFamily="34" charset="-128"/>
            </a:endParaRPr>
          </a:p>
          <a:p>
            <a:pPr algn="ctr"/>
            <a:r>
              <a:rPr lang="ru-RU" altLang="ru-RU" b="1" dirty="0" smtClean="0">
                <a:solidFill>
                  <a:schemeClr val="tx1"/>
                </a:solidFill>
                <a:latin typeface="Albany"/>
                <a:ea typeface="HG Mincho Light J"/>
                <a:cs typeface="Arial Unicode MS" panose="020B0604020202020204" pitchFamily="34" charset="-128"/>
              </a:rPr>
              <a:t>МБОУ </a:t>
            </a:r>
            <a:r>
              <a:rPr lang="ru-RU" altLang="ru-RU" b="1" dirty="0">
                <a:solidFill>
                  <a:schemeClr val="tx1"/>
                </a:solidFill>
                <a:latin typeface="Albany"/>
                <a:ea typeface="HG Mincho Light J"/>
                <a:cs typeface="Arial Unicode MS" panose="020B0604020202020204" pitchFamily="34" charset="-128"/>
              </a:rPr>
              <a:t>«Школа №53»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78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14401"/>
            <a:ext cx="8596668" cy="51269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i="1" dirty="0">
                <a:solidFill>
                  <a:schemeClr val="tx1"/>
                </a:solidFill>
              </a:rPr>
              <a:t>Комплексный анализ художественного </a:t>
            </a:r>
            <a:r>
              <a:rPr lang="ru-RU" sz="2400" b="1" i="1" dirty="0" smtClean="0">
                <a:solidFill>
                  <a:schemeClr val="tx1"/>
                </a:solidFill>
              </a:rPr>
              <a:t>текста (фрагмент)</a:t>
            </a:r>
            <a:endParaRPr lang="ru-RU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            </a:t>
            </a:r>
            <a:r>
              <a:rPr lang="ru-RU" sz="2400" b="1" dirty="0">
                <a:solidFill>
                  <a:schemeClr val="tx1"/>
                </a:solidFill>
              </a:rPr>
              <a:t>План анализа эпического произведения.</a:t>
            </a:r>
          </a:p>
          <a:p>
            <a:pPr marL="0" lv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1.Какова </a:t>
            </a:r>
            <a:r>
              <a:rPr lang="ru-RU" sz="2400" b="1" dirty="0">
                <a:solidFill>
                  <a:schemeClr val="tx1"/>
                </a:solidFill>
              </a:rPr>
              <a:t>история создания произведения?</a:t>
            </a:r>
          </a:p>
          <a:p>
            <a:pPr marL="0" lv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2.Как </a:t>
            </a:r>
            <a:r>
              <a:rPr lang="ru-RU" sz="2400" b="1" dirty="0">
                <a:solidFill>
                  <a:schemeClr val="tx1"/>
                </a:solidFill>
              </a:rPr>
              <a:t>связано произведение с исторической эпохой?</a:t>
            </a:r>
          </a:p>
          <a:p>
            <a:pPr marL="0" lv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3.Какое </a:t>
            </a:r>
            <a:r>
              <a:rPr lang="ru-RU" sz="2400" b="1" dirty="0">
                <a:solidFill>
                  <a:schemeClr val="tx1"/>
                </a:solidFill>
              </a:rPr>
              <a:t>место занимает произведение в творчестве писателя и в русской литературе?</a:t>
            </a:r>
          </a:p>
          <a:p>
            <a:pPr marL="0" lv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4.Какие </a:t>
            </a:r>
            <a:r>
              <a:rPr lang="ru-RU" sz="2400" b="1" dirty="0">
                <a:solidFill>
                  <a:schemeClr val="tx1"/>
                </a:solidFill>
              </a:rPr>
              <a:t>факты из биографии автора связаны с созданием данного произведения?</a:t>
            </a:r>
          </a:p>
          <a:p>
            <a:pPr marL="0" lv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5.К </a:t>
            </a:r>
            <a:r>
              <a:rPr lang="ru-RU" sz="2400" b="1" dirty="0">
                <a:solidFill>
                  <a:schemeClr val="tx1"/>
                </a:solidFill>
              </a:rPr>
              <a:t>какому жанру принадлежит произведение? (Поэма, роман, повесть, рассказ и др.)</a:t>
            </a:r>
          </a:p>
          <a:p>
            <a:pPr marL="0" lvl="0" indent="0"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6.В </a:t>
            </a:r>
            <a:r>
              <a:rPr lang="ru-RU" sz="2400" b="1" dirty="0">
                <a:solidFill>
                  <a:schemeClr val="tx1"/>
                </a:solidFill>
              </a:rPr>
              <a:t>чём смысл названия произведения?</a:t>
            </a:r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68562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7546"/>
            <a:ext cx="8596668" cy="5713817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2400" dirty="0">
                <a:solidFill>
                  <a:schemeClr val="tx1"/>
                </a:solidFill>
              </a:rPr>
              <a:t>12. Что означает слово </a:t>
            </a:r>
            <a:r>
              <a:rPr lang="ru-RU" sz="2400" i="1" dirty="0">
                <a:solidFill>
                  <a:schemeClr val="tx1"/>
                </a:solidFill>
              </a:rPr>
              <a:t>отрекаться</a:t>
            </a:r>
            <a:r>
              <a:rPr lang="ru-RU" sz="2400" i="1" dirty="0" smtClean="0">
                <a:solidFill>
                  <a:schemeClr val="tx1"/>
                </a:solidFill>
              </a:rPr>
              <a:t>?</a:t>
            </a:r>
            <a:endParaRPr lang="ru-RU" sz="2400" dirty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r>
              <a:rPr lang="ru-RU" sz="2400" dirty="0">
                <a:solidFill>
                  <a:schemeClr val="tx1"/>
                </a:solidFill>
              </a:rPr>
              <a:t>13.  Как называется изобразительное средство?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Семь румяных усачей…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Отвели они девицу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Вверх во светлую светлицу</a:t>
            </a:r>
            <a:r>
              <a:rPr lang="ru-RU" sz="2400" dirty="0" smtClean="0">
                <a:solidFill>
                  <a:schemeClr val="tx1"/>
                </a:solidFill>
              </a:rPr>
              <a:t>…</a:t>
            </a:r>
            <a:endParaRPr lang="ru-RU" sz="2400" dirty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r>
              <a:rPr lang="ru-RU" sz="2400" dirty="0">
                <a:solidFill>
                  <a:schemeClr val="tx1"/>
                </a:solidFill>
              </a:rPr>
              <a:t>14. Укажите название приёма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Ей навстречу пёс, </a:t>
            </a:r>
            <a:r>
              <a:rPr lang="ru-RU" sz="2400" dirty="0" err="1">
                <a:solidFill>
                  <a:schemeClr val="tx1"/>
                </a:solidFill>
              </a:rPr>
              <a:t>залая</a:t>
            </a:r>
            <a:r>
              <a:rPr lang="ru-RU" sz="2400" dirty="0">
                <a:solidFill>
                  <a:schemeClr val="tx1"/>
                </a:solidFill>
              </a:rPr>
              <a:t>,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Прибежал и смолк, играя…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Пёс бежит за ней, ласкаясь</a:t>
            </a:r>
            <a:r>
              <a:rPr lang="ru-RU" sz="2400" dirty="0" smtClean="0">
                <a:solidFill>
                  <a:schemeClr val="tx1"/>
                </a:solidFill>
              </a:rPr>
              <a:t>…</a:t>
            </a:r>
            <a:endParaRPr lang="ru-RU" sz="2400" dirty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r>
              <a:rPr lang="ru-RU" sz="2400" b="1" dirty="0">
                <a:solidFill>
                  <a:schemeClr val="tx1"/>
                </a:solidFill>
              </a:rPr>
              <a:t>15. Как вы понимаете данную пословицу</a:t>
            </a:r>
            <a:r>
              <a:rPr lang="ru-RU" sz="2400" b="1" dirty="0" smtClean="0">
                <a:solidFill>
                  <a:schemeClr val="tx1"/>
                </a:solidFill>
              </a:rPr>
              <a:t>?</a:t>
            </a:r>
            <a:endParaRPr lang="ru-RU" sz="2400" b="1" dirty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r>
              <a:rPr lang="ru-RU" sz="2400" b="1" dirty="0">
                <a:solidFill>
                  <a:schemeClr val="tx1"/>
                </a:solidFill>
              </a:rPr>
              <a:t>Злая мысль самому навредит</a:t>
            </a:r>
            <a:r>
              <a:rPr lang="ru-RU" sz="2400" b="1" dirty="0" smtClean="0">
                <a:solidFill>
                  <a:schemeClr val="tx1"/>
                </a:solidFill>
              </a:rPr>
              <a:t>.</a:t>
            </a:r>
            <a:endParaRPr lang="ru-RU" sz="2400" b="1" dirty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r>
              <a:rPr lang="ru-RU" sz="2400" b="1" dirty="0">
                <a:solidFill>
                  <a:schemeClr val="tx1"/>
                </a:solidFill>
              </a:rPr>
              <a:t>Какую героиню сказки характеризует эта пословица?</a:t>
            </a:r>
          </a:p>
          <a:p>
            <a:pPr marL="0" indent="0" fontAlgn="base">
              <a:buNone/>
            </a:pPr>
            <a:r>
              <a:rPr lang="ru-RU" sz="2400" b="1" dirty="0">
                <a:solidFill>
                  <a:schemeClr val="tx1"/>
                </a:solidFill>
              </a:rPr>
              <a:t> Н</a:t>
            </a:r>
            <a:r>
              <a:rPr lang="ru-RU" sz="2400" b="1" dirty="0" smtClean="0">
                <a:solidFill>
                  <a:schemeClr val="tx1"/>
                </a:solidFill>
              </a:rPr>
              <a:t>а</a:t>
            </a:r>
            <a:r>
              <a:rPr lang="ru-RU" sz="2400" b="1" i="1" dirty="0" smtClean="0">
                <a:solidFill>
                  <a:schemeClr val="tx1"/>
                </a:solidFill>
              </a:rPr>
              <a:t>пишите </a:t>
            </a:r>
            <a:r>
              <a:rPr lang="ru-RU" sz="2400" b="1" i="1" dirty="0">
                <a:solidFill>
                  <a:schemeClr val="tx1"/>
                </a:solidFill>
              </a:rPr>
              <a:t>развёрнутый ответ на данные вопросы (3-5 предложений).</a:t>
            </a:r>
            <a:endParaRPr lang="ru-RU" sz="2400" b="1" dirty="0">
              <a:solidFill>
                <a:schemeClr val="tx1"/>
              </a:solidFill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9856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74320"/>
            <a:ext cx="8596668" cy="165608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ПОПС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05840"/>
            <a:ext cx="8596668" cy="5417819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3600" b="1" dirty="0" smtClean="0"/>
              <a:t>1. П </a:t>
            </a:r>
            <a:r>
              <a:rPr lang="ru-RU" sz="3600" b="1" dirty="0"/>
              <a:t>(тезис) – </a:t>
            </a:r>
            <a:r>
              <a:rPr lang="ru-RU" sz="3600" b="1" dirty="0">
                <a:solidFill>
                  <a:srgbClr val="FF0000"/>
                </a:solidFill>
              </a:rPr>
              <a:t>позиция</a:t>
            </a:r>
            <a:r>
              <a:rPr lang="ru-RU" sz="3600" b="1" dirty="0"/>
              <a:t> (Я считаю, что…);</a:t>
            </a:r>
            <a:endParaRPr lang="ru-RU" sz="3600" dirty="0"/>
          </a:p>
          <a:p>
            <a:pPr marL="0" indent="0">
              <a:buNone/>
            </a:pPr>
            <a:r>
              <a:rPr lang="ru-RU" sz="3600" b="1" dirty="0" smtClean="0"/>
              <a:t>   О </a:t>
            </a:r>
            <a:r>
              <a:rPr lang="ru-RU" sz="3600" b="1" dirty="0"/>
              <a:t>(продолжение тезиса) – </a:t>
            </a:r>
            <a:r>
              <a:rPr lang="ru-RU" sz="3600" b="1" dirty="0">
                <a:solidFill>
                  <a:srgbClr val="FF0000"/>
                </a:solidFill>
              </a:rPr>
              <a:t>обоснование</a:t>
            </a:r>
            <a:r>
              <a:rPr lang="ru-RU" sz="3600" b="1" dirty="0"/>
              <a:t> (… , потому что…);</a:t>
            </a:r>
            <a:endParaRPr lang="ru-RU" sz="3600" dirty="0"/>
          </a:p>
          <a:p>
            <a:pPr marL="0" lvl="0" indent="0">
              <a:buNone/>
            </a:pPr>
            <a:r>
              <a:rPr lang="ru-RU" sz="3600" b="1" dirty="0" smtClean="0"/>
              <a:t>2. П </a:t>
            </a:r>
            <a:r>
              <a:rPr lang="ru-RU" sz="3600" b="1" dirty="0"/>
              <a:t>(доказательства) – </a:t>
            </a:r>
            <a:r>
              <a:rPr lang="ru-RU" sz="3600" b="1" dirty="0">
                <a:solidFill>
                  <a:srgbClr val="FF0000"/>
                </a:solidFill>
              </a:rPr>
              <a:t>пример</a:t>
            </a:r>
            <a:r>
              <a:rPr lang="ru-RU" sz="3600" b="1" dirty="0"/>
              <a:t> (Я могу доказать это на примере…);</a:t>
            </a:r>
            <a:endParaRPr lang="ru-RU" sz="3600" dirty="0"/>
          </a:p>
          <a:p>
            <a:pPr marL="0" lvl="0" indent="0">
              <a:buNone/>
            </a:pPr>
            <a:r>
              <a:rPr lang="ru-RU" sz="3600" b="1" dirty="0" smtClean="0"/>
              <a:t>3. С </a:t>
            </a:r>
            <a:r>
              <a:rPr lang="ru-RU" sz="3600" b="1" dirty="0"/>
              <a:t>–(вывод) -  </a:t>
            </a:r>
            <a:r>
              <a:rPr lang="ru-RU" sz="3600" b="1" dirty="0">
                <a:solidFill>
                  <a:srgbClr val="FF0000"/>
                </a:solidFill>
              </a:rPr>
              <a:t>следствие</a:t>
            </a:r>
            <a:r>
              <a:rPr lang="ru-RU" sz="3600" b="1" dirty="0"/>
              <a:t>/суждение (Таким образом, я делаю вывод…).</a:t>
            </a:r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62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5840" y="0"/>
            <a:ext cx="8268162" cy="80924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b="1" dirty="0">
                <a:solidFill>
                  <a:schemeClr val="tx1"/>
                </a:solidFill>
              </a:rPr>
              <a:t>13.</a:t>
            </a:r>
            <a:r>
              <a:rPr lang="ru-RU" sz="2600" dirty="0">
                <a:solidFill>
                  <a:schemeClr val="tx1"/>
                </a:solidFill>
              </a:rPr>
              <a:t> Что не захотел оставить Тарас Бульба на вражеской земле и потому попал в плен?</a:t>
            </a:r>
          </a:p>
          <a:p>
            <a:pPr marL="0" indent="0">
              <a:buNone/>
            </a:pPr>
            <a:r>
              <a:rPr lang="ru-RU" sz="2600" dirty="0">
                <a:solidFill>
                  <a:schemeClr val="tx1"/>
                </a:solidFill>
              </a:rPr>
              <a:t>1) саблю</a:t>
            </a:r>
          </a:p>
          <a:p>
            <a:pPr marL="0" indent="0">
              <a:buNone/>
            </a:pPr>
            <a:r>
              <a:rPr lang="ru-RU" sz="2600" dirty="0">
                <a:solidFill>
                  <a:schemeClr val="tx1"/>
                </a:solidFill>
              </a:rPr>
              <a:t>2) коня</a:t>
            </a:r>
          </a:p>
          <a:p>
            <a:pPr marL="0" indent="0">
              <a:buNone/>
            </a:pPr>
            <a:r>
              <a:rPr lang="ru-RU" sz="2600" dirty="0">
                <a:solidFill>
                  <a:schemeClr val="tx1"/>
                </a:solidFill>
              </a:rPr>
              <a:t>3) медальон</a:t>
            </a:r>
          </a:p>
          <a:p>
            <a:pPr marL="0" indent="0">
              <a:buNone/>
            </a:pPr>
            <a:r>
              <a:rPr lang="ru-RU" sz="2600" dirty="0">
                <a:solidFill>
                  <a:schemeClr val="tx1"/>
                </a:solidFill>
              </a:rPr>
              <a:t>4) курительную </a:t>
            </a:r>
            <a:r>
              <a:rPr lang="ru-RU" sz="2600" dirty="0" smtClean="0">
                <a:solidFill>
                  <a:schemeClr val="tx1"/>
                </a:solidFill>
              </a:rPr>
              <a:t>трубку</a:t>
            </a:r>
            <a:endParaRPr lang="ru-RU" sz="2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600" b="1" dirty="0">
                <a:solidFill>
                  <a:schemeClr val="tx1"/>
                </a:solidFill>
              </a:rPr>
              <a:t>14.</a:t>
            </a:r>
            <a:r>
              <a:rPr lang="ru-RU" sz="2600" dirty="0">
                <a:solidFill>
                  <a:schemeClr val="tx1"/>
                </a:solidFill>
              </a:rPr>
              <a:t> Запишите значения следующих слов:</a:t>
            </a:r>
          </a:p>
          <a:p>
            <a:pPr marL="0" indent="0">
              <a:buNone/>
            </a:pPr>
            <a:r>
              <a:rPr lang="ru-RU" sz="2600" b="1" i="1" dirty="0">
                <a:solidFill>
                  <a:schemeClr val="tx1"/>
                </a:solidFill>
              </a:rPr>
              <a:t>Аргамак – </a:t>
            </a:r>
            <a:endParaRPr lang="ru-RU" sz="2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600" b="1" i="1" dirty="0">
                <a:solidFill>
                  <a:schemeClr val="tx1"/>
                </a:solidFill>
              </a:rPr>
              <a:t>Костёл – </a:t>
            </a:r>
            <a:endParaRPr lang="ru-RU" sz="2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600" b="1" i="1" dirty="0">
                <a:solidFill>
                  <a:schemeClr val="tx1"/>
                </a:solidFill>
              </a:rPr>
              <a:t>Перси - </a:t>
            </a:r>
            <a:endParaRPr lang="ru-RU" sz="2600" dirty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r>
              <a:rPr lang="ru-RU" sz="2600" b="1" dirty="0">
                <a:solidFill>
                  <a:schemeClr val="tx1"/>
                </a:solidFill>
              </a:rPr>
              <a:t>15.</a:t>
            </a:r>
            <a:r>
              <a:rPr lang="ru-RU" sz="2600" dirty="0">
                <a:solidFill>
                  <a:schemeClr val="tx1"/>
                </a:solidFill>
              </a:rPr>
              <a:t> Справедливо ли поступил Тарас, убив своего сына?  Почему? Мог ли он поступить по-другому</a:t>
            </a:r>
            <a:r>
              <a:rPr lang="ru-RU" sz="2600" dirty="0" smtClean="0">
                <a:solidFill>
                  <a:schemeClr val="tx1"/>
                </a:solidFill>
              </a:rPr>
              <a:t>?</a:t>
            </a:r>
            <a:endParaRPr lang="ru-RU" sz="2600" dirty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r>
              <a:rPr lang="ru-RU" sz="2600" i="1" dirty="0">
                <a:solidFill>
                  <a:schemeClr val="tx1"/>
                </a:solidFill>
              </a:rPr>
              <a:t>Напишите развёрнутый ответ на данные вопросы (5 -7 предложений).</a:t>
            </a:r>
            <a:endParaRPr lang="ru-RU" sz="26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954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0"/>
            <a:ext cx="8596668" cy="60413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chemeClr val="tx1"/>
                </a:solidFill>
              </a:rPr>
              <a:t>План работы с художественным текстом на олимпиаде по литературе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chemeClr val="tx1"/>
                </a:solidFill>
              </a:rPr>
              <a:t>(от ощущения – через анализ – к пониманию</a:t>
            </a:r>
            <a:r>
              <a:rPr lang="ru-RU" sz="2400" b="1" dirty="0" smtClean="0">
                <a:solidFill>
                  <a:schemeClr val="tx1"/>
                </a:solidFill>
              </a:rPr>
              <a:t>)</a:t>
            </a:r>
            <a:r>
              <a:rPr lang="ru-RU" sz="2400" b="1" dirty="0">
                <a:solidFill>
                  <a:schemeClr val="tx1"/>
                </a:solidFill>
              </a:rPr>
              <a:t> </a:t>
            </a:r>
          </a:p>
          <a:p>
            <a:pPr marL="0" lv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1.Автор</a:t>
            </a:r>
            <a:r>
              <a:rPr lang="ru-RU" sz="2000" dirty="0">
                <a:solidFill>
                  <a:schemeClr val="tx1"/>
                </a:solidFill>
              </a:rPr>
              <a:t>, название произведения. </a:t>
            </a:r>
          </a:p>
          <a:p>
            <a:pPr marL="0" lv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2.Жанр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  <a:p>
            <a:pPr marL="0" lv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3.Направление</a:t>
            </a:r>
            <a:r>
              <a:rPr lang="ru-RU" sz="2000" dirty="0">
                <a:solidFill>
                  <a:schemeClr val="tx1"/>
                </a:solidFill>
              </a:rPr>
              <a:t>, литературное течение.</a:t>
            </a:r>
          </a:p>
          <a:p>
            <a:pPr marL="0" lv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4.Тема</a:t>
            </a:r>
            <a:r>
              <a:rPr lang="ru-RU" sz="2000" dirty="0">
                <a:solidFill>
                  <a:schemeClr val="tx1"/>
                </a:solidFill>
              </a:rPr>
              <a:t>, идея.</a:t>
            </a:r>
          </a:p>
          <a:p>
            <a:pPr marL="0" lv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5.Сюжет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  <a:p>
            <a:pPr marL="0" lv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6.Система </a:t>
            </a:r>
            <a:r>
              <a:rPr lang="ru-RU" sz="2000" dirty="0">
                <a:solidFill>
                  <a:schemeClr val="tx1"/>
                </a:solidFill>
              </a:rPr>
              <a:t>образов.</a:t>
            </a:r>
          </a:p>
          <a:p>
            <a:pPr marL="0" lv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7.Лирический </a:t>
            </a:r>
            <a:r>
              <a:rPr lang="ru-RU" sz="2000" dirty="0">
                <a:solidFill>
                  <a:schemeClr val="tx1"/>
                </a:solidFill>
              </a:rPr>
              <a:t>герой.</a:t>
            </a:r>
          </a:p>
          <a:p>
            <a:pPr marL="0" lv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8.Средства </a:t>
            </a:r>
            <a:r>
              <a:rPr lang="ru-RU" sz="2000" dirty="0">
                <a:solidFill>
                  <a:schemeClr val="tx1"/>
                </a:solidFill>
              </a:rPr>
              <a:t>художественной выразительности текста + музыка, звуки в произведении, цвета, краски, фон.</a:t>
            </a:r>
          </a:p>
          <a:p>
            <a:pPr marL="0" lv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9.Ассоциации</a:t>
            </a:r>
            <a:r>
              <a:rPr lang="ru-RU" sz="2000" dirty="0">
                <a:solidFill>
                  <a:schemeClr val="tx1"/>
                </a:solidFill>
              </a:rPr>
              <a:t>. (</a:t>
            </a:r>
            <a:r>
              <a:rPr lang="ru-RU" sz="2000" dirty="0" smtClean="0">
                <a:solidFill>
                  <a:schemeClr val="tx1"/>
                </a:solidFill>
              </a:rPr>
              <a:t>История</a:t>
            </a:r>
            <a:r>
              <a:rPr lang="ru-RU" sz="2000" dirty="0">
                <a:solidFill>
                  <a:schemeClr val="tx1"/>
                </a:solidFill>
              </a:rPr>
              <a:t>, другие художественные произведения)</a:t>
            </a:r>
          </a:p>
          <a:p>
            <a:pPr marL="0" lv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10.Что </a:t>
            </a:r>
            <a:r>
              <a:rPr lang="ru-RU" sz="2000" dirty="0">
                <a:solidFill>
                  <a:schemeClr val="tx1"/>
                </a:solidFill>
              </a:rPr>
              <a:t>ты почувствовал после прочтения произведения? (Мысли, чувства, переживания)</a:t>
            </a:r>
          </a:p>
          <a:p>
            <a:pPr marL="0" lv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11.О </a:t>
            </a:r>
            <a:r>
              <a:rPr lang="ru-RU" sz="2000" dirty="0">
                <a:solidFill>
                  <a:schemeClr val="tx1"/>
                </a:solidFill>
              </a:rPr>
              <a:t>чём хотел сказать автор?</a:t>
            </a:r>
          </a:p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 </a:t>
            </a:r>
          </a:p>
          <a:p>
            <a:pPr marL="0" indent="0">
              <a:buNone/>
            </a:pP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07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605" y="191805"/>
            <a:ext cx="8857397" cy="6209178"/>
          </a:xfrm>
        </p:spPr>
      </p:pic>
    </p:spTree>
    <p:extLst>
      <p:ext uri="{BB962C8B-B14F-4D97-AF65-F5344CB8AC3E}">
        <p14:creationId xmlns:p14="http://schemas.microsoft.com/office/powerpoint/2010/main" val="384443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</TotalTime>
  <Words>182</Words>
  <Application>Microsoft Office PowerPoint</Application>
  <PresentationFormat>Широкоэкранный</PresentationFormat>
  <Paragraphs>49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 Unicode MS</vt:lpstr>
      <vt:lpstr>Albany</vt:lpstr>
      <vt:lpstr>Arial</vt:lpstr>
      <vt:lpstr>HG Mincho Light J</vt:lpstr>
      <vt:lpstr>Trebuchet MS</vt:lpstr>
      <vt:lpstr>Wingdings 3</vt:lpstr>
      <vt:lpstr>Грань</vt:lpstr>
      <vt:lpstr>Комплексный анализ текста как подготовка к успешному выполнению олимпиадных заданий</vt:lpstr>
      <vt:lpstr>Презентация PowerPoint</vt:lpstr>
      <vt:lpstr>Презентация PowerPoint</vt:lpstr>
      <vt:lpstr>ПОПС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Комплексный анализ текста как подготовка к успешному выполнению олимпиадных заданий</dc:title>
  <dc:creator>Admin</dc:creator>
  <cp:lastModifiedBy>Admin</cp:lastModifiedBy>
  <cp:revision>5</cp:revision>
  <dcterms:created xsi:type="dcterms:W3CDTF">2020-12-15T20:25:39Z</dcterms:created>
  <dcterms:modified xsi:type="dcterms:W3CDTF">2020-12-16T17:02:28Z</dcterms:modified>
</cp:coreProperties>
</file>