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7" r:id="rId2"/>
    <p:sldId id="256" r:id="rId3"/>
    <p:sldId id="259" r:id="rId4"/>
    <p:sldId id="258" r:id="rId5"/>
    <p:sldId id="263" r:id="rId6"/>
    <p:sldId id="264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7EAA9-FD90-4340-BEBB-56017913B63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38A79-BDA7-4283-95A3-DC9762ED5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38A79-BDA7-4283-95A3-DC9762ED51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2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BF6F53-A5D2-465C-85CB-4DB1BD87D16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48739-6FD7-442A-8119-565F4FFFBF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6;&#1096;&#1080;&#1073;&#1082;&#1080;%20&#1074;%20&#1084;&#1086;&#1085;&#1086;&#1083;&#1086;&#1075;&#1072;&#1093;%20&#1089;%20&#1090;&#1077;&#1082;&#1089;&#1090;&#1086;&#1084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87;&#1088;&#1086;&#1077;&#1082;&#1090;&#1085;&#1072;&#1103;%20&#1088;&#1072;&#1073;&#1086;&#1090;&#1072;.mp4" TargetMode="External"/><Relationship Id="rId5" Type="http://schemas.openxmlformats.org/officeDocument/2006/relationships/hyperlink" Target="&#1074;&#1084;&#1077;&#1089;&#1090;&#1077;%20&#1086;&#1087;&#1080;&#1089;&#1099;&#1074;&#1072;&#1077;&#1084;%20&#1082;&#1072;&#1088;&#1090;&#1080;&#1085;&#1082;&#1091;.mp4" TargetMode="External"/><Relationship Id="rId4" Type="http://schemas.openxmlformats.org/officeDocument/2006/relationships/hyperlink" Target="&#1074;&#1099;&#1073;&#1077;&#1088;&#1080;%20&#1074;&#1086;&#1087;&#1088;&#1086;&#1089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79;&#1080;&#1084;&#1086;&#1081;%20&#1084;&#1072;&#1083;&#1100;&#1095;&#1080;&#1082;%20&#1076;&#1083;&#1103;%20&#1091;&#1095;&#1080;&#1090;&#1077;&#1083;&#1077;&#1081;.wa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73;&#1072;&#1089;&#1082;&#1077;&#1090;&#1073;&#1086;&#1083;%20&#1076;&#1083;&#1103;%20&#1091;&#1095;&#1080;&#1090;&#1077;&#1083;&#1077;&#1081;.wa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272808" cy="2520280"/>
          </a:xfrm>
        </p:spPr>
        <p:txBody>
          <a:bodyPr/>
          <a:lstStyle/>
          <a:p>
            <a:pPr lvl="8" algn="ctr"/>
            <a:r>
              <a:rPr lang="ru-RU" sz="3200" dirty="0">
                <a:latin typeface="Cambria" pitchFamily="18" charset="0"/>
              </a:rPr>
              <a:t>«Алгоритм подготовки к ВПР 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в </a:t>
            </a:r>
            <a:r>
              <a:rPr lang="ru-RU" sz="3200" dirty="0">
                <a:latin typeface="Cambria" pitchFamily="18" charset="0"/>
              </a:rPr>
              <a:t>7 классе, задание №3 «Построение монологического высказывания 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с </a:t>
            </a:r>
            <a:r>
              <a:rPr lang="ru-RU" sz="3200" dirty="0">
                <a:latin typeface="Cambria" pitchFamily="18" charset="0"/>
              </a:rPr>
              <a:t>опорой на картинку».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4293096"/>
            <a:ext cx="5896744" cy="1656184"/>
          </a:xfrm>
        </p:spPr>
        <p:txBody>
          <a:bodyPr>
            <a:noAutofit/>
          </a:bodyPr>
          <a:lstStyle/>
          <a:p>
            <a:pPr marL="2404872" lvl="8" indent="0" algn="r">
              <a:buNone/>
            </a:pPr>
            <a:r>
              <a:rPr lang="ru-RU" sz="1600" dirty="0" smtClean="0">
                <a:latin typeface="Cambria" pitchFamily="18" charset="0"/>
              </a:rPr>
              <a:t>Подготовила</a:t>
            </a:r>
          </a:p>
          <a:p>
            <a:pPr marL="2404872" lvl="8" indent="0" algn="r">
              <a:buNone/>
            </a:pPr>
            <a:r>
              <a:rPr lang="ru-RU" sz="1600" dirty="0" smtClean="0">
                <a:latin typeface="Cambria" pitchFamily="18" charset="0"/>
              </a:rPr>
              <a:t> учитель английского языка, Школа № 11, </a:t>
            </a:r>
            <a:r>
              <a:rPr lang="ru-RU" sz="1600" dirty="0" err="1" smtClean="0">
                <a:latin typeface="Cambria" pitchFamily="18" charset="0"/>
              </a:rPr>
              <a:t>г.Рязань</a:t>
            </a:r>
            <a:endParaRPr lang="ru-RU" sz="1600" dirty="0" smtClean="0">
              <a:latin typeface="Cambria" pitchFamily="18" charset="0"/>
            </a:endParaRPr>
          </a:p>
          <a:p>
            <a:pPr marL="2404872" lvl="8" indent="0" algn="r">
              <a:buNone/>
            </a:pPr>
            <a:r>
              <a:rPr lang="ru-RU" sz="1600" dirty="0" smtClean="0">
                <a:latin typeface="Cambria" pitchFamily="18" charset="0"/>
              </a:rPr>
              <a:t>Алевтина Владимировна </a:t>
            </a:r>
            <a:r>
              <a:rPr lang="ru-RU" sz="1600" dirty="0" err="1" smtClean="0">
                <a:latin typeface="Cambria" pitchFamily="18" charset="0"/>
              </a:rPr>
              <a:t>Карайон</a:t>
            </a:r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kopilkaurokov.ru/up/html/2019/03/16/k_5c8cb4f3d23c7/img_user_file_5c8cb4f48343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8" y="18864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4308975"/>
              </p:ext>
            </p:extLst>
          </p:nvPr>
        </p:nvGraphicFramePr>
        <p:xfrm>
          <a:off x="539553" y="166171"/>
          <a:ext cx="7704856" cy="6527912"/>
        </p:xfrm>
        <a:graphic>
          <a:graphicData uri="http://schemas.openxmlformats.org/drawingml/2006/table">
            <a:tbl>
              <a:tblPr firstRow="1" firstCol="1" bandRow="1"/>
              <a:tblGrid>
                <a:gridCol w="2376263"/>
                <a:gridCol w="5328593"/>
              </a:tblGrid>
              <a:tr h="665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Introduction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I’d like to describe picture №…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Я бы хотел(а) описать фото (картинку) 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I’ve chosen picture (photo) </a:t>
                      </a:r>
                      <a:r>
                        <a:rPr lang="ru-RU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№….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Я выбрал фото (картинку) №</a:t>
                      </a: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1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place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In the picture there is/there are (</a:t>
                      </a:r>
                      <a:r>
                        <a:rPr lang="ru-RU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на картинке находится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In the picture I can see…..(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На картинке я вижу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….)</a:t>
                      </a:r>
                      <a:endParaRPr lang="ru-RU" sz="1000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picture shows….(place, person, people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На картинке изображено место, человек, люди</a:t>
                      </a: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picture was taken  in/at/near (</a:t>
                      </a:r>
                      <a:r>
                        <a:rPr lang="ru-RU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Фото было сделано в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вблизи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ru-RU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рядом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около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It was (probably) taken inside/outside (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Возможно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оно сделано в помещении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/y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лице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picture was taken at 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….(a school)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Фото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было сделано в школе</a:t>
                      </a: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In this picture the action is taking place in (the school, the house, the living room, the cinema, the park  </a:t>
                      </a:r>
                      <a:r>
                        <a:rPr lang="en-US" sz="1000" b="1" dirty="0" err="1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etc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На этой картинке действие происходит в (школе, доме, гостиной, кино, парке и т.д.)</a:t>
                      </a: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2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action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people are doing </a:t>
                      </a:r>
                      <a:r>
                        <a:rPr lang="en-US" sz="1000" b="1" dirty="0" err="1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smth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(having a meal, watching a film, walking, talking and </a:t>
                      </a:r>
                      <a:r>
                        <a:rPr lang="en-US" sz="1000" b="1" dirty="0" err="1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etc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Люди принимают пищу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смотрят фильм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гуляют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разговаривают</a:t>
                      </a:r>
                      <a:r>
                        <a:rPr lang="en-US" sz="1000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boy is….sitting at the desk.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Мальчик сидит за партой.</a:t>
                      </a: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women are ….dancing.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Женщины танцуют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sun is shining brightly. It’s raining.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Ярко светит солнце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Идет.</a:t>
                      </a: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92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appearance of the person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She/He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is about …..years old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Ей 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Ему около…..лет.</a:t>
                      </a: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She/He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has blue/brown/green/eyes and dark/fairly/curly/straight/wavy hair.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У нее/него голубые, карие, зеленые глаза и темные/светлые, кудрявые, прямые, волнистые волосы.</a:t>
                      </a: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The man/woman/girl/boy/teenager is wearing…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Мужчина/женщина/девочка/мальчик/подросток одет в</a:t>
                      </a:r>
                      <a:r>
                        <a:rPr lang="ru-RU" sz="1000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….</a:t>
                      </a:r>
                      <a:endParaRPr lang="ru-RU" sz="1000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He/She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is good-looking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Он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Она приятной </a:t>
                      </a:r>
                      <a:r>
                        <a:rPr lang="ru-RU" sz="1000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внешности</a:t>
                      </a:r>
                      <a:endParaRPr lang="ru-RU" sz="1000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He/She</a:t>
                      </a: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is tall/short/of  medium  height 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Он</a:t>
                      </a:r>
                      <a:r>
                        <a:rPr lang="en-US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000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Она высокого, низкого, среднего роста</a:t>
                      </a:r>
                      <a:r>
                        <a:rPr lang="ru-RU" sz="1000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 guess she/he is quiet and  kind.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Whether you like the picture or not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 like the picture because it makes me think of  my holidays.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 really like this picture because it reminds me of  my little brother/sister/my grandfather whom I love very much.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I don’t like this photo because … it makes me feel sad./the general atmosphere is gloomy.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Why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Concluding phrase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That’s all I wanted  (could) to describe</a:t>
                      </a:r>
                      <a:r>
                        <a:rPr lang="en-US" sz="1000" b="1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000" b="1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Это все,</a:t>
                      </a:r>
                      <a:r>
                        <a:rPr lang="ru-RU" sz="1000" b="0" baseline="0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 что я хотел</a:t>
                      </a:r>
                      <a:r>
                        <a:rPr lang="en-US" sz="1000" b="0" baseline="0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000" b="0" baseline="0" dirty="0" smtClean="0">
                          <a:effectLst/>
                          <a:latin typeface="Cambria" pitchFamily="18" charset="0"/>
                          <a:ea typeface="Calibri"/>
                          <a:cs typeface="Arial" pitchFamily="34" charset="0"/>
                        </a:rPr>
                        <a:t>мог сказать.</a:t>
                      </a:r>
                      <a:endParaRPr lang="ru-RU" sz="1000" b="1" dirty="0">
                        <a:effectLst/>
                        <a:latin typeface="Cambria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28289" marR="28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6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068960"/>
            <a:ext cx="7920880" cy="35283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I’d like to describe picture </a:t>
            </a:r>
            <a:r>
              <a:rPr lang="ru-RU" sz="1400" i="1" dirty="0" smtClean="0">
                <a:latin typeface="Cambria" pitchFamily="18" charset="0"/>
                <a:cs typeface="Arial" pitchFamily="34" charset="0"/>
              </a:rPr>
              <a:t>№1. (</a:t>
            </a: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Technical phrase)</a:t>
            </a:r>
            <a:r>
              <a:rPr lang="ru-RU" sz="1400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Look at this photo.</a:t>
            </a:r>
            <a:r>
              <a:rPr lang="ru-RU" sz="1400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Isn’t it a nice place? </a:t>
            </a:r>
            <a:r>
              <a:rPr lang="ru-RU" sz="1400" dirty="0" smtClean="0">
                <a:latin typeface="Cambria" pitchFamily="18" charset="0"/>
                <a:cs typeface="Arial" pitchFamily="34" charset="0"/>
              </a:rPr>
              <a:t>(</a:t>
            </a:r>
            <a:r>
              <a:rPr lang="en-US" sz="1400" b="1" dirty="0" smtClean="0">
                <a:latin typeface="Cambria" pitchFamily="18" charset="0"/>
                <a:cs typeface="Arial" pitchFamily="34" charset="0"/>
              </a:rPr>
              <a:t>Introduction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)</a:t>
            </a:r>
            <a:endParaRPr lang="en-US" sz="1400" b="1" dirty="0">
              <a:latin typeface="Cambria" pitchFamily="18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1400" i="1" dirty="0">
                <a:latin typeface="Cambria" pitchFamily="18" charset="0"/>
                <a:cs typeface="Arial" pitchFamily="34" charset="0"/>
              </a:rPr>
              <a:t>In this picture the action is taking place outside in summer. The weather is warm. It’s sunny</a:t>
            </a: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en-US" sz="1400" b="1" dirty="0" smtClean="0">
                <a:latin typeface="Cambria" pitchFamily="18" charset="0"/>
                <a:cs typeface="Arial" pitchFamily="34" charset="0"/>
              </a:rPr>
              <a:t>(The place)</a:t>
            </a:r>
          </a:p>
          <a:p>
            <a:pPr marL="45720" indent="0">
              <a:buNone/>
            </a:pPr>
            <a:r>
              <a:rPr lang="en-US" sz="1400" i="1" dirty="0">
                <a:latin typeface="Cambria" pitchFamily="18" charset="0"/>
                <a:cs typeface="Arial" pitchFamily="34" charset="0"/>
              </a:rPr>
              <a:t>In the </a:t>
            </a: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foreground I </a:t>
            </a:r>
            <a:r>
              <a:rPr lang="en-US" sz="1400" i="1" dirty="0">
                <a:latin typeface="Cambria" pitchFamily="18" charset="0"/>
                <a:cs typeface="Arial" pitchFamily="34" charset="0"/>
              </a:rPr>
              <a:t>can see a young man </a:t>
            </a: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in front of  </a:t>
            </a:r>
            <a:r>
              <a:rPr lang="en-US" sz="1400" i="1" dirty="0">
                <a:latin typeface="Cambria" pitchFamily="18" charset="0"/>
                <a:cs typeface="Arial" pitchFamily="34" charset="0"/>
              </a:rPr>
              <a:t>his big </a:t>
            </a: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house. The </a:t>
            </a:r>
            <a:r>
              <a:rPr lang="en-US" sz="1400" i="1" dirty="0">
                <a:latin typeface="Cambria" pitchFamily="18" charset="0"/>
                <a:cs typeface="Arial" pitchFamily="34" charset="0"/>
              </a:rPr>
              <a:t>man is going to his job. I think he is a businessman.</a:t>
            </a:r>
          </a:p>
          <a:p>
            <a:pPr marL="45720" indent="0">
              <a:buNone/>
            </a:pPr>
            <a:r>
              <a:rPr lang="en-US" sz="1400" b="1" dirty="0" smtClean="0">
                <a:latin typeface="Cambria" pitchFamily="18" charset="0"/>
                <a:cs typeface="Arial" pitchFamily="34" charset="0"/>
              </a:rPr>
              <a:t>The action (Use Present Continuous Tense)</a:t>
            </a:r>
          </a:p>
          <a:p>
            <a:pPr marL="45720" indent="0">
              <a:buNone/>
            </a:pP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The man is wearing a black suit, a blue shirt and a red tie. He has got dark hair. He is slim.</a:t>
            </a:r>
          </a:p>
          <a:p>
            <a:pPr marL="45720" indent="0">
              <a:buNone/>
            </a:pPr>
            <a:r>
              <a:rPr lang="en-US" sz="1400" b="1" dirty="0" smtClean="0">
                <a:latin typeface="Cambria" pitchFamily="18" charset="0"/>
                <a:cs typeface="Arial" pitchFamily="34" charset="0"/>
              </a:rPr>
              <a:t>(The appearance of the person)</a:t>
            </a:r>
          </a:p>
          <a:p>
            <a:pPr marL="45720" indent="0">
              <a:buNone/>
            </a:pP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I like this picture because in future I would like to be a businessman and buy a big house.</a:t>
            </a:r>
          </a:p>
          <a:p>
            <a:pPr marL="45720" indent="0">
              <a:buNone/>
            </a:pPr>
            <a:r>
              <a:rPr lang="en-US" sz="1400" b="1" dirty="0" smtClean="0">
                <a:latin typeface="Cambria" pitchFamily="18" charset="0"/>
                <a:cs typeface="Arial" pitchFamily="34" charset="0"/>
              </a:rPr>
              <a:t>(Whether you like the picture or not. Why)</a:t>
            </a:r>
          </a:p>
          <a:p>
            <a:pPr marL="45720" indent="0">
              <a:buNone/>
            </a:pP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That’s all I wanted (could) to describe. </a:t>
            </a:r>
            <a:r>
              <a:rPr lang="en-US" sz="1400" b="1" dirty="0" smtClean="0">
                <a:latin typeface="Cambria" pitchFamily="18" charset="0"/>
                <a:cs typeface="Arial" pitchFamily="34" charset="0"/>
              </a:rPr>
              <a:t>(Concluding phrase)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   = </a:t>
            </a:r>
            <a:r>
              <a:rPr lang="en-US" sz="1400" b="1" dirty="0" smtClean="0">
                <a:latin typeface="Cambria" pitchFamily="18" charset="0"/>
                <a:cs typeface="Arial" pitchFamily="34" charset="0"/>
              </a:rPr>
              <a:t>         </a:t>
            </a:r>
            <a:r>
              <a:rPr lang="ru-RU" sz="1400" i="1" dirty="0" smtClean="0">
                <a:latin typeface="Cambria" pitchFamily="18" charset="0"/>
                <a:cs typeface="Arial" pitchFamily="34" charset="0"/>
              </a:rPr>
              <a:t>13 </a:t>
            </a:r>
            <a:r>
              <a:rPr lang="en-US" sz="1400" i="1" dirty="0" smtClean="0">
                <a:latin typeface="Cambria" pitchFamily="18" charset="0"/>
                <a:cs typeface="Arial" pitchFamily="34" charset="0"/>
              </a:rPr>
              <a:t>sentences- ok.</a:t>
            </a:r>
          </a:p>
          <a:p>
            <a:endParaRPr lang="ru-RU" sz="1400" b="1" i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050" name="Picture 2" descr="http://www.xn----otbbcd9aedaglc3m.xn--p1ai/upload/iblock/f12/f121a8873f856837361be8356df268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600400" cy="239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2564904"/>
            <a:ext cx="1584176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Picture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№ 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hlinkClick r:id="rId3" action="ppaction://hlinkfile"/>
          </p:cNvPr>
          <p:cNvSpPr/>
          <p:nvPr/>
        </p:nvSpPr>
        <p:spPr>
          <a:xfrm>
            <a:off x="8076636" y="5445224"/>
            <a:ext cx="36004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sz="11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hlinkClick r:id="rId4" action="ppaction://hlinkfile"/>
          </p:cNvPr>
          <p:cNvSpPr/>
          <p:nvPr/>
        </p:nvSpPr>
        <p:spPr>
          <a:xfrm>
            <a:off x="8088884" y="5769260"/>
            <a:ext cx="347792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hlinkClick r:id="rId5" action="ppaction://hlinkfile"/>
          </p:cNvPr>
          <p:cNvSpPr/>
          <p:nvPr/>
        </p:nvSpPr>
        <p:spPr>
          <a:xfrm>
            <a:off x="8076636" y="6062825"/>
            <a:ext cx="347792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hlinkClick r:id="rId6" action="ppaction://hlinkfile"/>
          </p:cNvPr>
          <p:cNvSpPr/>
          <p:nvPr/>
        </p:nvSpPr>
        <p:spPr>
          <a:xfrm>
            <a:off x="8101132" y="6380243"/>
            <a:ext cx="335544" cy="2171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7056784" cy="26642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The place</a:t>
            </a:r>
          </a:p>
          <a:p>
            <a:r>
              <a:rPr lang="en-US" dirty="0" smtClean="0"/>
              <a:t>The action</a:t>
            </a:r>
          </a:p>
          <a:p>
            <a:r>
              <a:rPr lang="en-US" dirty="0" smtClean="0"/>
              <a:t>The appearance</a:t>
            </a:r>
          </a:p>
          <a:p>
            <a:r>
              <a:rPr lang="en-US" dirty="0" smtClean="0"/>
              <a:t>Whether you like it or not, why</a:t>
            </a:r>
          </a:p>
          <a:p>
            <a:r>
              <a:rPr lang="en-US" dirty="0" smtClean="0"/>
              <a:t>Conclusion</a:t>
            </a:r>
          </a:p>
          <a:p>
            <a:endParaRPr lang="ru-RU" dirty="0"/>
          </a:p>
        </p:txBody>
      </p:sp>
      <p:pic>
        <p:nvPicPr>
          <p:cNvPr id="4" name="Picture 2" descr="https://img4.goodfon.ru/original/1920x1316/c/c3/malchik-zima-sneg-kot-rad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5"/>
            <a:ext cx="6114237" cy="37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3" action="ppaction://hlinkfile"/>
          </p:cNvPr>
          <p:cNvSpPr/>
          <p:nvPr/>
        </p:nvSpPr>
        <p:spPr>
          <a:xfrm>
            <a:off x="467544" y="6309320"/>
            <a:ext cx="360040" cy="245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8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13281"/>
            <a:ext cx="3501008" cy="347472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The place</a:t>
            </a:r>
          </a:p>
          <a:p>
            <a:r>
              <a:rPr lang="en-US" dirty="0"/>
              <a:t>The action</a:t>
            </a:r>
          </a:p>
          <a:p>
            <a:r>
              <a:rPr lang="en-US" dirty="0"/>
              <a:t>The appearance</a:t>
            </a:r>
          </a:p>
          <a:p>
            <a:r>
              <a:rPr lang="en-US" dirty="0"/>
              <a:t>Whether you like it or </a:t>
            </a:r>
            <a:r>
              <a:rPr lang="en-US" dirty="0" smtClean="0"/>
              <a:t>not, why</a:t>
            </a:r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Picture 4" descr="https://images.pexels.com/photos/267754/pexels-photo-267754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764990" cy="41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3" action="ppaction://hlinkfile"/>
          </p:cNvPr>
          <p:cNvSpPr/>
          <p:nvPr/>
        </p:nvSpPr>
        <p:spPr>
          <a:xfrm>
            <a:off x="755576" y="6381328"/>
            <a:ext cx="288032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848872" cy="55446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Рекомендации для ученика</a:t>
            </a:r>
          </a:p>
          <a:p>
            <a:pPr algn="just"/>
            <a:r>
              <a:rPr lang="ru-RU" dirty="0" smtClean="0"/>
              <a:t>1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smtClean="0">
                <a:latin typeface="Cambria" pitchFamily="18" charset="0"/>
              </a:rPr>
              <a:t>Учитываем время </a:t>
            </a:r>
            <a:r>
              <a:rPr lang="ru-RU" dirty="0">
                <a:latin typeface="Cambria" pitchFamily="18" charset="0"/>
              </a:rPr>
              <a:t>на </a:t>
            </a:r>
            <a:r>
              <a:rPr lang="ru-RU" dirty="0" smtClean="0">
                <a:latin typeface="Cambria" pitchFamily="18" charset="0"/>
              </a:rPr>
              <a:t>подготовку (1</a:t>
            </a:r>
            <a:r>
              <a:rPr lang="en-US" dirty="0" smtClean="0">
                <a:latin typeface="Cambria" pitchFamily="18" charset="0"/>
              </a:rPr>
              <a:t>,5</a:t>
            </a:r>
            <a:r>
              <a:rPr lang="ru-RU" dirty="0" smtClean="0">
                <a:latin typeface="Cambria" pitchFamily="18" charset="0"/>
              </a:rPr>
              <a:t>минуты) </a:t>
            </a:r>
            <a:r>
              <a:rPr lang="ru-RU" dirty="0">
                <a:latin typeface="Cambria" pitchFamily="18" charset="0"/>
              </a:rPr>
              <a:t>и время, отводимое на </a:t>
            </a:r>
            <a:r>
              <a:rPr lang="ru-RU" dirty="0" smtClean="0">
                <a:latin typeface="Cambria" pitchFamily="18" charset="0"/>
              </a:rPr>
              <a:t>ответ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(2 минуты)</a:t>
            </a:r>
          </a:p>
          <a:p>
            <a:pPr algn="just"/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2. </a:t>
            </a:r>
            <a:r>
              <a:rPr lang="ru-RU" dirty="0" smtClean="0">
                <a:latin typeface="Cambria" pitchFamily="18" charset="0"/>
              </a:rPr>
              <a:t>Быстро определяемся с картинкой. Проговариваем вслух (или про себя) самые трудные моменты.</a:t>
            </a:r>
          </a:p>
          <a:p>
            <a:pPr algn="just"/>
            <a:r>
              <a:rPr lang="ru-RU" dirty="0" smtClean="0">
                <a:latin typeface="Cambria" pitchFamily="18" charset="0"/>
              </a:rPr>
              <a:t>3</a:t>
            </a:r>
            <a:r>
              <a:rPr lang="ru-RU" dirty="0">
                <a:latin typeface="Cambria" pitchFamily="18" charset="0"/>
              </a:rPr>
              <a:t>. Заранее </a:t>
            </a:r>
            <a:r>
              <a:rPr lang="ru-RU" dirty="0" smtClean="0">
                <a:latin typeface="Cambria" pitchFamily="18" charset="0"/>
              </a:rPr>
              <a:t>выучить «</a:t>
            </a:r>
            <a:r>
              <a:rPr lang="en-US" dirty="0" smtClean="0">
                <a:latin typeface="Cambria" pitchFamily="18" charset="0"/>
              </a:rPr>
              <a:t>fillers</a:t>
            </a:r>
            <a:r>
              <a:rPr lang="ru-RU" dirty="0" smtClean="0">
                <a:latin typeface="Cambria" pitchFamily="18" charset="0"/>
              </a:rPr>
              <a:t>». Учиться грамотно употреблять их в соответствии с планом.</a:t>
            </a:r>
          </a:p>
          <a:p>
            <a:pPr algn="just"/>
            <a:r>
              <a:rPr lang="ru-RU" dirty="0" smtClean="0">
                <a:latin typeface="Cambria" pitchFamily="18" charset="0"/>
              </a:rPr>
              <a:t>4</a:t>
            </a:r>
            <a:r>
              <a:rPr lang="ru-RU" dirty="0">
                <a:latin typeface="Cambria" pitchFamily="18" charset="0"/>
              </a:rPr>
              <a:t>. Использовать в своем монологе средства логической связи: союзы </a:t>
            </a:r>
            <a:r>
              <a:rPr lang="en-US" dirty="0">
                <a:latin typeface="Cambria" pitchFamily="18" charset="0"/>
              </a:rPr>
              <a:t>and</a:t>
            </a:r>
            <a:r>
              <a:rPr lang="ru-RU" dirty="0">
                <a:latin typeface="Cambria" pitchFamily="18" charset="0"/>
              </a:rPr>
              <a:t>, </a:t>
            </a:r>
            <a:r>
              <a:rPr lang="en-US" dirty="0">
                <a:latin typeface="Cambria" pitchFamily="18" charset="0"/>
              </a:rPr>
              <a:t>but</a:t>
            </a:r>
            <a:r>
              <a:rPr lang="ru-RU" dirty="0">
                <a:latin typeface="Cambria" pitchFamily="18" charset="0"/>
              </a:rPr>
              <a:t>, </a:t>
            </a:r>
            <a:r>
              <a:rPr lang="en-US" dirty="0">
                <a:latin typeface="Cambria" pitchFamily="18" charset="0"/>
              </a:rPr>
              <a:t>because </a:t>
            </a:r>
            <a:r>
              <a:rPr lang="ru-RU" dirty="0">
                <a:latin typeface="Cambria" pitchFamily="18" charset="0"/>
              </a:rPr>
              <a:t> и вводные слова </a:t>
            </a:r>
            <a:r>
              <a:rPr lang="en-US" dirty="0">
                <a:latin typeface="Cambria" pitchFamily="18" charset="0"/>
              </a:rPr>
              <a:t>I think</a:t>
            </a:r>
            <a:r>
              <a:rPr lang="ru-RU" dirty="0">
                <a:latin typeface="Cambria" pitchFamily="18" charset="0"/>
              </a:rPr>
              <a:t>, </a:t>
            </a:r>
            <a:r>
              <a:rPr lang="en-US" dirty="0">
                <a:latin typeface="Cambria" pitchFamily="18" charset="0"/>
              </a:rPr>
              <a:t>I can guess</a:t>
            </a:r>
            <a:r>
              <a:rPr lang="ru-RU" dirty="0">
                <a:latin typeface="Cambria" pitchFamily="18" charset="0"/>
              </a:rPr>
              <a:t>, </a:t>
            </a:r>
            <a:r>
              <a:rPr lang="en-US" dirty="0">
                <a:latin typeface="Cambria" pitchFamily="18" charset="0"/>
              </a:rPr>
              <a:t>To my mind</a:t>
            </a:r>
            <a:r>
              <a:rPr lang="ru-RU" dirty="0">
                <a:latin typeface="Cambria" pitchFamily="18" charset="0"/>
              </a:rPr>
              <a:t>  и т.д. </a:t>
            </a:r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</a:rPr>
              <a:t>5</a:t>
            </a:r>
            <a:r>
              <a:rPr lang="ru-RU" dirty="0">
                <a:latin typeface="Cambria" pitchFamily="18" charset="0"/>
              </a:rPr>
              <a:t>. Тренировать данное задание при помощи разных </a:t>
            </a:r>
            <a:r>
              <a:rPr lang="ru-RU" dirty="0" smtClean="0">
                <a:latin typeface="Cambria" pitchFamily="18" charset="0"/>
              </a:rPr>
              <a:t>приемов (больше относится к учителю)</a:t>
            </a:r>
          </a:p>
          <a:p>
            <a:pPr algn="just"/>
            <a:r>
              <a:rPr lang="ru-RU" dirty="0" smtClean="0">
                <a:latin typeface="Cambria" pitchFamily="18" charset="0"/>
              </a:rPr>
              <a:t>6</a:t>
            </a:r>
            <a:r>
              <a:rPr lang="ru-RU" dirty="0">
                <a:latin typeface="Cambria" pitchFamily="18" charset="0"/>
              </a:rPr>
              <a:t>. Использовать сайт «решу </a:t>
            </a:r>
            <a:r>
              <a:rPr lang="ru-RU" dirty="0" err="1">
                <a:latin typeface="Cambria" pitchFamily="18" charset="0"/>
              </a:rPr>
              <a:t>впр</a:t>
            </a:r>
            <a:r>
              <a:rPr lang="ru-RU" dirty="0">
                <a:latin typeface="Cambria" pitchFamily="18" charset="0"/>
              </a:rPr>
              <a:t>» в качестве контроля для учителя и в качестве тренировки для ученика. </a:t>
            </a:r>
          </a:p>
          <a:p>
            <a:pPr algn="just"/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tg.adminu.ru/wp-content/uploads/2020/03/vpr-768x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30440"/>
            <a:ext cx="7704856" cy="13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649808"/>
          </a:xfrm>
        </p:spPr>
        <p:txBody>
          <a:bodyPr/>
          <a:lstStyle/>
          <a:p>
            <a:pPr algn="ctr"/>
            <a:r>
              <a:rPr lang="ru-RU" dirty="0" smtClean="0"/>
              <a:t>Критерии оценивания.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510"/>
            <a:ext cx="6264696" cy="6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0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504</TotalTime>
  <Words>768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«Алгоритм подготовки к ВПР  в 7 классе, задание №3 «Построение монологического высказывания  с опорой на картинку».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«Алгоритм подготовки к ВПР  в 7 классе, задание №3 «Построение монологического высказывания  с опорой на картинку».</dc:title>
  <dc:creator>пк</dc:creator>
  <cp:lastModifiedBy>пк</cp:lastModifiedBy>
  <cp:revision>22</cp:revision>
  <dcterms:created xsi:type="dcterms:W3CDTF">2020-11-07T12:15:00Z</dcterms:created>
  <dcterms:modified xsi:type="dcterms:W3CDTF">2020-12-01T17:39:30Z</dcterms:modified>
</cp:coreProperties>
</file>