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1" r:id="rId3"/>
    <p:sldId id="292" r:id="rId4"/>
    <p:sldId id="260" r:id="rId5"/>
    <p:sldId id="275" r:id="rId6"/>
    <p:sldId id="257" r:id="rId7"/>
    <p:sldId id="261" r:id="rId8"/>
    <p:sldId id="285" r:id="rId9"/>
    <p:sldId id="276" r:id="rId10"/>
    <p:sldId id="263" r:id="rId11"/>
    <p:sldId id="277" r:id="rId12"/>
    <p:sldId id="278" r:id="rId13"/>
    <p:sldId id="279" r:id="rId14"/>
    <p:sldId id="280" r:id="rId15"/>
    <p:sldId id="281" r:id="rId16"/>
    <p:sldId id="258" r:id="rId17"/>
    <p:sldId id="282" r:id="rId18"/>
    <p:sldId id="283" r:id="rId19"/>
    <p:sldId id="265" r:id="rId20"/>
    <p:sldId id="266" r:id="rId21"/>
    <p:sldId id="284" r:id="rId22"/>
    <p:sldId id="267" r:id="rId23"/>
    <p:sldId id="270" r:id="rId24"/>
    <p:sldId id="268" r:id="rId25"/>
    <p:sldId id="273" r:id="rId26"/>
    <p:sldId id="269" r:id="rId27"/>
    <p:sldId id="271" r:id="rId28"/>
    <p:sldId id="272" r:id="rId29"/>
    <p:sldId id="287" r:id="rId30"/>
    <p:sldId id="288" r:id="rId31"/>
    <p:sldId id="295" r:id="rId32"/>
    <p:sldId id="293" r:id="rId33"/>
    <p:sldId id="294" r:id="rId34"/>
    <p:sldId id="289" r:id="rId35"/>
    <p:sldId id="296" r:id="rId36"/>
    <p:sldId id="297" r:id="rId37"/>
    <p:sldId id="29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6B424BA-336C-4E69-B640-E8FBD9B2B466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FA96DB1-FAE0-474C-B9C7-A9D046902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ostov-gorod.ru/upload/medialibrary/139/%D0%AE%D1%80%D0%93%D0%B8%D0%BC_%D0%BF%D1%80%D0%B5%D0%B7%D0%B5%D0%BD%D1%82%D0%B0%D1%86%D0%B8%D1%8F%20%D0%A0%D0%AD%D0%A8.pdf" TargetMode="External"/><Relationship Id="rId2" Type="http://schemas.openxmlformats.org/officeDocument/2006/relationships/hyperlink" Target="https://telecomdom.com/dlya-shkoly/rossiyskaya-elektronnaya-shkola-instruktsiy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h222.edu-penza.ru/files/documents/distancion_obraz/resh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lenta.ru/articles/2020/12/05/sber_digital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B2F0B38B-4EEF-49D2-BD07-8F726DF34E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657350"/>
          </a:xfrm>
        </p:spPr>
        <p:txBody>
          <a:bodyPr anchor="ctr"/>
          <a:lstStyle/>
          <a:p>
            <a:r>
              <a:rPr lang="ru-RU" alt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Цифровой образовательный ресурс в современной школе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92A77449-7302-4042-9B1A-0A8FCBBF5C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r>
              <a:rPr lang="ru-RU" altLang="ru-RU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Выполнил педагог </a:t>
            </a:r>
            <a:endParaRPr lang="ru-RU" altLang="ru-RU" sz="3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altLang="ru-RU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МБОУ «Школа № 60/61»</a:t>
            </a:r>
          </a:p>
          <a:p>
            <a:r>
              <a:rPr lang="ru-RU" altLang="ru-RU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Гуськова</a:t>
            </a:r>
            <a:r>
              <a:rPr lang="ru-RU" altLang="ru-RU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Л.В.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3813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Методические материалы. </a:t>
            </a:r>
            <a:br>
              <a:rPr lang="ru-RU" sz="32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Рабочие программы по предметам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320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305740EC-F687-4C1A-8AE2-5E272286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«Недоросль»  Д.И. Фонвизина</a:t>
            </a:r>
          </a:p>
          <a:p>
            <a:r>
              <a:rPr lang="ru-RU" dirty="0"/>
              <a:t>«Горе от ума» А.С. Грибоедова</a:t>
            </a:r>
          </a:p>
          <a:p>
            <a:r>
              <a:rPr lang="ru-RU" dirty="0"/>
              <a:t>«Евгений Онегин» А.С. Пушкина</a:t>
            </a:r>
          </a:p>
          <a:p>
            <a:r>
              <a:rPr lang="ru-RU" dirty="0"/>
              <a:t>«Гроза», «Бесприданница» </a:t>
            </a:r>
            <a:r>
              <a:rPr lang="ru-RU" dirty="0" err="1"/>
              <a:t>А.Н.Островского</a:t>
            </a:r>
            <a:endParaRPr lang="ru-RU" dirty="0"/>
          </a:p>
          <a:p>
            <a:r>
              <a:rPr lang="ru-RU" dirty="0"/>
              <a:t>«Вишнёвый сад» </a:t>
            </a:r>
            <a:r>
              <a:rPr lang="ru-RU" dirty="0" err="1"/>
              <a:t>А.П.Чехова</a:t>
            </a:r>
            <a:endParaRPr lang="ru-RU" dirty="0"/>
          </a:p>
          <a:p>
            <a:r>
              <a:rPr lang="ru-RU" dirty="0"/>
              <a:t>«Мёртвые души», «Ревизор»  </a:t>
            </a:r>
            <a:r>
              <a:rPr lang="ru-RU" dirty="0" err="1"/>
              <a:t>Н.В.Гоголя</a:t>
            </a:r>
            <a:endParaRPr lang="ru-RU" dirty="0"/>
          </a:p>
          <a:p>
            <a:r>
              <a:rPr lang="ru-RU" dirty="0"/>
              <a:t>«Обломов» </a:t>
            </a:r>
            <a:r>
              <a:rPr lang="ru-RU" dirty="0" err="1"/>
              <a:t>А.И.Гончарова</a:t>
            </a:r>
            <a:endParaRPr lang="ru-RU" dirty="0"/>
          </a:p>
          <a:p>
            <a:r>
              <a:rPr lang="ru-RU" dirty="0"/>
              <a:t>«На дне» </a:t>
            </a:r>
            <a:r>
              <a:rPr lang="ru-RU" dirty="0" err="1"/>
              <a:t>М.Горького</a:t>
            </a:r>
            <a:endParaRPr lang="ru-RU" dirty="0"/>
          </a:p>
          <a:p>
            <a:r>
              <a:rPr lang="ru-RU" dirty="0"/>
              <a:t>«Василий Теркин» </a:t>
            </a:r>
            <a:r>
              <a:rPr lang="ru-RU" dirty="0" err="1"/>
              <a:t>А.Т.Твардовского</a:t>
            </a:r>
            <a:endParaRPr lang="ru-RU" dirty="0"/>
          </a:p>
          <a:p>
            <a:r>
              <a:rPr lang="ru-RU" dirty="0"/>
              <a:t>«Старший сын», «Утиная охота»</a:t>
            </a:r>
          </a:p>
          <a:p>
            <a:pPr marL="109728" indent="0">
              <a:buNone/>
            </a:pPr>
            <a:r>
              <a:rPr lang="ru-RU" dirty="0"/>
              <a:t> </a:t>
            </a:r>
            <a:r>
              <a:rPr lang="ru-RU" dirty="0" err="1"/>
              <a:t>А.Вампилова</a:t>
            </a:r>
            <a:endParaRPr lang="ru-RU" dirty="0"/>
          </a:p>
          <a:p>
            <a:pPr marL="109728" indent="0">
              <a:buNone/>
            </a:pPr>
            <a:r>
              <a:rPr lang="ru-RU" dirty="0"/>
              <a:t>«У войны не женское лицо» , «Мы», «Мастер и Маргарита», «Юнона и Авось» , постановка </a:t>
            </a:r>
            <a:r>
              <a:rPr lang="ru-RU" dirty="0" err="1"/>
              <a:t>М.Захарова</a:t>
            </a:r>
            <a:r>
              <a:rPr lang="ru-RU" dirty="0"/>
              <a:t> и много всего другого</a:t>
            </a: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22F0F88-9EB3-4472-9D86-B7163645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C00000"/>
                </a:solidFill>
              </a:rPr>
              <a:t>Театральные постановки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462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4F8CEC0C-6648-4908-9E02-F96D252A9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«Война и мир», «Судьба человека»      </a:t>
            </a:r>
            <a:r>
              <a:rPr lang="ru-RU" dirty="0" err="1"/>
              <a:t>реж</a:t>
            </a:r>
            <a:r>
              <a:rPr lang="ru-RU" dirty="0"/>
              <a:t>. С. Бондарчук</a:t>
            </a:r>
          </a:p>
          <a:p>
            <a:r>
              <a:rPr lang="ru-RU" dirty="0"/>
              <a:t>«Мастер и Маргарита», «Собачье сердце», «Идиот» </a:t>
            </a:r>
            <a:r>
              <a:rPr lang="ru-RU" dirty="0" err="1"/>
              <a:t>реж</a:t>
            </a:r>
            <a:r>
              <a:rPr lang="ru-RU" dirty="0"/>
              <a:t>. В. Бортко</a:t>
            </a:r>
          </a:p>
          <a:p>
            <a:r>
              <a:rPr lang="ru-RU" dirty="0"/>
              <a:t>«Тихий Дон» </a:t>
            </a:r>
            <a:r>
              <a:rPr lang="ru-RU" dirty="0" err="1"/>
              <a:t>реж</a:t>
            </a:r>
            <a:r>
              <a:rPr lang="ru-RU" dirty="0"/>
              <a:t>. С. Герасимов</a:t>
            </a:r>
          </a:p>
          <a:p>
            <a:r>
              <a:rPr lang="ru-RU" dirty="0"/>
              <a:t>«А зори здесь тихие» </a:t>
            </a:r>
            <a:r>
              <a:rPr lang="ru-RU" dirty="0" err="1"/>
              <a:t>реж</a:t>
            </a:r>
            <a:r>
              <a:rPr lang="ru-RU" dirty="0"/>
              <a:t>. С. Ростоцкий</a:t>
            </a:r>
          </a:p>
          <a:p>
            <a:r>
              <a:rPr lang="ru-RU" dirty="0"/>
              <a:t>«Дворянское гнездо» </a:t>
            </a:r>
            <a:r>
              <a:rPr lang="ru-RU" dirty="0" err="1"/>
              <a:t>А.Кончаловского</a:t>
            </a:r>
            <a:endParaRPr lang="ru-RU" dirty="0"/>
          </a:p>
          <a:p>
            <a:r>
              <a:rPr lang="ru-RU" dirty="0"/>
              <a:t>«Несколько дней из жизни Обломова» </a:t>
            </a:r>
            <a:r>
              <a:rPr lang="ru-RU" dirty="0" err="1"/>
              <a:t>реж</a:t>
            </a:r>
            <a:r>
              <a:rPr lang="ru-RU" dirty="0"/>
              <a:t>. Н. Михалков</a:t>
            </a:r>
          </a:p>
          <a:p>
            <a:r>
              <a:rPr lang="ru-RU" dirty="0"/>
              <a:t>«Гранатовый браслет»  </a:t>
            </a:r>
            <a:r>
              <a:rPr lang="ru-RU" dirty="0" err="1"/>
              <a:t>реж</a:t>
            </a:r>
            <a:r>
              <a:rPr lang="ru-RU" dirty="0"/>
              <a:t>. А. Ромм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2C5C6F1-EDCD-424A-BE4F-09FE8D9A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C00000"/>
                </a:solidFill>
              </a:rPr>
              <a:t>Фильмотека</a:t>
            </a:r>
          </a:p>
        </p:txBody>
      </p:sp>
    </p:spTree>
    <p:extLst>
      <p:ext uri="{BB962C8B-B14F-4D97-AF65-F5344CB8AC3E}">
        <p14:creationId xmlns:p14="http://schemas.microsoft.com/office/powerpoint/2010/main" val="3553707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945D4BA8-53F3-4C84-BC69-60D67CAC8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Дана информация о музее: история открытия, экспозиции, выставки</a:t>
            </a:r>
          </a:p>
          <a:p>
            <a:r>
              <a:rPr lang="ru-RU" dirty="0"/>
              <a:t>Представлены фото и видео материалы для виртуальной экскурсии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EF4A481-94AF-453B-958A-BB0626EDB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C00000"/>
                </a:solidFill>
              </a:rPr>
              <a:t>Музеи</a:t>
            </a:r>
          </a:p>
        </p:txBody>
      </p:sp>
    </p:spTree>
    <p:extLst>
      <p:ext uri="{BB962C8B-B14F-4D97-AF65-F5344CB8AC3E}">
        <p14:creationId xmlns:p14="http://schemas.microsoft.com/office/powerpoint/2010/main" val="190907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513DD0CF-9596-4BBD-A901-10C5EDEE8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Перечень ресурсов, доступных детям для занятий в 2021 году</a:t>
            </a:r>
          </a:p>
          <a:p>
            <a:r>
              <a:rPr lang="ru-RU" dirty="0"/>
              <a:t>Направленность курсов: </a:t>
            </a:r>
            <a:r>
              <a:rPr lang="ru-RU" dirty="0">
                <a:solidFill>
                  <a:srgbClr val="FFC000"/>
                </a:solidFill>
              </a:rPr>
              <a:t>физкультурно-спортивна,</a:t>
            </a: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техническая</a:t>
            </a:r>
            <a:r>
              <a:rPr lang="ru-RU" dirty="0"/>
              <a:t>, </a:t>
            </a:r>
            <a:r>
              <a:rPr lang="ru-RU" dirty="0">
                <a:solidFill>
                  <a:srgbClr val="00B050"/>
                </a:solidFill>
              </a:rPr>
              <a:t>художественная</a:t>
            </a:r>
            <a:r>
              <a:rPr lang="ru-RU" dirty="0"/>
              <a:t> (актерское мастерство – </a:t>
            </a:r>
            <a:r>
              <a:rPr lang="ru-RU" dirty="0" err="1"/>
              <a:t>мастерклассы</a:t>
            </a:r>
            <a:r>
              <a:rPr lang="ru-RU" dirty="0"/>
              <a:t> известных артистов, </a:t>
            </a:r>
            <a:r>
              <a:rPr lang="ru-RU" dirty="0" err="1"/>
              <a:t>мастерклассы</a:t>
            </a:r>
            <a:r>
              <a:rPr lang="ru-RU" dirty="0"/>
              <a:t> по работе над репертуарами танцев, история народного костюма Тамбовской губернии, история театра и фотографии, уроки журналистики),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туристко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-краеведческая</a:t>
            </a:r>
            <a:r>
              <a:rPr lang="ru-RU" dirty="0"/>
              <a:t> ( введение в музееведение и всё для туристической работы) и др.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8504AAA-D897-4B2A-ACAE-7E405B86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C00000"/>
                </a:solidFill>
                <a:effectLst/>
              </a:rPr>
              <a:t>Дополнительное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766592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58F75F7D-8E47-4A8A-878C-DEC3DC252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Видеоурок «Сценическая речь»</a:t>
            </a:r>
          </a:p>
          <a:p>
            <a:r>
              <a:rPr lang="ru-RU" dirty="0"/>
              <a:t>«Костюм женский праздничный . Рязанская область, </a:t>
            </a:r>
            <a:r>
              <a:rPr lang="ru-RU" dirty="0" err="1"/>
              <a:t>Сасовский</a:t>
            </a:r>
            <a:r>
              <a:rPr lang="ru-RU" dirty="0"/>
              <a:t> район» (стр. 12)</a:t>
            </a:r>
          </a:p>
          <a:p>
            <a:r>
              <a:rPr lang="ru-RU" dirty="0"/>
              <a:t>Всероссийские открытые уроки  (стр.14)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C8995CB-60E5-46C4-B54E-D333EE8D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Социально-гуманитарная направленность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FE38BB-BED8-47CA-AAD5-277BEAD7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3257883"/>
            <a:ext cx="8136904" cy="36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        </a:t>
            </a:r>
            <a:r>
              <a:rPr lang="ru-RU" sz="2800" dirty="0"/>
              <a:t>Интерактивные уроки «Российской электронной школы» строятся на основе специально разработанных авторских программ, успешно прошедших независимую экспертизу. Эти уроки полностью соответствуют федеральным государственным образовательным стандартам (ФГОС) и примерной основной образовательной программе общего образования.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EBDCA9D-8999-49B5-97AE-0814BCB7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Видеоуроки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964104AA-4B4A-48CA-8197-BC1D64768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F1307EC-297B-471D-AA26-D844FF26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81BB96-4CB8-439D-BDFE-7B0604A3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2FD3724D-8742-40AE-B1EF-018C08851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01DFD3E-2CC2-402B-9D6A-182CDE2D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94A33D-400F-4027-BA6E-029A53201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6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effectLst/>
              </a:rPr>
              <a:t>Структура урока. Актуализация знаний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8F1DD64D-357A-46E8-B5B1-7B182E248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874435"/>
          </a:xfrm>
        </p:spPr>
        <p:txBody>
          <a:bodyPr/>
          <a:lstStyle/>
          <a:p>
            <a:r>
              <a:rPr lang="ru-RU" dirty="0"/>
              <a:t>…ученики российских школ добиваются хороших результатов и в гуманитарных, и в точных науках. Это хорошо видно по результатам конкурсов и универсиад. Эти успехи фиксируют независимые международные исследования.</a:t>
            </a: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школ с современными условиями обучения выросла с 12%  до 85% в 2020-м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15E8F08-9AA7-4CEC-AE3B-6FE89EF3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февраля 2019 года 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Послание Президента РФ </a:t>
            </a:r>
            <a:r>
              <a:rPr lang="ru-RU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В.В.Путина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Федеральному Собранию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873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923" y="1481138"/>
            <a:ext cx="8046154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 fontScale="90000"/>
          </a:bodyPr>
          <a:lstStyle/>
          <a:p>
            <a:pPr marL="365760" lvl="0" indent="-256032">
              <a:spcBef>
                <a:spcPts val="400"/>
              </a:spcBef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урока. </a:t>
            </a:r>
            <a:r>
              <a:rPr lang="ru-RU" sz="36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Лекция учителя.</a:t>
            </a:r>
            <a:r>
              <a:rPr lang="ru-RU" sz="2400" b="0" i="1" dirty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ru-RU" sz="2400" b="0" i="1" dirty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endParaRPr lang="ru-RU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213A237C-FB9E-4F20-944D-6C099A821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Видеоролики с лекциями учителей дополняются иллюстрациями, фрагментами из документальных и художественных фильмов, аудиофайлами, копиями архивных документов) и т.п. Дополнительные материалы к урокам предоставлены партнёрами «Российской электронной школы» и доступны только зарегистрированным пользователям. Все указанные материалы используются исключительно в образовательных целях в полном соответствии с Гражданским кодексом Российской Федерации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39477A3-F02E-45C1-8C88-601A6139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урока. </a:t>
            </a:r>
            <a:r>
              <a:rPr lang="ru-RU" sz="32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Лекция учителя.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08646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0649"/>
            <a:ext cx="8075240" cy="720079"/>
          </a:xfrm>
        </p:spPr>
        <p:txBody>
          <a:bodyPr>
            <a:normAutofit fontScale="77500" lnSpcReduction="20000"/>
          </a:bodyPr>
          <a:lstStyle/>
          <a:p>
            <a:pPr marL="109728" indent="0" algn="ctr">
              <a:buNone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урока. Тренировочные задания и контроль.</a:t>
            </a:r>
          </a:p>
          <a:p>
            <a:pPr algn="just"/>
            <a:endParaRPr lang="ru-RU" sz="3200" dirty="0"/>
          </a:p>
          <a:p>
            <a:pPr algn="just"/>
            <a:endParaRPr lang="ru-RU" sz="3200" dirty="0"/>
          </a:p>
          <a:p>
            <a:pPr algn="just"/>
            <a:endParaRPr lang="ru-RU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16" y="1052736"/>
            <a:ext cx="8785296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b="0" i="1" dirty="0">
                <a:solidFill>
                  <a:srgbClr val="FF0000"/>
                </a:solidFill>
              </a:rPr>
              <a:t> </a:t>
            </a:r>
            <a:r>
              <a:rPr lang="ru-RU" i="1" dirty="0">
                <a:solidFill>
                  <a:srgbClr val="FF0000"/>
                </a:solidFill>
              </a:rPr>
              <a:t>Конспект урока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75867"/>
            <a:ext cx="8055526" cy="453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Можно добавлять задания для учеников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91264" cy="5746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</a:rPr>
              <a:t>- </a:t>
            </a:r>
            <a:r>
              <a:rPr lang="ru-RU" sz="3600" dirty="0"/>
              <a:t>Упражнения и задачи можно проходить неограниченное количество раз, они не предполагают оценивания и уж тем более фиксации оценок. Проверочные задания, напротив, не подразумевают повторного прохождения – система фиксирует результаты их выполнения зарегистрированными пользователями и на этой основе формируется статистика успеваемости ученика.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920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200" dirty="0"/>
              <a:t>Работы проверяются автоматически (это ускоряет процесс проверки)</a:t>
            </a:r>
          </a:p>
          <a:p>
            <a:pPr algn="just"/>
            <a:r>
              <a:rPr lang="ru-RU" sz="3200" dirty="0"/>
              <a:t>Такие задания интересны подрастающему поколению, которое активно пользуется современными технологиями, Интернетом</a:t>
            </a:r>
          </a:p>
          <a:p>
            <a:pPr algn="just"/>
            <a:r>
              <a:rPr lang="ru-RU" sz="3200" dirty="0"/>
              <a:t>Если дать такие задания домой, то Д</a:t>
            </a:r>
            <a:r>
              <a:rPr lang="en-US" sz="3200" dirty="0"/>
              <a:t>/</a:t>
            </a:r>
            <a:r>
              <a:rPr lang="ru-RU" sz="3200" dirty="0"/>
              <a:t>з воспринимается уже не как скучное занятие, а, наоборот, увлекательная работа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Плюсы выполнения таких заданий: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Дополнительные материалы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Привязка учеников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1F044F-113D-4EE3-9298-BCF3DC28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728"/>
            <a:ext cx="9144000" cy="405654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56832D18-F463-4E75-B4EC-492A842CE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E16B6ED-0784-4CCB-8C3C-453CEDA1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Индивидуальная работа с учеником ОВЗ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167E87-BC87-410D-81C9-A0DCF0D3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683"/>
            <a:ext cx="9144000" cy="37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69797003-5421-4230-9320-3D0670D46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Умными помощниками учителей, преподавателей, профессоров уже стали цифровые платформы, созданные нашими отечественными технологическими компаниями (</a:t>
            </a:r>
            <a:r>
              <a:rPr lang="ru-RU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В.В.Путин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 г. Издательство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Lenta.ru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О которых мы сегодня и говорим….</a:t>
            </a: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проект «Цифровая образовательная среда»  Сроки реализации: 01 октября 2018 – 31 декабря 2024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Ведомственная целевая программа </a:t>
            </a:r>
            <a: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«Российская электронная школа»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утверждена Минобрнауки ещё в 2016 году, одобрена Президентом РФ В. В. Путиным в декабре 2015 года .</a:t>
            </a:r>
          </a:p>
          <a:p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6210852-07E8-41DE-A1CF-F3956992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образовательная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512267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630C92CD-C060-472F-9AF9-417FF79C4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DD123DD-4BFC-403A-9659-AA7CE457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Формирование задания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0DF16D-6A64-426E-8F1E-66B11C8DB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0895" r="11414" b="6600"/>
          <a:stretch/>
        </p:blipFill>
        <p:spPr>
          <a:xfrm>
            <a:off x="390286" y="1417637"/>
            <a:ext cx="8296514" cy="49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64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B21A9306-F8F4-49C8-B186-48C7EAAB2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2F5F537-F1C2-406A-8925-B0B49668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D92E65-8712-4766-BCB2-153FDDAE7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25349"/>
            <a:ext cx="6582956" cy="49429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5317CA2-6E4A-4375-B3F1-EE28A994B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53120"/>
            <a:ext cx="5832648" cy="43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53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947288D2-31E0-4C2A-BFFF-F9EBDFFE6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Загруженность платформы во время массового использования</a:t>
            </a:r>
          </a:p>
          <a:p>
            <a:r>
              <a:rPr lang="ru-RU" dirty="0"/>
              <a:t>Встречаются ошибки в подаче материала</a:t>
            </a:r>
          </a:p>
          <a:p>
            <a:r>
              <a:rPr lang="ru-RU" dirty="0"/>
              <a:t>Отсутствие прямого общения с учеником</a:t>
            </a:r>
          </a:p>
          <a:p>
            <a:pPr marL="109728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6BCB94D-3AA3-4366-985F-B4D233AD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Недостатки работы</a:t>
            </a:r>
          </a:p>
        </p:txBody>
      </p:sp>
    </p:spTree>
    <p:extLst>
      <p:ext uri="{BB962C8B-B14F-4D97-AF65-F5344CB8AC3E}">
        <p14:creationId xmlns:p14="http://schemas.microsoft.com/office/powerpoint/2010/main" val="1650950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Разнообразные формы подачи материала</a:t>
            </a:r>
          </a:p>
          <a:p>
            <a:r>
              <a:rPr lang="ru-RU" dirty="0"/>
              <a:t>Большой дидактический материал</a:t>
            </a:r>
          </a:p>
          <a:p>
            <a:r>
              <a:rPr lang="ru-RU" dirty="0"/>
              <a:t>Готовые самостоятельные работы</a:t>
            </a:r>
          </a:p>
          <a:p>
            <a:r>
              <a:rPr lang="ru-RU" dirty="0"/>
              <a:t>Заинтересованность учащихся в применении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работы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752C34B6-FB6C-4454-B2A3-8F89676E6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https://telecomdom.com/dlya-shkoly/rossiyskaya-elektronnaya-shkola-instruktsiya/</a:t>
            </a:r>
            <a:r>
              <a:rPr lang="ru-RU" dirty="0"/>
              <a:t> </a:t>
            </a:r>
          </a:p>
          <a:p>
            <a:r>
              <a:rPr lang="en-US" dirty="0">
                <a:hlinkClick r:id="rId3"/>
              </a:rPr>
              <a:t>https://rostov-gorod.ru/upload/medialibrary/139/%D0%AE%D1%80%D0%93%D0%B8%D0%BC_%D0%BF%D1%80%D0%B5%D0%B7%D0%B5%D0%BD%D1%82%D0%B0%D1%86%D0%B8%D1%8F%20%D0%A0%D0%AD%D0%A8.pdf</a:t>
            </a:r>
            <a:r>
              <a:rPr lang="ru-RU" dirty="0"/>
              <a:t> </a:t>
            </a:r>
          </a:p>
          <a:p>
            <a:r>
              <a:rPr lang="en-US" dirty="0">
                <a:hlinkClick r:id="rId4"/>
              </a:rPr>
              <a:t>http://sch222.edu-penza.ru/files/documents/distancion_obraz/resh.pdf</a:t>
            </a:r>
            <a:r>
              <a:rPr lang="ru-RU" dirty="0"/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2396125-4D52-43E4-8E2D-3F479F37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920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solidFill>
                  <a:srgbClr val="FF0000"/>
                </a:solidFill>
              </a:rPr>
              <a:t>Ссылки на ресурсы по работе с РЭШ</a:t>
            </a:r>
          </a:p>
        </p:txBody>
      </p:sp>
    </p:spTree>
    <p:extLst>
      <p:ext uri="{BB962C8B-B14F-4D97-AF65-F5344CB8AC3E}">
        <p14:creationId xmlns:p14="http://schemas.microsoft.com/office/powerpoint/2010/main" val="2301784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6C8A63A8-9DAA-4EDE-959E-600AD8C03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F3251A2-05C5-42EF-82AA-34D17606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2C41EE-DE65-49BD-8527-B9F4F1526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872"/>
            <a:ext cx="9144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51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625319ED-ECEE-4FD9-8CDE-5BBC1078A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2E67B33-5432-45C0-872F-52F13599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BB9751-435E-4A3F-82BF-29601D177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450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0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CEA311BD-C0A2-4B1E-BD77-24AF89FDB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https://lenta.ru/articles/2020/12/05/sber_digital/</a:t>
            </a:r>
            <a:r>
              <a:rPr lang="ru-RU" dirty="0"/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C3675AE-DE8A-4EB0-BB1F-216317352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Использованная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173363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AB56CE-C5C6-4C73-983A-20FAAF08A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394328-0005-4158-8D84-880900ECB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DF77F1-7E43-4C04-BA5F-13A19983B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69813"/>
            <a:ext cx="9108213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206DB243-5D0F-4963-9746-9B2E90FAB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Из «Перечня поручений Президента Российской Федерации от 2 января 2016 г. </a:t>
            </a:r>
          </a:p>
          <a:p>
            <a:r>
              <a:rPr lang="ru-RU" dirty="0"/>
              <a:t>№ Пр-15ГС с целью обеспечения массового использования дидактических и методических образовательных ресурсов в образовательной деятельности всеми участниками образовательных отношений: обучающимися, родителями (законными представителями) несовершеннолетних обучающихся, педагогическими работниками, организациями, осуществляющими образовательную деятельность.</a:t>
            </a:r>
          </a:p>
          <a:p>
            <a:r>
              <a:rPr lang="ru-RU" dirty="0"/>
              <a:t>Целевая программа Министерства образования и науки Российской Федерации «Российская электронная школа» на 2016 – 2018 годы (далее – ВЦП РЭШ). ВЦП РЭШ является структурным элементом государственной программы Российской Федерации «Развитие образования» на 2013-2020 годы (далее – ГПРО), утвержденной постановлением Правительства Российской Федерации от 15 апреля 2014 г. № 295 (Собрание законодательства Российской Федерации, 2014, № 17, ст. 2058).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F47F573-0DB8-4A6C-BF15-76286642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C00000"/>
                </a:solidFill>
              </a:rPr>
              <a:t>О проекте</a:t>
            </a:r>
          </a:p>
        </p:txBody>
      </p:sp>
    </p:spTree>
    <p:extLst>
      <p:ext uri="{BB962C8B-B14F-4D97-AF65-F5344CB8AC3E}">
        <p14:creationId xmlns:p14="http://schemas.microsoft.com/office/powerpoint/2010/main" val="269172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РЭШ – это интерактивные уроки по всему школьному курсу с 1 по 11 класс от лучших учителей страны, созданные для того, чтобы у каждого ребёнка была возможность получить бесплатное качественное общее образование</a:t>
            </a:r>
          </a:p>
          <a:p>
            <a:r>
              <a:rPr lang="ru-RU" dirty="0"/>
              <a:t>Это отличная возможность для учителей побывать на «открытых уроках» своих коллег и перенять лучший опыт или подобрать к своим урокам разнообразные дополнительные материалы.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Что такое «РЭШ» 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одарёнными детьми</a:t>
            </a:r>
          </a:p>
          <a:p>
            <a:pPr algn="just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детьми-инвалидами</a:t>
            </a:r>
          </a:p>
          <a:p>
            <a:pPr algn="just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обучающимися с ограниченными возможностями здоровья </a:t>
            </a:r>
          </a:p>
          <a:p>
            <a:pPr algn="just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обучающимися на дому и в медицинских организациях </a:t>
            </a:r>
          </a:p>
          <a:p>
            <a:pPr algn="just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обучающимися в форме семейного образования и (или) самообразования</a:t>
            </a:r>
          </a:p>
          <a:p>
            <a:pPr algn="just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обучающимися в специальных учебно-воспитательных учреждениях открытого и закрытого типа</a:t>
            </a:r>
          </a:p>
          <a:p>
            <a:pPr algn="just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обучающимися, проживающие за пределами Российской Федерации, в том числе соотечественники за рубежом).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817199A-D403-4B35-B213-C9BB15BA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</a:rPr>
              <a:t>РЭШ удобно использовать при работе 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9FE8A38-5538-4131-8BAA-6E444D05F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Видеопособие</a:t>
            </a:r>
            <a:r>
              <a:rPr lang="ru-RU" sz="32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работы на платформе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AC761D6-EADB-4344-A097-C1129627BB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1138"/>
            <a:ext cx="8363271" cy="52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1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4F59AF25-1654-4C2B-9752-541F8490B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CC4650D-7359-42FD-B251-AB9A46A2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217F0F-8BBF-4C97-BC33-07840201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3" y="0"/>
            <a:ext cx="8765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47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358</TotalTime>
  <Words>992</Words>
  <Application>Microsoft Office PowerPoint</Application>
  <PresentationFormat>Экран (4:3)</PresentationFormat>
  <Paragraphs>96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Открытая</vt:lpstr>
      <vt:lpstr>Цифровой образовательный ресурс в современной школе</vt:lpstr>
      <vt:lpstr>20 февраля 2019 года   Послание Президента РФ В.В.Путина Федеральному Собранию</vt:lpstr>
      <vt:lpstr>Цифровая образовательная среда</vt:lpstr>
      <vt:lpstr>Презентация PowerPoint</vt:lpstr>
      <vt:lpstr>О проекте</vt:lpstr>
      <vt:lpstr>Что такое «РЭШ» ?</vt:lpstr>
      <vt:lpstr>РЭШ удобно использовать при работе с</vt:lpstr>
      <vt:lpstr>Видеопособие для работы на платформе</vt:lpstr>
      <vt:lpstr>Презентация PowerPoint</vt:lpstr>
      <vt:lpstr>    Методические материалы.  Рабочие программы по предметам</vt:lpstr>
      <vt:lpstr>Театральные постановки</vt:lpstr>
      <vt:lpstr>Фильмотека</vt:lpstr>
      <vt:lpstr>Музеи</vt:lpstr>
      <vt:lpstr>Дополнительное образование</vt:lpstr>
      <vt:lpstr>Социально-гуманитарная направленность</vt:lpstr>
      <vt:lpstr>Видеоуроки</vt:lpstr>
      <vt:lpstr>Презентация PowerPoint</vt:lpstr>
      <vt:lpstr>Презентация PowerPoint</vt:lpstr>
      <vt:lpstr>Структура урока. Актуализация знаний</vt:lpstr>
      <vt:lpstr>         Структура урока.  Лекция учителя. </vt:lpstr>
      <vt:lpstr>Структура урока.  Лекция учителя.</vt:lpstr>
      <vt:lpstr>Презентация PowerPoint</vt:lpstr>
      <vt:lpstr> Конспект урока</vt:lpstr>
      <vt:lpstr>Можно добавлять задания для учеников</vt:lpstr>
      <vt:lpstr>Презентация PowerPoint</vt:lpstr>
      <vt:lpstr>Плюсы выполнения таких заданий:</vt:lpstr>
      <vt:lpstr>Дополнительные материалы</vt:lpstr>
      <vt:lpstr>Привязка учеников </vt:lpstr>
      <vt:lpstr>Индивидуальная работа с учеником ОВЗ</vt:lpstr>
      <vt:lpstr>Формирование задания</vt:lpstr>
      <vt:lpstr>Презентация PowerPoint</vt:lpstr>
      <vt:lpstr>Недостатки работы</vt:lpstr>
      <vt:lpstr>Преимущества работы</vt:lpstr>
      <vt:lpstr>Ссылки на ресурсы по работе с РЭШ</vt:lpstr>
      <vt:lpstr>Презентация PowerPoint</vt:lpstr>
      <vt:lpstr>Презентация PowerPoint</vt:lpstr>
      <vt:lpstr>Использованная 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«РОССИЙСКАЯ ЭЛЕКТРОННАЯ ШКОЛА»</dc:title>
  <dc:creator>user</dc:creator>
  <cp:lastModifiedBy>Гость</cp:lastModifiedBy>
  <cp:revision>46</cp:revision>
  <dcterms:created xsi:type="dcterms:W3CDTF">2019-12-15T15:31:15Z</dcterms:created>
  <dcterms:modified xsi:type="dcterms:W3CDTF">2021-03-10T10:12:56Z</dcterms:modified>
</cp:coreProperties>
</file>