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78" r:id="rId5"/>
    <p:sldId id="280" r:id="rId6"/>
    <p:sldId id="259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6" r:id="rId17"/>
    <p:sldId id="277" r:id="rId18"/>
    <p:sldId id="27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3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4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F5455-57D2-4DE0-8419-953C58A6009E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2E0B6-5823-4FA7-92D0-B1640A80D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E0B6-5823-4FA7-92D0-B1640A80D03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4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E0B6-5823-4FA7-92D0-B1640A80D03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42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38061-FD90-4904-8BBF-21C94D76B25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2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AB97535-5B5B-4639-83BE-75817E19199A}" type="datetime1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33862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39F22-0C40-4EB0-B891-2F541EACBFB5}" type="datetime1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62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A5A6-FF86-4EAA-B462-80028E82B58F}" type="datetime1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65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C7FC-F0A2-44E3-817B-500EBDD2AE0D}" type="datetime1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38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349D7B-5F04-4C26-AAAC-0A1330E2BD5E}" type="datetime1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5376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07BEF-4F2C-400F-8B89-BDC3BC611846}" type="datetime1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52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E814-B871-4034-9036-5EF2AA8CF46C}" type="datetime1">
              <a:rPr lang="ru-RU" smtClean="0"/>
              <a:t>24.11.2021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22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01006-01E3-47EA-89B9-70DB1C49178B}" type="datetime1">
              <a:rPr lang="ru-RU" smtClean="0"/>
              <a:t>24.11.2021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91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6089-23A9-4445-97C0-8DE35779420E}" type="datetime1">
              <a:rPr lang="ru-RU" smtClean="0"/>
              <a:t>24.11.2021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3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144634-D04E-4E25-A829-5354C5487934}" type="datetime1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410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50942F-0255-4F1B-BAE2-8B3B2E6BB215}" type="datetime1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959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9E4CD53-672F-430E-B8CF-39CC7B75B946}" type="datetime1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F840E02-570E-4B2F-8BF7-407C919B6EB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606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jlIMEZGK-sA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RLrvMATYxo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83p6/UHoKc9Sa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time_continue=1&amp;v=VfiDB7ST9_I&amp;feature=emb_log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www.youtube.com/watch?v=T_yu4nf1Rwc&amp;t=11s" TargetMode="Externa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v14lOPmuKI4" TargetMode="Externa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60G9x746KP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youtu.be/4VKzyxT-p2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4VKzyxT-p2Q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3080" y="1788454"/>
            <a:ext cx="8641080" cy="209822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4E3B30"/>
                </a:solidFill>
              </a:rPr>
              <a:t>Применение мультипликации</a:t>
            </a:r>
            <a:br>
              <a:rPr lang="ru-RU" sz="6000" b="1" dirty="0" smtClean="0">
                <a:solidFill>
                  <a:srgbClr val="4E3B30"/>
                </a:solidFill>
              </a:rPr>
            </a:br>
            <a:r>
              <a:rPr lang="ru-RU" sz="6000" b="1" dirty="0" smtClean="0">
                <a:solidFill>
                  <a:srgbClr val="4E3B30"/>
                </a:solidFill>
              </a:rPr>
              <a:t>на уроках ИЗО</a:t>
            </a:r>
            <a:endParaRPr lang="ru-RU" sz="6000" b="1" dirty="0">
              <a:solidFill>
                <a:srgbClr val="4E3B3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3080" y="3956279"/>
            <a:ext cx="8641080" cy="1086237"/>
          </a:xfrm>
        </p:spPr>
        <p:txBody>
          <a:bodyPr>
            <a:noAutofit/>
          </a:bodyPr>
          <a:lstStyle/>
          <a:p>
            <a:r>
              <a:rPr lang="ru-RU" sz="2000" dirty="0" smtClean="0"/>
              <a:t>Горшкова Александра Михайловна</a:t>
            </a:r>
          </a:p>
          <a:p>
            <a:r>
              <a:rPr lang="ru-RU" sz="1800" dirty="0" smtClean="0"/>
              <a:t>педагог дополнительного образования 1 квалификационной категории,</a:t>
            </a:r>
          </a:p>
          <a:p>
            <a:r>
              <a:rPr lang="ru-RU" sz="1800" dirty="0" smtClean="0"/>
              <a:t>учитель изобразительного искусства высшей категории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656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«Жили у бабуси»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61" y="3685248"/>
            <a:ext cx="4929447" cy="2768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61" y="479048"/>
            <a:ext cx="4920911" cy="276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04" y="3685248"/>
            <a:ext cx="4925996" cy="27670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69699" y="1244084"/>
            <a:ext cx="3026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https://youtu.be/jlIMEZGK-sA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8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0" y="1317623"/>
            <a:ext cx="5384800" cy="4038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47" y="377821"/>
            <a:ext cx="2219327" cy="2959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49" y="377821"/>
            <a:ext cx="2219327" cy="2959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69" y="3429000"/>
            <a:ext cx="3966631" cy="297497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3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Буктрейлер</a:t>
            </a:r>
            <a:r>
              <a:rPr lang="ru-RU" b="1" dirty="0" smtClean="0"/>
              <a:t> «Слово о полку Игореве»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85916" y="1515348"/>
            <a:ext cx="338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youtu.be/RLrvMATYxos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81" y="2070858"/>
            <a:ext cx="7970437" cy="44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3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5384" y="5682734"/>
            <a:ext cx="4970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cloud.mail.ru/public/83p6/UHoKc9SaQ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Анимационный фильм</a:t>
            </a:r>
            <a:br>
              <a:rPr lang="ru-RU" b="1" dirty="0" smtClean="0"/>
            </a:br>
            <a:r>
              <a:rPr lang="ru-RU" b="1" dirty="0" smtClean="0"/>
              <a:t>по собственному сценарию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" b="4143"/>
          <a:stretch/>
        </p:blipFill>
        <p:spPr>
          <a:xfrm rot="10800000">
            <a:off x="741241" y="2318995"/>
            <a:ext cx="7005314" cy="387127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06" y="781168"/>
            <a:ext cx="2903454" cy="21775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95" y="3236263"/>
            <a:ext cx="3938676" cy="2954007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Мультфильм </a:t>
            </a:r>
            <a:r>
              <a:rPr lang="ru-RU" b="1" dirty="0"/>
              <a:t>к 8 марта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76952" y="6022861"/>
            <a:ext cx="9099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https://www.youtube.com/watch?time_continue=1&amp;v=VfiDB7ST9_I&amp;feature=emb_logo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14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531" y="1766015"/>
            <a:ext cx="7458938" cy="419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Анимация 4 класс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776" y="1729399"/>
            <a:ext cx="7179733" cy="4038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3" y="4411901"/>
            <a:ext cx="3010293" cy="2257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6489" y="3601628"/>
            <a:ext cx="3341802" cy="25063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0779" y="1244084"/>
            <a:ext cx="5934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https://www.youtube.com/watch?v=T_yu4nf1Rwc&amp;t=11s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4330"/>
          <a:stretch/>
        </p:blipFill>
        <p:spPr>
          <a:xfrm rot="5400000">
            <a:off x="9302886" y="586535"/>
            <a:ext cx="2909008" cy="205376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Мультфильм ко дню учителя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87" y="1654699"/>
            <a:ext cx="5852160" cy="32918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28" y="1883298"/>
            <a:ext cx="4888286" cy="2749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68" y="4233851"/>
            <a:ext cx="3167405" cy="23755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3000" y="5052296"/>
            <a:ext cx="3394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youtu.be/v14lOPmuKI4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5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Мультфильм к 9 мая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75" t="12078" r="11648" b="12060"/>
          <a:stretch/>
        </p:blipFill>
        <p:spPr>
          <a:xfrm>
            <a:off x="768952" y="2954460"/>
            <a:ext cx="5810157" cy="3233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83" y="2286000"/>
            <a:ext cx="5398416" cy="40488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56893" y="1348740"/>
            <a:ext cx="3434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youtu.be/60G9x746KP0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Применение технологии стоп-</a:t>
            </a:r>
            <a:r>
              <a:rPr lang="ru-RU" b="1" dirty="0" err="1" smtClean="0"/>
              <a:t>моушн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676400"/>
            <a:ext cx="9601200" cy="4191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Создать фигурки (рисунки), медленно двигать, и каждое передвижение фотографировать</a:t>
            </a:r>
          </a:p>
          <a:p>
            <a:r>
              <a:rPr lang="ru-RU" sz="2400" dirty="0" smtClean="0"/>
              <a:t>По линии или штриху создавать рисунок, пошагово фотографировать (аналогично </a:t>
            </a:r>
            <a:r>
              <a:rPr lang="ru-RU" sz="2400" smtClean="0"/>
              <a:t>с пластилином)</a:t>
            </a:r>
            <a:endParaRPr lang="ru-RU" sz="2400" dirty="0" smtClean="0"/>
          </a:p>
          <a:p>
            <a:r>
              <a:rPr lang="ru-RU" sz="2400" dirty="0" smtClean="0"/>
              <a:t>Каждый ученик двигается по классу, с </a:t>
            </a:r>
            <a:r>
              <a:rPr lang="ru-RU" sz="2400" dirty="0" err="1" smtClean="0"/>
              <a:t>пазлом</a:t>
            </a:r>
            <a:r>
              <a:rPr lang="ru-RU" sz="2400" dirty="0" smtClean="0"/>
              <a:t> в руке, перемещается в центр класса (к доске), каждое перемещение фотографируется</a:t>
            </a:r>
          </a:p>
          <a:p>
            <a:r>
              <a:rPr lang="ru-RU" sz="2400" dirty="0" smtClean="0"/>
              <a:t>Для работы понадобятся: </a:t>
            </a:r>
            <a:r>
              <a:rPr lang="ru-RU" sz="2400" dirty="0" err="1" smtClean="0"/>
              <a:t>штатиф</a:t>
            </a:r>
            <a:r>
              <a:rPr lang="ru-RU" sz="2400" dirty="0" smtClean="0"/>
              <a:t>, фотоаппарат или смартфон, компьютер или ноутбук с </a:t>
            </a:r>
            <a:r>
              <a:rPr lang="en-US" sz="2400" dirty="0" smtClean="0"/>
              <a:t>web-</a:t>
            </a:r>
            <a:r>
              <a:rPr lang="ru-RU" sz="2400" dirty="0" smtClean="0"/>
              <a:t>камерой, специальная программа для монтажа (</a:t>
            </a:r>
            <a:r>
              <a:rPr lang="en-US" sz="2400" dirty="0" err="1" smtClean="0"/>
              <a:t>Movavi</a:t>
            </a:r>
            <a:r>
              <a:rPr lang="en-US" sz="2400" dirty="0" smtClean="0"/>
              <a:t>, Premier, Sony Vegas </a:t>
            </a:r>
            <a:r>
              <a:rPr lang="ru-RU" sz="2400" dirty="0" smtClean="0"/>
              <a:t>и т.п.)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1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4E3B30"/>
                </a:solidFill>
              </a:rPr>
              <a:t>ИЗО в современном мире</a:t>
            </a:r>
            <a:endParaRPr lang="ru-RU" b="1" dirty="0">
              <a:solidFill>
                <a:srgbClr val="4E3B3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638300"/>
            <a:ext cx="9601200" cy="3581400"/>
          </a:xfrm>
        </p:spPr>
        <p:txBody>
          <a:bodyPr>
            <a:noAutofit/>
          </a:bodyPr>
          <a:lstStyle/>
          <a:p>
            <a:r>
              <a:rPr lang="ru-RU" sz="2400" dirty="0"/>
              <a:t>Как известно, XXI век </a:t>
            </a:r>
            <a:r>
              <a:rPr lang="ru-RU" sz="2400" dirty="0" smtClean="0"/>
              <a:t>– это век </a:t>
            </a:r>
            <a:r>
              <a:rPr lang="ru-RU" sz="2400" dirty="0"/>
              <a:t>информационных </a:t>
            </a:r>
            <a:r>
              <a:rPr lang="ru-RU" sz="2400" dirty="0" smtClean="0"/>
              <a:t>технологий</a:t>
            </a:r>
          </a:p>
          <a:p>
            <a:r>
              <a:rPr lang="ru-RU" sz="2400" dirty="0" smtClean="0"/>
              <a:t>Развивающемуся </a:t>
            </a:r>
            <a:r>
              <a:rPr lang="ru-RU" sz="2400" dirty="0"/>
              <a:t>обществу нужны </a:t>
            </a:r>
            <a:r>
              <a:rPr lang="ru-RU" sz="2400" i="1" dirty="0"/>
              <a:t>современно образованные</a:t>
            </a:r>
            <a:r>
              <a:rPr lang="ru-RU" sz="2400" dirty="0"/>
              <a:t>, </a:t>
            </a:r>
            <a:r>
              <a:rPr lang="ru-RU" sz="2400" i="1" dirty="0"/>
              <a:t>нестандартно мыслящие, креативные </a:t>
            </a:r>
            <a:r>
              <a:rPr lang="ru-RU" sz="2400" i="1" dirty="0" smtClean="0"/>
              <a:t>люди</a:t>
            </a:r>
            <a:r>
              <a:rPr lang="ru-RU" sz="2400" dirty="0"/>
              <a:t>, </a:t>
            </a:r>
            <a:r>
              <a:rPr lang="ru-RU" sz="2400" i="1" dirty="0"/>
              <a:t>творческие личности, способные быть </a:t>
            </a:r>
            <a:r>
              <a:rPr lang="ru-RU" sz="2400" i="1" dirty="0" smtClean="0"/>
              <a:t>новаторами</a:t>
            </a:r>
            <a:endParaRPr lang="ru-RU" sz="2400" dirty="0"/>
          </a:p>
          <a:p>
            <a:r>
              <a:rPr lang="ru-RU" sz="2400" dirty="0"/>
              <a:t>Человек с творчески развитым мышлением, оригинальным мировоззрением, способный улавливать связи между непривычными понятиями и </a:t>
            </a:r>
            <a:r>
              <a:rPr lang="ru-RU" sz="2400" dirty="0" smtClean="0"/>
              <a:t>явлениями</a:t>
            </a:r>
          </a:p>
          <a:p>
            <a:r>
              <a:rPr lang="ru-RU" sz="2400" dirty="0" smtClean="0"/>
              <a:t>Значительную </a:t>
            </a:r>
            <a:r>
              <a:rPr lang="ru-RU" sz="2400" dirty="0"/>
              <a:t>роль в становлении личности человека играет искусство, в частности, изобразительное, как наиболее показательное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3235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+mn-lt"/>
                <a:ea typeface="+mn-ea"/>
                <a:cs typeface="+mn-cs"/>
              </a:rPr>
              <a:t>Как сделать изобразительное искусство интересным современным детям?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Добавить в уроки современные технологии: применять ИКТ,</a:t>
            </a:r>
            <a:br>
              <a:rPr lang="ru-RU" sz="4000" dirty="0" smtClean="0"/>
            </a:br>
            <a:r>
              <a:rPr lang="ru-RU" sz="4000" dirty="0" smtClean="0"/>
              <a:t>использовать смартфоны детей во благо! </a:t>
            </a:r>
            <a:r>
              <a:rPr lang="ru-RU" sz="4000" dirty="0" smtClean="0">
                <a:sym typeface="Wingdings" panose="05000000000000000000" pitchFamily="2" charset="2"/>
              </a:rPr>
              <a:t></a:t>
            </a:r>
            <a:endParaRPr lang="ru-RU" sz="4000" dirty="0" smtClean="0"/>
          </a:p>
        </p:txBody>
      </p:sp>
      <p:sp>
        <p:nvSpPr>
          <p:cNvPr id="4" name="Стрелка вниз 3"/>
          <p:cNvSpPr/>
          <p:nvPr/>
        </p:nvSpPr>
        <p:spPr>
          <a:xfrm>
            <a:off x="5532120" y="1737360"/>
            <a:ext cx="1127760" cy="1691640"/>
          </a:xfrm>
          <a:prstGeom prst="downArrow">
            <a:avLst/>
          </a:prstGeom>
          <a:solidFill>
            <a:srgbClr val="4E3B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579120"/>
            <a:ext cx="9982200" cy="5597843"/>
          </a:xfrm>
        </p:spPr>
        <p:txBody>
          <a:bodyPr>
            <a:noAutofit/>
          </a:bodyPr>
          <a:lstStyle/>
          <a:p>
            <a:pPr marL="0" indent="350838"/>
            <a:r>
              <a:rPr lang="ru-RU" sz="2800" dirty="0" smtClean="0"/>
              <a:t>Наполненность класса – до 15 человек, следовательно можно попробовать применить </a:t>
            </a:r>
            <a:r>
              <a:rPr lang="ru-RU" sz="2800" dirty="0"/>
              <a:t>на </a:t>
            </a:r>
            <a:r>
              <a:rPr lang="ru-RU" sz="2800" dirty="0" smtClean="0"/>
              <a:t>технологию </a:t>
            </a:r>
            <a:r>
              <a:rPr lang="ru-RU" sz="2800" dirty="0"/>
              <a:t>анимации</a:t>
            </a:r>
          </a:p>
          <a:p>
            <a:pPr marL="0" indent="350838"/>
            <a:r>
              <a:rPr lang="ru-RU" sz="2800" dirty="0" smtClean="0"/>
              <a:t>В начальной школе за 1 урок можно: разобрать </a:t>
            </a:r>
            <a:r>
              <a:rPr lang="ru-RU" sz="2800" dirty="0"/>
              <a:t>новую тему, нарисовать рисунки, подвигать их и получить мультфильм</a:t>
            </a:r>
          </a:p>
          <a:p>
            <a:pPr marL="0" indent="350838"/>
            <a:r>
              <a:rPr lang="ru-RU" sz="2800" dirty="0" smtClean="0"/>
              <a:t>В </a:t>
            </a:r>
            <a:r>
              <a:rPr lang="ru-RU" sz="2800" dirty="0"/>
              <a:t>КТП я:</a:t>
            </a:r>
          </a:p>
          <a:p>
            <a:pPr marL="365125" indent="442913">
              <a:buFont typeface="Wingdings" panose="05000000000000000000" pitchFamily="2" charset="2"/>
              <a:buChar char="Ø"/>
            </a:pPr>
            <a:r>
              <a:rPr lang="ru-RU" sz="2800" dirty="0"/>
              <a:t>выбирала темы, которые можно </a:t>
            </a:r>
            <a:r>
              <a:rPr lang="ru-RU" sz="2800" dirty="0" err="1"/>
              <a:t>проанимировать</a:t>
            </a:r>
            <a:r>
              <a:rPr lang="ru-RU" sz="2800" dirty="0"/>
              <a:t> с детьми</a:t>
            </a:r>
          </a:p>
          <a:p>
            <a:pPr marL="365125" indent="442913">
              <a:buFont typeface="Wingdings" panose="05000000000000000000" pitchFamily="2" charset="2"/>
              <a:buChar char="Ø"/>
            </a:pPr>
            <a:r>
              <a:rPr lang="ru-RU" sz="2800" dirty="0"/>
              <a:t>выделяла время на создание </a:t>
            </a:r>
            <a:r>
              <a:rPr lang="ru-RU" sz="2800" dirty="0" smtClean="0"/>
              <a:t>тематических мультфильмов (ко </a:t>
            </a:r>
            <a:r>
              <a:rPr lang="ru-RU" sz="2800" dirty="0"/>
              <a:t>Дню матери, ко Дню учителя и т.п</a:t>
            </a:r>
            <a:r>
              <a:rPr lang="ru-RU" sz="2800" dirty="0" smtClean="0"/>
              <a:t>.)</a:t>
            </a:r>
            <a:endParaRPr lang="ru-RU" sz="2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2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4E3B30"/>
                </a:solidFill>
              </a:rPr>
              <a:t>Темы уроков, на которых можно использовать технологию</a:t>
            </a:r>
            <a:endParaRPr lang="ru-RU" b="1" dirty="0">
              <a:solidFill>
                <a:srgbClr val="4E3B3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966106"/>
              </p:ext>
            </p:extLst>
          </p:nvPr>
        </p:nvGraphicFramePr>
        <p:xfrm>
          <a:off x="1005840" y="2171700"/>
          <a:ext cx="10789920" cy="449485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6360"/>
                <a:gridCol w="9433560"/>
              </a:tblGrid>
              <a:tr h="5419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Класс</a:t>
                      </a:r>
                      <a:endParaRPr lang="ru-RU" sz="2000" dirty="0">
                        <a:solidFill>
                          <a:srgbClr val="4E3B3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Тема</a:t>
                      </a:r>
                      <a:endParaRPr lang="ru-RU" sz="2000" dirty="0">
                        <a:solidFill>
                          <a:srgbClr val="4E3B30"/>
                        </a:solidFill>
                      </a:endParaRPr>
                    </a:p>
                  </a:txBody>
                  <a:tcPr/>
                </a:tc>
              </a:tr>
              <a:tr h="541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1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1 четверть, Красивые рыбы (монотипия)</a:t>
                      </a:r>
                      <a:endParaRPr lang="ru-RU" sz="2000" dirty="0">
                        <a:solidFill>
                          <a:srgbClr val="4E3B30"/>
                        </a:solidFill>
                      </a:endParaRPr>
                    </a:p>
                  </a:txBody>
                  <a:tcPr/>
                </a:tc>
              </a:tr>
              <a:tr h="541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2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3 четверть, </a:t>
                      </a:r>
                      <a:r>
                        <a:rPr lang="ru-RU" sz="2000" kern="1200" dirty="0" smtClean="0">
                          <a:solidFill>
                            <a:srgbClr val="4E3B30"/>
                          </a:solidFill>
                          <a:effectLst/>
                        </a:rPr>
                        <a:t>«Замок Снежной королевы». Цвет как средство выражения.</a:t>
                      </a:r>
                      <a:r>
                        <a:rPr lang="ru-RU" sz="2000" kern="1200" baseline="0" dirty="0" smtClean="0">
                          <a:solidFill>
                            <a:srgbClr val="4E3B30"/>
                          </a:solidFill>
                          <a:effectLst/>
                        </a:rPr>
                        <a:t> </a:t>
                      </a:r>
                      <a:r>
                        <a:rPr lang="ru-RU" sz="2000" kern="1200" dirty="0" smtClean="0">
                          <a:solidFill>
                            <a:srgbClr val="4E3B30"/>
                          </a:solidFill>
                          <a:effectLst/>
                        </a:rPr>
                        <a:t>Теплые и холодные цвета. Борьба теплого и холодного.</a:t>
                      </a:r>
                      <a:endParaRPr lang="ru-RU" sz="2000" dirty="0">
                        <a:solidFill>
                          <a:srgbClr val="4E3B30"/>
                        </a:solidFill>
                      </a:endParaRPr>
                    </a:p>
                  </a:txBody>
                  <a:tcPr/>
                </a:tc>
              </a:tr>
              <a:tr h="541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3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2 четверть, </a:t>
                      </a:r>
                      <a:r>
                        <a:rPr lang="ru-RU" sz="2000" kern="1200" dirty="0" smtClean="0">
                          <a:solidFill>
                            <a:srgbClr val="4E3B30"/>
                          </a:solidFill>
                          <a:effectLst/>
                        </a:rPr>
                        <a:t>Удивительный транспорт</a:t>
                      </a:r>
                      <a:endParaRPr lang="ru-RU" sz="2000" dirty="0">
                        <a:solidFill>
                          <a:srgbClr val="4E3B30"/>
                        </a:solidFill>
                      </a:endParaRPr>
                    </a:p>
                  </a:txBody>
                  <a:tcPr/>
                </a:tc>
              </a:tr>
              <a:tr h="541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4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2 четверть, </a:t>
                      </a:r>
                      <a:r>
                        <a:rPr lang="ru-RU" sz="2000" kern="1200" dirty="0" smtClean="0">
                          <a:solidFill>
                            <a:srgbClr val="4E3B30"/>
                          </a:solidFill>
                          <a:effectLst/>
                        </a:rPr>
                        <a:t>Города Русской земли</a:t>
                      </a:r>
                      <a:endParaRPr lang="ru-RU" sz="2000" dirty="0">
                        <a:solidFill>
                          <a:srgbClr val="4E3B30"/>
                        </a:solidFill>
                      </a:endParaRPr>
                    </a:p>
                  </a:txBody>
                  <a:tcPr/>
                </a:tc>
              </a:tr>
              <a:tr h="541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5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2 четверть, Городецкая роспись</a:t>
                      </a:r>
                      <a:endParaRPr lang="ru-RU" sz="2000" dirty="0">
                        <a:solidFill>
                          <a:srgbClr val="4E3B30"/>
                        </a:solidFill>
                      </a:endParaRPr>
                    </a:p>
                  </a:txBody>
                  <a:tcPr/>
                </a:tc>
              </a:tr>
              <a:tr h="541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6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4 четверть, </a:t>
                      </a:r>
                      <a:r>
                        <a:rPr lang="ru-RU" sz="2000" kern="1200" dirty="0" smtClean="0">
                          <a:solidFill>
                            <a:srgbClr val="4E3B30"/>
                          </a:solidFill>
                          <a:effectLst/>
                        </a:rPr>
                        <a:t>Пейзаж-настроение. Природа и художник</a:t>
                      </a:r>
                      <a:endParaRPr lang="ru-RU" sz="2000" dirty="0">
                        <a:solidFill>
                          <a:srgbClr val="4E3B30"/>
                        </a:solidFill>
                      </a:endParaRPr>
                    </a:p>
                  </a:txBody>
                  <a:tcPr/>
                </a:tc>
              </a:tr>
              <a:tr h="541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7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4E3B30"/>
                          </a:solidFill>
                        </a:rPr>
                        <a:t>3 четверть, </a:t>
                      </a:r>
                      <a:r>
                        <a:rPr lang="ru-RU" sz="2000" kern="1200" dirty="0" smtClean="0">
                          <a:solidFill>
                            <a:srgbClr val="4E3B30"/>
                          </a:solidFill>
                          <a:effectLst/>
                        </a:rPr>
                        <a:t>Исторические и мифологические темы в искусстве разных эпох</a:t>
                      </a:r>
                      <a:endParaRPr lang="ru-RU" sz="2000" dirty="0">
                        <a:solidFill>
                          <a:srgbClr val="4E3B3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75760" y="1802368"/>
            <a:ext cx="7528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0" i="0" dirty="0" smtClean="0">
                <a:solidFill>
                  <a:srgbClr val="212529"/>
                </a:solidFill>
                <a:effectLst/>
                <a:latin typeface="var(--bs-font-sans-serif)"/>
              </a:rPr>
              <a:t>(предметная линия Б.М. </a:t>
            </a:r>
            <a:r>
              <a:rPr lang="ru-RU" b="0" i="0" dirty="0" err="1" smtClean="0">
                <a:solidFill>
                  <a:srgbClr val="212529"/>
                </a:solidFill>
                <a:effectLst/>
                <a:latin typeface="var(--bs-font-sans-serif)"/>
              </a:rPr>
              <a:t>Неменского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var(--bs-font-sans-serif)"/>
              </a:rPr>
              <a:t>)</a:t>
            </a:r>
            <a:endParaRPr lang="ru-RU" b="0" i="0" dirty="0">
              <a:solidFill>
                <a:srgbClr val="212529"/>
              </a:solidFill>
              <a:effectLst/>
              <a:latin typeface="var(--bs-font-sans-serif)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48.userapi.com/c857216/v857216306/da747/rtzddh1oYg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28585" y="2566035"/>
            <a:ext cx="3211830" cy="428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Анимированные проекты в школе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615440"/>
            <a:ext cx="9601200" cy="4251960"/>
          </a:xfrm>
        </p:spPr>
        <p:txBody>
          <a:bodyPr>
            <a:noAutofit/>
          </a:bodyPr>
          <a:lstStyle/>
          <a:p>
            <a:r>
              <a:rPr lang="ru-RU" sz="2400" dirty="0" smtClean="0"/>
              <a:t>«Жизнь фермы» (все учащиеся начальной школы)</a:t>
            </a:r>
          </a:p>
          <a:p>
            <a:r>
              <a:rPr lang="ru-RU" sz="2400" dirty="0" smtClean="0"/>
              <a:t>«Ожившая роспись» (7 класс)</a:t>
            </a:r>
          </a:p>
          <a:p>
            <a:r>
              <a:rPr lang="ru-RU" sz="2400" dirty="0" smtClean="0"/>
              <a:t>«Жили у бабуси» (6 класс, дети с ОВЗ)</a:t>
            </a:r>
          </a:p>
          <a:p>
            <a:r>
              <a:rPr lang="ru-RU" sz="2400" dirty="0" smtClean="0"/>
              <a:t>«</a:t>
            </a:r>
            <a:r>
              <a:rPr lang="ru-RU" sz="2400" dirty="0" err="1"/>
              <a:t>Буктрейлер</a:t>
            </a:r>
            <a:r>
              <a:rPr lang="ru-RU" sz="2400" dirty="0"/>
              <a:t>» </a:t>
            </a:r>
            <a:r>
              <a:rPr lang="ru-RU" sz="2400" dirty="0" smtClean="0"/>
              <a:t>для повышения</a:t>
            </a:r>
            <a:br>
              <a:rPr lang="ru-RU" sz="2400" dirty="0" smtClean="0"/>
            </a:br>
            <a:r>
              <a:rPr lang="ru-RU" sz="2400" dirty="0" smtClean="0"/>
              <a:t>интереса </a:t>
            </a:r>
            <a:r>
              <a:rPr lang="ru-RU" sz="2400" dirty="0"/>
              <a:t>к чтению (9 класс)</a:t>
            </a:r>
          </a:p>
          <a:p>
            <a:r>
              <a:rPr lang="ru-RU" sz="2400" dirty="0"/>
              <a:t>Анимационный фильм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 </a:t>
            </a:r>
            <a:r>
              <a:rPr lang="ru-RU" sz="2400" dirty="0"/>
              <a:t>собственному </a:t>
            </a:r>
            <a:r>
              <a:rPr lang="ru-RU" sz="2400" dirty="0" smtClean="0"/>
              <a:t>сценарию</a:t>
            </a:r>
            <a:br>
              <a:rPr lang="ru-RU" sz="2400" dirty="0" smtClean="0"/>
            </a:br>
            <a:r>
              <a:rPr lang="ru-RU" sz="2400" dirty="0" smtClean="0"/>
              <a:t>(8 класс, ребенок с ОВЗ)</a:t>
            </a:r>
            <a:endParaRPr lang="ru-RU" sz="2400" dirty="0"/>
          </a:p>
          <a:p>
            <a:r>
              <a:rPr lang="ru-RU" sz="2400" dirty="0"/>
              <a:t>Анимация кота (5 класс)</a:t>
            </a:r>
          </a:p>
          <a:p>
            <a:r>
              <a:rPr lang="ru-RU" sz="2400" dirty="0" smtClean="0"/>
              <a:t>Мультфильм </a:t>
            </a:r>
            <a:r>
              <a:rPr lang="ru-RU" sz="2400" dirty="0"/>
              <a:t>(4 </a:t>
            </a:r>
            <a:r>
              <a:rPr lang="ru-RU" sz="2400" dirty="0" smtClean="0"/>
              <a:t>класс)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«Жизнь фермы»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572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1690688"/>
            <a:ext cx="5623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6575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</a:rPr>
              <a:t>На уроках технологии учащиеся начальной школы создавали фигурки животных</a:t>
            </a:r>
          </a:p>
          <a:p>
            <a:pPr indent="536575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</a:rPr>
              <a:t>Фигурки ребята забирать домой не хотели, сделали выставку в фойе</a:t>
            </a:r>
          </a:p>
          <a:p>
            <a:pPr indent="536575"/>
            <a:r>
              <a:rPr lang="ru-RU" sz="2400" dirty="0">
                <a:solidFill>
                  <a:schemeClr val="tx2"/>
                </a:solidFill>
              </a:rPr>
              <a:t>Но этого им тоже стало мало </a:t>
            </a:r>
            <a:r>
              <a:rPr lang="ru-RU" sz="2400" dirty="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</a:p>
          <a:p>
            <a:pPr indent="536575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sym typeface="Wingdings" panose="05000000000000000000" pitchFamily="2" charset="2"/>
              </a:rPr>
              <a:t>С помощью учителей, завуча по АХЧ была создана площадка – деревенский дом</a:t>
            </a:r>
          </a:p>
          <a:p>
            <a:pPr indent="536575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sym typeface="Wingdings" panose="05000000000000000000" pitchFamily="2" charset="2"/>
              </a:rPr>
              <a:t>Площадку просто взять и выкинуть </a:t>
            </a:r>
            <a:r>
              <a:rPr lang="ru-RU" sz="2400" dirty="0" smtClean="0">
                <a:solidFill>
                  <a:schemeClr val="tx2"/>
                </a:solidFill>
                <a:sym typeface="Wingdings" panose="05000000000000000000" pitchFamily="2" charset="2"/>
              </a:rPr>
              <a:t>– жалко, </a:t>
            </a:r>
            <a:r>
              <a:rPr lang="ru-RU" sz="2400" dirty="0">
                <a:solidFill>
                  <a:schemeClr val="tx2"/>
                </a:solidFill>
                <a:sym typeface="Wingdings" panose="05000000000000000000" pitchFamily="2" charset="2"/>
              </a:rPr>
              <a:t>поэтому решили сделать мультфильм! 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4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«Ожившая роспись»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66" y="3742372"/>
            <a:ext cx="5499134" cy="30883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78" y="1538286"/>
            <a:ext cx="2616376" cy="4657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2" y="1428750"/>
            <a:ext cx="2616376" cy="4657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44865" y="1710035"/>
            <a:ext cx="54991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В 5 классе после изучения тем, связанных с росписями, несколько учениц решили сделать анимированный </a:t>
            </a:r>
            <a:r>
              <a:rPr lang="ru-RU" sz="2400" dirty="0" smtClean="0">
                <a:solidFill>
                  <a:schemeClr val="tx2"/>
                </a:solidFill>
              </a:rPr>
              <a:t>проект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9262" y="1340703"/>
            <a:ext cx="3429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en-US" dirty="0">
                <a:hlinkClick r:id="rId7"/>
              </a:rPr>
              <a:t>https://youtu.be/4VKzyxT-p2Q</a:t>
            </a:r>
            <a:r>
              <a:rPr lang="ru-RU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1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000" b="1" dirty="0"/>
          </a:p>
        </p:txBody>
      </p:sp>
      <p:pic>
        <p:nvPicPr>
          <p:cNvPr id="6" name="Карманова Виолетта. Городец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173" y="308728"/>
            <a:ext cx="10614053" cy="5969908"/>
          </a:xfrm>
        </p:spPr>
      </p:pic>
      <p:sp>
        <p:nvSpPr>
          <p:cNvPr id="4" name="Прямоугольник 3"/>
          <p:cNvSpPr/>
          <p:nvPr/>
        </p:nvSpPr>
        <p:spPr>
          <a:xfrm>
            <a:off x="1628699" y="6357620"/>
            <a:ext cx="3173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en-US" dirty="0" smtClean="0">
                <a:hlinkClick r:id="rId5"/>
              </a:rPr>
              <a:t>https://youtu.be/4VKzyxT-p2Q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0E02-570E-4B2F-8BF7-407C919B6EB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alibri Light/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150</TotalTime>
  <Words>536</Words>
  <Application>Microsoft Office PowerPoint</Application>
  <PresentationFormat>Широкоэкранный</PresentationFormat>
  <Paragraphs>91</Paragraphs>
  <Slides>18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Calibri</vt:lpstr>
      <vt:lpstr>Calibri Light</vt:lpstr>
      <vt:lpstr>Constantia</vt:lpstr>
      <vt:lpstr>Franklin Gothic Book</vt:lpstr>
      <vt:lpstr>var(--bs-font-sans-serif)</vt:lpstr>
      <vt:lpstr>Wingdings</vt:lpstr>
      <vt:lpstr>Crop</vt:lpstr>
      <vt:lpstr>Применение мультипликации на уроках ИЗО</vt:lpstr>
      <vt:lpstr>ИЗО в современном мире</vt:lpstr>
      <vt:lpstr>Как сделать изобразительное искусство интересным современным детям?</vt:lpstr>
      <vt:lpstr>Презентация PowerPoint</vt:lpstr>
      <vt:lpstr>Темы уроков, на которых можно использовать технологию</vt:lpstr>
      <vt:lpstr>Анимированные проекты в школе</vt:lpstr>
      <vt:lpstr>«Жизнь фермы»</vt:lpstr>
      <vt:lpstr>«Ожившая роспись»</vt:lpstr>
      <vt:lpstr>Презентация PowerPoint</vt:lpstr>
      <vt:lpstr>«Жили у бабуси»</vt:lpstr>
      <vt:lpstr>Презентация PowerPoint</vt:lpstr>
      <vt:lpstr>Буктрейлер «Слово о полку Игореве»</vt:lpstr>
      <vt:lpstr>Анимационный фильм по собственному сценарию</vt:lpstr>
      <vt:lpstr>Мультфильм к 8 марта</vt:lpstr>
      <vt:lpstr>Анимация 4 класс</vt:lpstr>
      <vt:lpstr>Мультфильм ко дню учителя</vt:lpstr>
      <vt:lpstr>Мультфильм к 9 мая</vt:lpstr>
      <vt:lpstr>Применение технологии стоп-моушн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мультипликации на уроках ИЗО</dc:title>
  <dc:creator>Учетная запись Майкрософт</dc:creator>
  <cp:lastModifiedBy>Учетная запись Майкрософт</cp:lastModifiedBy>
  <cp:revision>19</cp:revision>
  <dcterms:created xsi:type="dcterms:W3CDTF">2021-11-16T11:03:36Z</dcterms:created>
  <dcterms:modified xsi:type="dcterms:W3CDTF">2021-11-24T16:50:46Z</dcterms:modified>
</cp:coreProperties>
</file>