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8" r:id="rId10"/>
    <p:sldId id="262" r:id="rId11"/>
    <p:sldId id="267" r:id="rId12"/>
    <p:sldId id="264" r:id="rId13"/>
    <p:sldId id="269" r:id="rId14"/>
    <p:sldId id="270" r:id="rId15"/>
    <p:sldId id="271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31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Диагностика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читательской грамотности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начальной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8572560" cy="2628912"/>
          </a:xfrm>
        </p:spPr>
        <p:txBody>
          <a:bodyPr>
            <a:normAutofit lnSpcReduction="10000"/>
          </a:bodyPr>
          <a:lstStyle/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Учитель начальных классов МБОУ «Гимназия № 2»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Титова Ирина Олеговна</a:t>
            </a:r>
            <a:endParaRPr lang="ru-RU" dirty="0">
              <a:solidFill>
                <a:schemeClr val="accent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Задания на прогнозирование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086" y="1700808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Задание 1. Формируемое умение: ориентироваться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тексте и осознавать учебную задачу. 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Определите объект (что я буду читать?), цель (зачем я буду читать?) и результат чтения (что я получу?) и составьте схему. К этому заданию Вы сможете вернуться позже. </a:t>
            </a:r>
          </a:p>
        </p:txBody>
      </p:sp>
      <p:pic>
        <p:nvPicPr>
          <p:cNvPr id="4" name="Рисунок 3" descr="C:\Users\Ирина\Desktop\Новый рисунок.jpg">
            <a:extLst>
              <a:ext uri="{FF2B5EF4-FFF2-40B4-BE49-F238E27FC236}">
                <a16:creationId xmlns:a16="http://schemas.microsoft.com/office/drawing/2014/main" xmlns="" id="{A896AC74-183F-4B6D-96E5-AC5BA561AAD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3861048"/>
            <a:ext cx="2714644" cy="18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786842" cy="5398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Задания к тексту</a:t>
            </a:r>
          </a:p>
          <a:p>
            <a:pPr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1214422"/>
            <a:ext cx="8786842" cy="64294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400050" lvl="0" indent="-400050" algn="ctr">
              <a:buAutoNum type="romanU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Работа с текстовой информацией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00050" lvl="0" indent="-400050"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214414" y="2643182"/>
            <a:ext cx="7010416" cy="326536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2000240"/>
            <a:ext cx="8501122" cy="142876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Информация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дана в явном виде           дана в неявном виде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857488" y="250030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57818" y="250030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одержимое 2"/>
          <p:cNvSpPr txBox="1">
            <a:spLocks/>
          </p:cNvSpPr>
          <p:nvPr/>
        </p:nvSpPr>
        <p:spPr>
          <a:xfrm>
            <a:off x="357158" y="3786190"/>
            <a:ext cx="8786842" cy="207170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400050" lvl="0" indent="-400050" algn="ctr"/>
            <a:endParaRPr lang="ru-RU" dirty="0">
              <a:solidFill>
                <a:srgbClr val="002060"/>
              </a:solidFill>
            </a:endParaRPr>
          </a:p>
          <a:p>
            <a:r>
              <a:rPr lang="ru-RU" sz="1900" b="1" i="1" dirty="0">
                <a:solidFill>
                  <a:srgbClr val="002060"/>
                </a:solidFill>
              </a:rPr>
              <a:t>Задание 1.1.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b="1" i="1" dirty="0">
                <a:solidFill>
                  <a:srgbClr val="002060"/>
                </a:solidFill>
              </a:rPr>
              <a:t>Формируемое умение: извлекать из текста необходимую информацию.</a:t>
            </a:r>
          </a:p>
          <a:p>
            <a:endParaRPr lang="ru-RU" sz="19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Когда прилетели ласточки? Подчеркните ключевые слова </a:t>
            </a:r>
            <a:endParaRPr lang="ru-RU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</a:rPr>
              <a:t>в тексте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двумя линиями.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47892" cy="5398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00050" indent="-400050" algn="ctr">
              <a:buAutoNum type="romanUcPeriod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Работа с текстовой информацией </a:t>
            </a:r>
          </a:p>
          <a:p>
            <a:pPr marL="0" indent="0" algn="ctr">
              <a:buNone/>
            </a:pPr>
            <a:endParaRPr lang="ru-RU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Задание 1.2. Формируемое умение: сопоставлять информацию.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Установите последовательность событий. Впишите нужные буквы напротив цифр.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А) Гнёздышко было отделано заново.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Б) Мальчик осенью хотел разорить гнездо.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В) Мальчик дивился, как это ласточки не устают летать целый день.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Г) Из гнезда стали выглядывать крошечные головки птенцов.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1.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3. 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</a:rPr>
              <a:t>4.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612376" cy="7143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Задания к тексту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II. Построение высказывания на основе прочитанного текста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71472" y="1714488"/>
            <a:ext cx="8183880" cy="17145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500034" y="1714488"/>
            <a:ext cx="8183880" cy="1357322"/>
          </a:xfrm>
          <a:prstGeom prst="rect">
            <a:avLst/>
          </a:prstGeom>
        </p:spPr>
        <p:txBody>
          <a:bodyPr vert="horz" lIns="182880" tIns="91440">
            <a:normAutofit fontScale="85000" lnSpcReduction="20000"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Задание 1.2.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Формируемое умение: высказывать оценочные суждения к прочитанному тексту.</a:t>
            </a: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Что Вам понравилось в прочитанном рассказе? Оцените рассказчика и его героев. Ответ запишите.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642910" y="3571876"/>
            <a:ext cx="8183880" cy="178595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algn="just"/>
            <a:r>
              <a:rPr lang="ru-RU" sz="2200" b="1" i="1" dirty="0">
                <a:solidFill>
                  <a:srgbClr val="002060"/>
                </a:solidFill>
              </a:rPr>
              <a:t>Задание 1.3. Формируемое умение: формулировать выводы и находить к ним аргументы из текста.</a:t>
            </a:r>
          </a:p>
          <a:p>
            <a:pPr algn="just"/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Находят ли ласточки свой дом, прилетая весной? Сформулируйте вывод и подтвердите свой ответ словами из текста.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/>
          <a:lstStyle/>
          <a:p>
            <a:pPr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III.  Первичный анализ текста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71472" y="1428736"/>
            <a:ext cx="8183880" cy="32244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algn="just"/>
            <a:endParaRPr lang="ru-RU" sz="2000" b="1" i="1" dirty="0">
              <a:solidFill>
                <a:srgbClr val="002060"/>
              </a:solidFill>
            </a:endParaRPr>
          </a:p>
          <a:p>
            <a:pPr algn="just"/>
            <a:endParaRPr lang="ru-RU" sz="2000" b="1" i="1" dirty="0">
              <a:solidFill>
                <a:srgbClr val="002060"/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Задание 1.2. Формируемое умение: соотносить поступки героев с нравственными нормами, уметь самостоятельно делать выводы.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Как Вы думаете, захочет ли в будущем мальчик разорять гнёзда? Ответ обоснуйте.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IV. Готовность к смысловому чтению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00034" y="1428736"/>
            <a:ext cx="8183880" cy="228601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Задание 1.1.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b="1" i="1" dirty="0">
                <a:solidFill>
                  <a:srgbClr val="002060"/>
                </a:solidFill>
              </a:rPr>
              <a:t>Формируемое умение: оценивать структуру текста, определять рассказчика, количество героев и мест действия.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Напишите на лепестках ромашки всех перелётных птиц,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которых узнаёт мальчик, по часовой стрелке, где 12 ч. – это ласточка. Часть лепестков может оказаться лишней.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C:\Users\Ирина\Desktop\дисс 3\§1\архив\Ромашка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14752"/>
            <a:ext cx="2357453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D4ED144-685E-432F-BD6B-E5611401F55C}"/>
              </a:ext>
            </a:extLst>
          </p:cNvPr>
          <p:cNvSpPr txBox="1"/>
          <p:nvPr/>
        </p:nvSpPr>
        <p:spPr>
          <a:xfrm>
            <a:off x="431540" y="692696"/>
            <a:ext cx="8280920" cy="32239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76" indent="-265176" algn="ctr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Творческие задания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Задание 1.1. Формируемое умение: составлять рассказ на основе прочитанного текста. </a:t>
            </a:r>
          </a:p>
          <a:p>
            <a:pPr algn="just"/>
            <a:endParaRPr lang="ru-RU" sz="2000" b="1" i="1" dirty="0">
              <a:solidFill>
                <a:srgbClr val="002060"/>
              </a:solidFill>
            </a:endParaRP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Какие вопросы Вы задали бы ласточке? Запишите 1–2 вопроса. </a:t>
            </a:r>
          </a:p>
        </p:txBody>
      </p:sp>
    </p:spTree>
    <p:extLst>
      <p:ext uri="{BB962C8B-B14F-4D97-AF65-F5344CB8AC3E}">
        <p14:creationId xmlns:p14="http://schemas.microsoft.com/office/powerpoint/2010/main" xmlns="" val="2009497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BFE970-AC47-448B-A6BE-847E7E7A3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029520" cy="41879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VI.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Классификация текстов </a:t>
            </a:r>
          </a:p>
          <a:p>
            <a:pPr marL="0" indent="0" algn="just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Задание 1.2. Формируемое умение: выбирать художественную и справочную литературу 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в соответствии с личными предпочтениями 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и учебными целями. </a:t>
            </a:r>
          </a:p>
          <a:p>
            <a:pPr marL="0" indent="0" algn="just">
              <a:buNone/>
            </a:pPr>
            <a:endParaRPr lang="ru-RU" sz="2000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Вспомните и запишите последние понравившиеся Вам произведения и их темы. Напишите, о чём Вы хотели бы прочитать следующую книгу. </a:t>
            </a:r>
          </a:p>
        </p:txBody>
      </p:sp>
    </p:spTree>
    <p:extLst>
      <p:ext uri="{BB962C8B-B14F-4D97-AF65-F5344CB8AC3E}">
        <p14:creationId xmlns:p14="http://schemas.microsoft.com/office/powerpoint/2010/main" xmlns="" val="127684620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646645-74F5-4CA3-974D-A6C93A23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620688"/>
            <a:ext cx="4896544" cy="61951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Список источников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2BB6535-9AD7-42EB-9530-BDAB1784C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53331"/>
            <a:ext cx="8280920" cy="4351338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Асмус В. Чтение как труд и творчество / В. Асмус // Вопросы литературы. – 1961 – №2.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Богданова Е.С. Теория диалога М. М. Бахтина как методологическая основа формирования текстовой деятельности школьников / Вопросы культурологии. – 2015 – №10.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Демидова Н.И., Титова И.О. Диагностика читательской грамотности в начальной школе // Начальное филологическое образование и подготовка учителя              в условиях цифровизации. Материалы Международной научно-практической конференции преподавателей, аспирантов, студентов (4 марта 2021 года) / Сост. и отв. ред.: Т.И. Зиновьева. – М.: Известия ИППО, 2021. С. 244-248.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Рубакин Н.А., Библиологическая психология. – М.: Академический Проект;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</a:rPr>
              <a:t>Трикста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, 2006 – 800 с.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Титова И.О. К вопросу о формировании читательской грамотности младших школьников // Единое образовательное пространство как фактор формирования и воспитания личности: материалы XIV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</a:rPr>
              <a:t>Междунар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. науч.-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</a:rPr>
              <a:t>практ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5600" dirty="0" err="1">
                <a:solidFill>
                  <a:schemeClr val="accent1">
                    <a:lumMod val="75000"/>
                  </a:schemeClr>
                </a:solidFill>
              </a:rPr>
              <a:t>конф</a:t>
            </a:r>
            <a:r>
              <a:rPr lang="ru-RU" sz="5600" dirty="0">
                <a:solidFill>
                  <a:schemeClr val="accent1">
                    <a:lumMod val="75000"/>
                  </a:schemeClr>
                </a:solidFill>
              </a:rPr>
              <a:t>. студентов, магистрантов и молодых ученых. – Рязань, 2020. С. 296-300.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ru-RU" dirty="0">
              <a:latin typeface="Arial Narrow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87582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Текстовая деятельность – это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76872"/>
            <a:ext cx="8032976" cy="200026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система действий на основе знаний, навыков и умений, позволяющих создавать тексты и воспринимать, интерпретировать их.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65E9A904-6A01-4BEE-9D0B-E67B05339DA5}"/>
              </a:ext>
            </a:extLst>
          </p:cNvPr>
          <p:cNvSpPr txBox="1">
            <a:spLocks/>
          </p:cNvSpPr>
          <p:nvPr/>
        </p:nvSpPr>
        <p:spPr>
          <a:xfrm>
            <a:off x="647564" y="1196752"/>
            <a:ext cx="7848872" cy="3880773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Художественное произведение способно</a:t>
            </a:r>
          </a:p>
          <a:p>
            <a:pPr marL="0" indent="0" algn="just">
              <a:buFont typeface="Wingdings 2"/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формировать правильную картину мира,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формировать уважение к своему народу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 и культуре,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формировать ценностные ориентиры,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способствовать духовному росту.</a:t>
            </a:r>
          </a:p>
          <a:p>
            <a:pPr marL="0" indent="0">
              <a:buFont typeface="Wingdings 2"/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41498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F9572CCB-BC07-4B8E-96DD-648F308C6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75104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Чтение – это… 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чрезвычайно сложный психический процесс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 (Н.А. Рубакин),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труд и творчество (В.Ф.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Асмус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),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диалог (М.М. Бахтин, Т.В. Черниговская),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«провоцированная» интроспекция (Н.А. Рубакин).</a:t>
            </a:r>
            <a:r>
              <a:rPr lang="ru-RU" sz="20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28250023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Читательская грамотность – это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143932" cy="214314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 (PISA);</a:t>
            </a:r>
          </a:p>
          <a:p>
            <a:pPr lvl="0"/>
            <a:endParaRPr lang="ru-RU" dirty="0"/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472" y="3786190"/>
            <a:ext cx="7929618" cy="235745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способность понимать и использовать письменную речь во всем разнообразии ее форм для целей, требуемых обществом и/или ценных для индивида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PIRLS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41004" cy="9286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Читательская грамотность – это </a:t>
            </a:r>
            <a:endParaRPr lang="ru-RU" dirty="0"/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xfrm>
            <a:off x="428596" y="1357298"/>
            <a:ext cx="8183880" cy="4857784"/>
          </a:xfrm>
          <a:prstGeom prst="rect">
            <a:avLst/>
          </a:prstGeom>
        </p:spPr>
        <p:txBody>
          <a:bodyPr vert="horz" lIns="182880" tIns="91440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совокупность умений, навыков, отражающих: </a:t>
            </a:r>
          </a:p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потребность в читательской деятельности с целью успешной социализации, дальнейшего образования, саморазвития;  </a:t>
            </a:r>
          </a:p>
          <a:p>
            <a:pPr lvl="0" algn="just">
              <a:buNone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готовность к смысловому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чтению –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восприятию письменных текстов, анализу, оценке, интерпретации и обобщению представленной в них информации;  </a:t>
            </a:r>
          </a:p>
          <a:p>
            <a:pPr lvl="0" algn="just">
              <a:buNone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способность извлекать необходимую информацию для ее преобразования в соответствии с учебной задачей; ориентироваться с помощью различной текстовой информации в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жизненных ситуациях (И.С. Хомякова, к. пед. н., доцент Центра начального общего образования ФГБНУ «Институт стратегии развития образования РАО»).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Младший школьник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3571900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умеет ориентироваться в содержании текста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28662" y="2928934"/>
            <a:ext cx="4357718" cy="92869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владеет элементами коммуникативной культуры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4071942"/>
            <a:ext cx="4786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освоил умения чтения и понимания текста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500063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приобрёл опыт самостоятельной читательской деятельности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183880" cy="105156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Младший школьник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072066" y="1714488"/>
            <a:ext cx="3571900" cy="57150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умеет ставить цель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14546" y="2571744"/>
            <a:ext cx="6215106" cy="571504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умеет определять</a:t>
            </a:r>
            <a:r>
              <a:rPr kumimoji="0" lang="ru-RU" sz="22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объект чтения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357422" y="3500438"/>
            <a:ext cx="5857916" cy="64294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умеет определять результат чтения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-214346" y="4500570"/>
            <a:ext cx="6715172" cy="64294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готов</a:t>
            </a:r>
            <a:r>
              <a:rPr kumimoji="0" lang="ru-RU" sz="22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рефлексивной деятельности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Задания </a:t>
            </a:r>
          </a:p>
          <a:p>
            <a:pPr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 прогнозирование            к тексту</a:t>
            </a:r>
          </a:p>
          <a:p>
            <a:pPr algn="just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286116" y="1142984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214942" y="1142984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одержимое 2"/>
          <p:cNvSpPr txBox="1">
            <a:spLocks/>
          </p:cNvSpPr>
          <p:nvPr/>
        </p:nvSpPr>
        <p:spPr>
          <a:xfrm>
            <a:off x="4786314" y="2285992"/>
            <a:ext cx="4143404" cy="2714644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работа с текстовой информацией;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построение высказывания;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первичный анализ текста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готовность к смысловому чтению;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творческие задания;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классификация текстов.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Ирина\Downloads\forsayt_tekhnologiya_prognozirovaniya_budushchego_kompanii.jpg"/>
          <p:cNvPicPr>
            <a:picLocks noChangeAspect="1" noChangeArrowheads="1"/>
          </p:cNvPicPr>
          <p:nvPr/>
        </p:nvPicPr>
        <p:blipFill>
          <a:blip r:embed="rId2" cstate="print"/>
          <a:srcRect l="20555" r="17906"/>
          <a:stretch>
            <a:fillRect/>
          </a:stretch>
        </p:blipFill>
        <p:spPr bwMode="auto">
          <a:xfrm>
            <a:off x="1000100" y="2643182"/>
            <a:ext cx="3004606" cy="16963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5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3E3F67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912</Words>
  <Application>Microsoft Office PowerPoint</Application>
  <PresentationFormat>Экран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Диагностика  читательской грамотности  в начальной школе</vt:lpstr>
      <vt:lpstr>Текстовая деятельность – это </vt:lpstr>
      <vt:lpstr>Слайд 3</vt:lpstr>
      <vt:lpstr>Слайд 4</vt:lpstr>
      <vt:lpstr>Читательская грамотность – это </vt:lpstr>
      <vt:lpstr>Читательская грамотность – это </vt:lpstr>
      <vt:lpstr>Младший школьник</vt:lpstr>
      <vt:lpstr>Младший школьник</vt:lpstr>
      <vt:lpstr>Слайд 9</vt:lpstr>
      <vt:lpstr>Задания на прогнозирование </vt:lpstr>
      <vt:lpstr>Слайд 11</vt:lpstr>
      <vt:lpstr>Задания к тексту</vt:lpstr>
      <vt:lpstr>Слайд 13</vt:lpstr>
      <vt:lpstr>Слайд 14</vt:lpstr>
      <vt:lpstr>Слайд 15</vt:lpstr>
      <vt:lpstr>Слайд 16</vt:lpstr>
      <vt:lpstr>Слайд 17</vt:lpstr>
      <vt:lpstr>Список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 читательской грамотности  в начальной школе</dc:title>
  <dc:creator>Ирина</dc:creator>
  <cp:lastModifiedBy>79537412031</cp:lastModifiedBy>
  <cp:revision>53</cp:revision>
  <dcterms:created xsi:type="dcterms:W3CDTF">2020-12-23T12:57:13Z</dcterms:created>
  <dcterms:modified xsi:type="dcterms:W3CDTF">2022-02-23T08:34:00Z</dcterms:modified>
</cp:coreProperties>
</file>