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7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165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0"/>
            <a:ext cx="7175351" cy="1793167"/>
          </a:xfrm>
          <a:effectLst/>
        </p:spPr>
        <p:txBody>
          <a:bodyPr>
            <a:noAutofit/>
          </a:bodyPr>
          <a:lstStyle>
            <a:lvl1pPr marL="480060" indent="-342900" algn="l">
              <a:defRPr sz="405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2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43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6" y="2172648"/>
            <a:ext cx="5966666" cy="2423346"/>
          </a:xfrm>
          <a:effectLst/>
        </p:spPr>
        <p:txBody>
          <a:bodyPr anchor="b"/>
          <a:lstStyle>
            <a:lvl1pPr algn="r">
              <a:defRPr sz="345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15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46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17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8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8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ctr" defTabSz="685800" rtl="0" eaLnBrk="1" latinLnBrk="0" hangingPunct="1">
              <a:spcBef>
                <a:spcPct val="20000"/>
              </a:spcBef>
              <a:spcAft>
                <a:spcPts val="225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93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818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749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2"/>
            <a:ext cx="3636085" cy="1258493"/>
          </a:xfrm>
          <a:effectLst/>
        </p:spPr>
        <p:txBody>
          <a:bodyPr anchor="b">
            <a:noAutofit/>
          </a:bodyPr>
          <a:lstStyle>
            <a:lvl1pPr marL="171450" indent="-171450" algn="l">
              <a:defRPr sz="21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0"/>
            <a:ext cx="4017085" cy="4894730"/>
          </a:xfrm>
        </p:spPr>
        <p:txBody>
          <a:bodyPr anchor="ctr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2"/>
            <a:ext cx="3388660" cy="213951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193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37160" indent="-137160">
              <a:buFont typeface="Georgia" pitchFamily="18" charset="0"/>
              <a:buChar char="*"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345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23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717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9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1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35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7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165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0"/>
            <a:ext cx="7175351" cy="1793167"/>
          </a:xfrm>
          <a:effectLst/>
        </p:spPr>
        <p:txBody>
          <a:bodyPr>
            <a:noAutofit/>
          </a:bodyPr>
          <a:lstStyle>
            <a:lvl1pPr marL="480060" indent="-342900" algn="l">
              <a:defRPr sz="405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2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2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6" y="2172648"/>
            <a:ext cx="5966666" cy="2423346"/>
          </a:xfrm>
          <a:effectLst/>
        </p:spPr>
        <p:txBody>
          <a:bodyPr anchor="b"/>
          <a:lstStyle>
            <a:lvl1pPr algn="r">
              <a:defRPr sz="345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15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36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06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8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8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ctr" defTabSz="685800" rtl="0" eaLnBrk="1" latinLnBrk="0" hangingPunct="1">
              <a:spcBef>
                <a:spcPct val="20000"/>
              </a:spcBef>
              <a:spcAft>
                <a:spcPts val="225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9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9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04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2"/>
            <a:ext cx="3636085" cy="1258493"/>
          </a:xfrm>
          <a:effectLst/>
        </p:spPr>
        <p:txBody>
          <a:bodyPr anchor="b">
            <a:noAutofit/>
          </a:bodyPr>
          <a:lstStyle>
            <a:lvl1pPr marL="171450" indent="-171450" algn="l">
              <a:defRPr sz="21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0"/>
            <a:ext cx="4017085" cy="4894730"/>
          </a:xfrm>
        </p:spPr>
        <p:txBody>
          <a:bodyPr anchor="ctr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2"/>
            <a:ext cx="3388660" cy="213951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9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37160" indent="-137160">
              <a:buFont typeface="Georgia" pitchFamily="18" charset="0"/>
              <a:buChar char="*"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345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24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69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9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1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791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7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165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0"/>
            <a:ext cx="7175351" cy="1793167"/>
          </a:xfrm>
          <a:effectLst/>
        </p:spPr>
        <p:txBody>
          <a:bodyPr>
            <a:noAutofit/>
          </a:bodyPr>
          <a:lstStyle>
            <a:lvl1pPr marL="480060" indent="-342900" algn="l">
              <a:defRPr sz="405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838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74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6" y="2172648"/>
            <a:ext cx="5966666" cy="2423346"/>
          </a:xfrm>
          <a:effectLst/>
        </p:spPr>
        <p:txBody>
          <a:bodyPr anchor="b"/>
          <a:lstStyle>
            <a:lvl1pPr algn="r">
              <a:defRPr sz="345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15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39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90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8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8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ctr" defTabSz="685800" rtl="0" eaLnBrk="1" latinLnBrk="0" hangingPunct="1">
              <a:spcBef>
                <a:spcPct val="20000"/>
              </a:spcBef>
              <a:spcAft>
                <a:spcPts val="225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8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05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470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2"/>
            <a:ext cx="3636085" cy="1258493"/>
          </a:xfrm>
          <a:effectLst/>
        </p:spPr>
        <p:txBody>
          <a:bodyPr anchor="b">
            <a:noAutofit/>
          </a:bodyPr>
          <a:lstStyle>
            <a:lvl1pPr marL="171450" indent="-171450" algn="l">
              <a:defRPr sz="21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0"/>
            <a:ext cx="4017085" cy="4894730"/>
          </a:xfrm>
        </p:spPr>
        <p:txBody>
          <a:bodyPr anchor="ctr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2"/>
            <a:ext cx="3388660" cy="213951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364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37160" indent="-137160">
              <a:buFont typeface="Georgia" pitchFamily="18" charset="0"/>
              <a:buChar char="*"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345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48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3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9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1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931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2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2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2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0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240030" indent="-240030" algn="r" defTabSz="6858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345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1148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1722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2296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42416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48156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7447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71450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940814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2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2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2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5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240030" indent="-240030" algn="r" defTabSz="6858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345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1148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1722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2296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42416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48156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7447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71450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940814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2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685800"/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21.02.2022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2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68580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2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685800"/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43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240030" indent="-240030" algn="r" defTabSz="6858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345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1148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1722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2296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42416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48156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7447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71450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940814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/>
            </a:gs>
            <a:gs pos="92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535" y="3825154"/>
            <a:ext cx="950119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4190" y="2511933"/>
            <a:ext cx="7170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lvl="0" algn="ctr"/>
          </a:lstStyle>
          <a:p>
            <a:pPr defTabSz="685800"/>
            <a:r>
              <a:rPr lang="ru-RU" sz="2700" b="1" i="1" dirty="0">
                <a:solidFill>
                  <a:prstClr val="black"/>
                </a:solidFill>
                <a:latin typeface="Trebuchet MS"/>
              </a:rPr>
              <a:t>Приём «цепочка научного познания» при работе с текстом на уроках </a:t>
            </a:r>
            <a:r>
              <a:rPr lang="ru-RU" sz="2700" b="1" i="1" dirty="0">
                <a:solidFill>
                  <a:prstClr val="black"/>
                </a:solidFill>
                <a:latin typeface="Trebuchet MS"/>
              </a:rPr>
              <a:t>истории</a:t>
            </a:r>
            <a:endParaRPr lang="ru-RU" sz="2700" b="1" i="1" dirty="0">
              <a:solidFill>
                <a:prstClr val="black"/>
              </a:solidFill>
              <a:latin typeface="Trebuchet MS"/>
            </a:endParaRPr>
          </a:p>
        </p:txBody>
      </p:sp>
      <p:pic>
        <p:nvPicPr>
          <p:cNvPr id="4" name="Рисунок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3"/>
          <a:stretch>
            <a:fillRect/>
          </a:stretch>
        </p:blipFill>
        <p:spPr bwMode="auto">
          <a:xfrm>
            <a:off x="273510" y="4507056"/>
            <a:ext cx="4064187" cy="134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00713" y="4507056"/>
            <a:ext cx="321791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135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Кленяева</a:t>
            </a:r>
            <a:r>
              <a:rPr lang="ru-RU" sz="13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Ирина Евгеньевна, </a:t>
            </a:r>
          </a:p>
          <a:p>
            <a:pPr algn="ctr" defTabSz="685800">
              <a:defRPr/>
            </a:pPr>
            <a:r>
              <a:rPr lang="ru-RU" sz="13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учитель истории и обществознания</a:t>
            </a:r>
          </a:p>
          <a:p>
            <a:pPr algn="ctr" defTabSz="685800">
              <a:defRPr/>
            </a:pPr>
            <a:r>
              <a:rPr lang="ru-RU" sz="13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первой </a:t>
            </a:r>
            <a:r>
              <a:rPr lang="ru-RU" sz="13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квалификационной категории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5485" y="1160749"/>
            <a:ext cx="646646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13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13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учреждение «</a:t>
            </a:r>
            <a:r>
              <a:rPr lang="ru-RU" sz="13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Школа № 75»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308" y="1781828"/>
            <a:ext cx="894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РЕАЛИЗАЦИЯ ПРИЁМА «Цепочка научного познания»</a:t>
            </a:r>
            <a:endParaRPr lang="ru-RU" sz="2400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4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652" y="1106743"/>
            <a:ext cx="6210690" cy="442849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4577204"/>
            <a:ext cx="951310" cy="94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6495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7634" y="995751"/>
            <a:ext cx="6723366" cy="4171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37661" algn="ctr" defTabSz="685800">
              <a:lnSpc>
                <a:spcPct val="115000"/>
              </a:lnSpc>
              <a:spcAft>
                <a:spcPts val="750"/>
              </a:spcAft>
            </a:pPr>
            <a:r>
              <a:rPr lang="ru-RU" sz="135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Постановление СНК о красном терроре 5 сентября 1918 г.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1050" dirty="0">
              <a:solidFill>
                <a:prstClr val="black"/>
              </a:solidFill>
              <a:latin typeface="Trebuchet MS"/>
              <a:ea typeface="Calibri"/>
              <a:cs typeface="Times New Roman"/>
            </a:endParaRPr>
          </a:p>
          <a:p>
            <a:pPr indent="337661" defTabSz="685800">
              <a:lnSpc>
                <a:spcPct val="115000"/>
              </a:lnSpc>
              <a:spcAft>
                <a:spcPts val="750"/>
              </a:spcAft>
            </a:pPr>
            <a:r>
              <a:rPr lang="ru-RU" sz="135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Совет Народных Комиссаров, заслушав доклад председателя Чрезвычайной комиссии по борьбе с контрреволюцией о деятельности этой комиссии, находит, что при данной ситуации обеспечение тыла путем террора является прямой необходимостью; что для усиления деятельности Всероссийской чрезвычайной комиссии и внесения в нее большей планомерности необходимо направить туда возможно большее число ответственных партийных товарищей; что необходимо обеспечить Советскую Республику от классовых врагов путем изолирования их в концентрационных лагерях; что подлежат расстрелу все лица, прикосновенные к белогвардейским организациям, заговорам и мятежам; что необходимо опубликовывать имена всех расстрелянных, а также основания применения к ним этой меры.</a:t>
            </a:r>
            <a:endParaRPr lang="ru-RU" sz="1050" dirty="0">
              <a:solidFill>
                <a:prstClr val="black"/>
              </a:solidFill>
              <a:latin typeface="Trebuchet MS"/>
              <a:ea typeface="Calibri"/>
              <a:cs typeface="Times New Roman"/>
            </a:endParaRPr>
          </a:p>
          <a:p>
            <a:pPr marL="1252538" algn="ctr" defTabSz="685800">
              <a:lnSpc>
                <a:spcPct val="115000"/>
              </a:lnSpc>
              <a:spcBef>
                <a:spcPts val="4"/>
              </a:spcBef>
            </a:pPr>
            <a:r>
              <a:rPr lang="ru-RU" sz="1350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Задания</a:t>
            </a:r>
            <a:r>
              <a:rPr lang="ru-RU" sz="1350" b="1" i="1" spc="-15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для</a:t>
            </a:r>
            <a:r>
              <a:rPr lang="ru-RU" sz="1350" b="1" i="1" spc="-15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самостоятельной</a:t>
            </a:r>
            <a:r>
              <a:rPr lang="ru-RU" sz="1350" b="1" i="1" spc="-8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работы</a:t>
            </a:r>
            <a:endParaRPr lang="ru-RU" sz="1050" b="1" dirty="0">
              <a:solidFill>
                <a:prstClr val="black"/>
              </a:solidFill>
              <a:latin typeface="Trebuchet MS"/>
              <a:ea typeface="Calibri"/>
              <a:cs typeface="Times New Roman"/>
            </a:endParaRPr>
          </a:p>
          <a:p>
            <a:pPr marL="257175" marR="215265" indent="-257175" defTabSz="685800">
              <a:lnSpc>
                <a:spcPct val="115000"/>
              </a:lnSpc>
              <a:spcBef>
                <a:spcPts val="180"/>
              </a:spcBef>
              <a:buClr>
                <a:srgbClr val="31302C"/>
              </a:buClr>
              <a:buSzPts val="1400"/>
              <a:buFont typeface="Times New Roman"/>
              <a:buAutoNum type="arabicPeriod"/>
              <a:tabLst>
                <a:tab pos="690086" algn="l"/>
                <a:tab pos="690563" algn="l"/>
                <a:tab pos="1231106" algn="l"/>
                <a:tab pos="1847850" algn="l"/>
                <a:tab pos="2472690" algn="l"/>
                <a:tab pos="3091815" algn="l"/>
                <a:tab pos="3702844" algn="l"/>
                <a:tab pos="4153853" algn="l"/>
                <a:tab pos="4386739" algn="l"/>
              </a:tabLst>
            </a:pP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Каковы	причины	введения	красного	террора?	Какие	из	</a:t>
            </a:r>
            <a:r>
              <a:rPr lang="ru-RU" sz="1350" spc="-4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них</a:t>
            </a:r>
            <a:r>
              <a:rPr lang="ru-RU" sz="1350" spc="-25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отразились</a:t>
            </a:r>
            <a:r>
              <a:rPr lang="ru-RU" sz="1350" spc="-1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1350" spc="-8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Постановлении</a:t>
            </a:r>
            <a:r>
              <a:rPr lang="ru-RU" sz="1350" spc="8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 красном</a:t>
            </a:r>
            <a:r>
              <a:rPr lang="ru-RU" sz="1350" spc="-1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терроре?</a:t>
            </a:r>
            <a:endParaRPr lang="ru-RU" sz="1050" dirty="0">
              <a:solidFill>
                <a:prstClr val="black"/>
              </a:solidFill>
              <a:latin typeface="Trebuchet MS"/>
              <a:ea typeface="Times New Roman"/>
              <a:cs typeface="Times New Roman"/>
            </a:endParaRPr>
          </a:p>
          <a:p>
            <a:pPr marL="257175" indent="-257175" defTabSz="685800">
              <a:lnSpc>
                <a:spcPct val="115000"/>
              </a:lnSpc>
              <a:spcBef>
                <a:spcPts val="4"/>
              </a:spcBef>
              <a:buClr>
                <a:srgbClr val="31302C"/>
              </a:buClr>
              <a:buSzPts val="1400"/>
              <a:buFont typeface="Times New Roman"/>
              <a:buAutoNum type="arabicPeriod"/>
              <a:tabLst>
                <a:tab pos="614839" algn="l"/>
              </a:tabLst>
            </a:pP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Какие</a:t>
            </a:r>
            <a:r>
              <a:rPr lang="ru-RU" sz="1350" spc="-8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органы</a:t>
            </a:r>
            <a:r>
              <a:rPr lang="ru-RU" sz="1350" spc="-19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осуществляли</a:t>
            </a:r>
            <a:r>
              <a:rPr lang="ru-RU" sz="1350" spc="-8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красный</a:t>
            </a:r>
            <a:r>
              <a:rPr lang="ru-RU" sz="1350" spc="-19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террор</a:t>
            </a:r>
            <a:r>
              <a:rPr lang="ru-RU" sz="1350" spc="-4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1350" spc="-1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1919-1922</a:t>
            </a:r>
            <a:r>
              <a:rPr lang="ru-RU" sz="1350" spc="-15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гг.?</a:t>
            </a:r>
            <a:endParaRPr lang="ru-RU" sz="1050" dirty="0">
              <a:solidFill>
                <a:prstClr val="black"/>
              </a:solidFill>
              <a:latin typeface="Trebuchet MS"/>
              <a:ea typeface="Times New Roman"/>
              <a:cs typeface="Times New Roman"/>
            </a:endParaRPr>
          </a:p>
          <a:p>
            <a:pPr marL="257175" indent="-257175" defTabSz="685800">
              <a:lnSpc>
                <a:spcPct val="115000"/>
              </a:lnSpc>
              <a:spcBef>
                <a:spcPts val="176"/>
              </a:spcBef>
              <a:buClr>
                <a:srgbClr val="31302C"/>
              </a:buClr>
              <a:buSzPts val="1400"/>
              <a:buFont typeface="Times New Roman"/>
              <a:buAutoNum type="arabicPeriod"/>
              <a:tabLst>
                <a:tab pos="614839" algn="l"/>
              </a:tabLst>
            </a:pP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Каковы</a:t>
            </a:r>
            <a:r>
              <a:rPr lang="ru-RU" sz="1350" spc="-26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основные</a:t>
            </a:r>
            <a:r>
              <a:rPr lang="ru-RU" sz="1350" spc="-23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последствия</a:t>
            </a:r>
            <a:r>
              <a:rPr lang="ru-RU" sz="1350" spc="-1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красного</a:t>
            </a:r>
            <a:r>
              <a:rPr lang="ru-RU" sz="1350" spc="-1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террора?</a:t>
            </a:r>
            <a:endParaRPr lang="ru-RU" sz="1050" dirty="0">
              <a:solidFill>
                <a:prstClr val="black"/>
              </a:solidFill>
              <a:latin typeface="Trebuchet MS"/>
              <a:ea typeface="Times New Roman"/>
              <a:cs typeface="Times New Roman"/>
            </a:endParaRPr>
          </a:p>
        </p:txBody>
      </p:sp>
      <p:pic>
        <p:nvPicPr>
          <p:cNvPr id="3" name="Рисунок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29" y="4779150"/>
            <a:ext cx="950119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74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547665" y="1322766"/>
          <a:ext cx="6420084" cy="2970330"/>
        </p:xfrm>
        <a:graphic>
          <a:graphicData uri="http://schemas.openxmlformats.org/drawingml/2006/table">
            <a:tbl>
              <a:tblPr firstRow="1" firstCol="1" bandRow="1"/>
              <a:tblGrid>
                <a:gridCol w="2069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0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Факты (проблема)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Гражданская война в России 1918-1922 гг.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Гипотеза, модель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Введение политики красного террора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(модель, позволяющая решить проблему)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Следствия, выводы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 чему приведет эта политика?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Критериальный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эксперимент, опыт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Опыт борьбы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советской власти с оппозицией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Рисунок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659" y="4617132"/>
            <a:ext cx="950119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14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547665" y="1322766"/>
          <a:ext cx="5994665" cy="3007200"/>
        </p:xfrm>
        <a:graphic>
          <a:graphicData uri="http://schemas.openxmlformats.org/drawingml/2006/table">
            <a:tbl>
              <a:tblPr firstRow="1" firstCol="1" bandRow="1"/>
              <a:tblGrid>
                <a:gridCol w="19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Факты (проблема)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Гипотеза, модель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Следствия, выводы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Критериальный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эксперимент, опыт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Рисунок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659" y="4617132"/>
            <a:ext cx="950119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низ 1"/>
          <p:cNvSpPr/>
          <p:nvPr/>
        </p:nvSpPr>
        <p:spPr>
          <a:xfrm>
            <a:off x="3599892" y="1538790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 sz="135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599892" y="2301162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 sz="135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606180" y="3050958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 sz="135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3815916" y="3861048"/>
            <a:ext cx="2646294" cy="12275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 sz="135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8" name="Стрелка вверх 7"/>
          <p:cNvSpPr/>
          <p:nvPr/>
        </p:nvSpPr>
        <p:spPr>
          <a:xfrm>
            <a:off x="6192180" y="3158970"/>
            <a:ext cx="270030" cy="594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 sz="135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9" name="Стрелка вверх 8"/>
          <p:cNvSpPr/>
          <p:nvPr/>
        </p:nvSpPr>
        <p:spPr>
          <a:xfrm>
            <a:off x="6170530" y="2186862"/>
            <a:ext cx="270030" cy="8672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 sz="135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9430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46549"/>
            <a:ext cx="5616624" cy="496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91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547665" y="1322766"/>
          <a:ext cx="5994665" cy="3134946"/>
        </p:xfrm>
        <a:graphic>
          <a:graphicData uri="http://schemas.openxmlformats.org/drawingml/2006/table">
            <a:tbl>
              <a:tblPr firstRow="1" firstCol="1" bandRow="1"/>
              <a:tblGrid>
                <a:gridCol w="19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Факты (проблема)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Февральская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революция 1917 года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Гипотеза, модель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Отречение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Николая </a:t>
                      </a:r>
                      <a:r>
                        <a:rPr lang="en-US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было необходимо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Следствия, выводы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Падение монархии,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крушение Российской империи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1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Критериальный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эксперимент, опыт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Начало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Гражданской войны, разделение российского общества на 2 враждующих лагеря «красные» и «белые»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614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84" y="1202531"/>
            <a:ext cx="8460278" cy="4717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836254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216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Calibri</vt:lpstr>
      <vt:lpstr>Georgia</vt:lpstr>
      <vt:lpstr>Times New Roman</vt:lpstr>
      <vt:lpstr>Trebuchet MS</vt:lpstr>
      <vt:lpstr>Воздушный поток</vt:lpstr>
      <vt:lpstr>1_Воздушный поток</vt:lpstr>
      <vt:lpstr>3_Воздушный поток</vt:lpstr>
      <vt:lpstr>2_Воздушный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 Windows</cp:lastModifiedBy>
  <cp:revision>5</cp:revision>
  <dcterms:created xsi:type="dcterms:W3CDTF">2022-02-16T19:02:01Z</dcterms:created>
  <dcterms:modified xsi:type="dcterms:W3CDTF">2022-02-21T07:32:05Z</dcterms:modified>
</cp:coreProperties>
</file>