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40.25157" units="1/cm"/>
          <inkml:channelProperty channel="Y" name="resolution" value="40.29851" units="1/cm"/>
          <inkml:channelProperty channel="T" name="resolution" value="1" units="1/dev"/>
        </inkml:channelProperties>
      </inkml:inkSource>
      <inkml:timestamp xml:id="ts0" timeString="2022-02-17T15:07:51.51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10855 0 0</inkml:trace>
  <inkml:trace contextRef="#ctx0" brushRef="#br0" timeOffset="639.5318">9 579 0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0DEA6-0342-48AF-9B84-4B5B52468478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82973-0B96-4B48-BBA2-74E296041A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0DEA6-0342-48AF-9B84-4B5B52468478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82973-0B96-4B48-BBA2-74E296041A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0DEA6-0342-48AF-9B84-4B5B52468478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82973-0B96-4B48-BBA2-74E296041A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7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1650">
                <a:solidFill>
                  <a:schemeClr val="tx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800"/>
              <a:t>21.02.2022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3132290"/>
            <a:ext cx="7175351" cy="1793167"/>
          </a:xfrm>
          <a:effectLst/>
        </p:spPr>
        <p:txBody>
          <a:bodyPr>
            <a:noAutofit/>
          </a:bodyPr>
          <a:lstStyle>
            <a:lvl1pPr marL="480060" indent="-342900" algn="l">
              <a:defRPr sz="405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221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800"/>
              <a:t>21.02.2022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878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6" y="2172648"/>
            <a:ext cx="5966666" cy="2423346"/>
          </a:xfrm>
          <a:effectLst/>
        </p:spPr>
        <p:txBody>
          <a:bodyPr anchor="b"/>
          <a:lstStyle>
            <a:lvl1pPr algn="r">
              <a:defRPr sz="345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9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1500">
                <a:solidFill>
                  <a:schemeClr val="tx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800"/>
              <a:t>21.02.2022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68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800"/>
              <a:t>21.02.2022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45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ctr" defTabSz="685800" rtl="0" eaLnBrk="1" latinLnBrk="0" hangingPunct="1">
              <a:spcBef>
                <a:spcPct val="20000"/>
              </a:spcBef>
              <a:spcAft>
                <a:spcPts val="225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800"/>
              <a:t>21.02.2022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216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800"/>
              <a:t>21.02.2022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632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800"/>
              <a:t>21.02.2022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80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2209802"/>
            <a:ext cx="3636085" cy="1258493"/>
          </a:xfrm>
          <a:effectLst/>
        </p:spPr>
        <p:txBody>
          <a:bodyPr anchor="b">
            <a:noAutofit/>
          </a:bodyPr>
          <a:lstStyle>
            <a:lvl1pPr marL="171450" indent="-171450" algn="l">
              <a:defRPr sz="21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731520"/>
            <a:ext cx="4017085" cy="4894730"/>
          </a:xfrm>
        </p:spPr>
        <p:txBody>
          <a:bodyPr anchor="ctr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6" y="3497802"/>
            <a:ext cx="3388660" cy="2139518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800"/>
              <a:t>21.02.2022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655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0DEA6-0342-48AF-9B84-4B5B52468478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82973-0B96-4B48-BBA2-74E296041A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37160" indent="-137160">
              <a:buFont typeface="Georgia" pitchFamily="18" charset="0"/>
              <a:buChar char="*"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800"/>
              <a:t>21.02.2022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345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709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800"/>
              <a:t>21.02.2022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199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9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731521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800"/>
              <a:t>21.02.2022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634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E60DEA6-0342-48AF-9B84-4B5B524684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21.02.2022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9C82973-0B96-4B48-BBA2-74E296041A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0885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E60DEA6-0342-48AF-9B84-4B5B524684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21.02.2022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9C82973-0B96-4B48-BBA2-74E296041A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4239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E60DEA6-0342-48AF-9B84-4B5B524684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21.02.2022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9C82973-0B96-4B48-BBA2-74E296041A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0078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E60DEA6-0342-48AF-9B84-4B5B524684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21.02.2022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9C82973-0B96-4B48-BBA2-74E296041A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483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E60DEA6-0342-48AF-9B84-4B5B524684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21.02.2022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9C82973-0B96-4B48-BBA2-74E296041A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2107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E60DEA6-0342-48AF-9B84-4B5B524684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21.02.2022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9C82973-0B96-4B48-BBA2-74E296041A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6954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E60DEA6-0342-48AF-9B84-4B5B524684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21.02.2022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9C82973-0B96-4B48-BBA2-74E296041A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778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0DEA6-0342-48AF-9B84-4B5B52468478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82973-0B96-4B48-BBA2-74E296041A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E60DEA6-0342-48AF-9B84-4B5B524684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21.02.2022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9C82973-0B96-4B48-BBA2-74E296041A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6940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E60DEA6-0342-48AF-9B84-4B5B524684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21.02.2022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9C82973-0B96-4B48-BBA2-74E296041A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7495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E60DEA6-0342-48AF-9B84-4B5B524684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21.02.2022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9C82973-0B96-4B48-BBA2-74E296041A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8983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E60DEA6-0342-48AF-9B84-4B5B524684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21.02.2022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9C82973-0B96-4B48-BBA2-74E296041A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365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0DEA6-0342-48AF-9B84-4B5B52468478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82973-0B96-4B48-BBA2-74E296041A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0DEA6-0342-48AF-9B84-4B5B52468478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82973-0B96-4B48-BBA2-74E296041A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0DEA6-0342-48AF-9B84-4B5B52468478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82973-0B96-4B48-BBA2-74E296041A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0DEA6-0342-48AF-9B84-4B5B52468478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82973-0B96-4B48-BBA2-74E296041A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0DEA6-0342-48AF-9B84-4B5B52468478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82973-0B96-4B48-BBA2-74E296041A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0DEA6-0342-48AF-9B84-4B5B52468478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82973-0B96-4B48-BBA2-74E296041A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0DEA6-0342-48AF-9B84-4B5B52468478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82973-0B96-4B48-BBA2-74E296041AF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2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685800"/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800"/>
              <a:t>21.02.2022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2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685800"/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2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685800"/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05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240030" indent="-240030" algn="r" defTabSz="6858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345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5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1148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1722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82296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042416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248156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7447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71450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940814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E60DEA6-0342-48AF-9B84-4B5B5246847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21.02.2022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9C82973-0B96-4B48-BBA2-74E296041A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756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/>
            </a:gs>
            <a:gs pos="92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535" y="3825154"/>
            <a:ext cx="950119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08263" y="2261737"/>
            <a:ext cx="676090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2700" b="1" i="1" dirty="0">
                <a:solidFill>
                  <a:prstClr val="black"/>
                </a:solidFill>
                <a:latin typeface="Trebuchet MS"/>
              </a:rPr>
              <a:t>Приёмы формирования читательской грамотности на уроках </a:t>
            </a:r>
            <a:r>
              <a:rPr lang="ru-RU" sz="2700" b="1" i="1" dirty="0">
                <a:solidFill>
                  <a:prstClr val="black"/>
                </a:solidFill>
                <a:latin typeface="Trebuchet MS"/>
              </a:rPr>
              <a:t>литературного чтения</a:t>
            </a:r>
            <a:endParaRPr lang="ru-RU" sz="2700" b="1" i="1" dirty="0">
              <a:solidFill>
                <a:prstClr val="black"/>
              </a:solidFill>
              <a:latin typeface="Trebuchet MS"/>
            </a:endParaRPr>
          </a:p>
        </p:txBody>
      </p:sp>
      <p:pic>
        <p:nvPicPr>
          <p:cNvPr id="4" name="Рисунок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3"/>
          <a:stretch>
            <a:fillRect/>
          </a:stretch>
        </p:blipFill>
        <p:spPr bwMode="auto">
          <a:xfrm>
            <a:off x="273510" y="4507056"/>
            <a:ext cx="4064187" cy="134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00713" y="4507056"/>
            <a:ext cx="321791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135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Кондрашина</a:t>
            </a:r>
            <a:r>
              <a:rPr lang="ru-RU" sz="13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35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атьяна</a:t>
            </a:r>
            <a:r>
              <a:rPr lang="ru-RU" sz="13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Валентиновна, </a:t>
            </a:r>
          </a:p>
          <a:p>
            <a:pPr algn="ctr" defTabSz="685800">
              <a:defRPr/>
            </a:pPr>
            <a:r>
              <a:rPr lang="ru-RU" sz="13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 </a:t>
            </a:r>
          </a:p>
          <a:p>
            <a:pPr algn="ctr" defTabSz="685800">
              <a:defRPr/>
            </a:pPr>
            <a:r>
              <a:rPr lang="ru-RU" sz="13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высшей </a:t>
            </a:r>
            <a:r>
              <a:rPr lang="ru-RU" sz="13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квалификационной категории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55485" y="1160749"/>
            <a:ext cx="64664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13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общеобразовательное </a:t>
            </a:r>
            <a:r>
              <a:rPr lang="ru-RU" sz="13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«</a:t>
            </a:r>
            <a:r>
              <a:rPr lang="ru-RU" sz="13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Школа № 75»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308" y="1781828"/>
            <a:ext cx="8946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24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РЕАЛИЗАЦИЯ ПРИЁМА «Заполнение ящиков»</a:t>
            </a:r>
            <a:endParaRPr lang="ru-RU" sz="2400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762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с яблоками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60967" y="1553753"/>
            <a:ext cx="3474002" cy="40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8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с яблоками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60967" y="1553753"/>
            <a:ext cx="3474002" cy="40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91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250.jpg"/>
          <p:cNvPicPr>
            <a:picLocks noChangeAspect="1"/>
          </p:cNvPicPr>
          <p:nvPr/>
        </p:nvPicPr>
        <p:blipFill>
          <a:blip r:embed="rId2" cstate="print"/>
          <a:srcRect r="3787"/>
          <a:stretch>
            <a:fillRect/>
          </a:stretch>
        </p:blipFill>
        <p:spPr>
          <a:xfrm>
            <a:off x="2702170" y="857250"/>
            <a:ext cx="359802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5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с яблоками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60967" y="1553753"/>
            <a:ext cx="3474002" cy="40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4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248.jpg"/>
          <p:cNvPicPr>
            <a:picLocks noChangeAspect="1"/>
          </p:cNvPicPr>
          <p:nvPr/>
        </p:nvPicPr>
        <p:blipFill>
          <a:blip r:embed="rId2" cstate="print"/>
          <a:srcRect l="2343"/>
          <a:stretch>
            <a:fillRect/>
          </a:stretch>
        </p:blipFill>
        <p:spPr>
          <a:xfrm>
            <a:off x="2789803" y="857250"/>
            <a:ext cx="365202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8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с яблоками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60967" y="1553753"/>
            <a:ext cx="3474002" cy="40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0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246.jpg"/>
          <p:cNvPicPr>
            <a:picLocks noChangeAspect="1"/>
          </p:cNvPicPr>
          <p:nvPr/>
        </p:nvPicPr>
        <p:blipFill>
          <a:blip r:embed="rId2" cstate="print"/>
          <a:srcRect r="2343"/>
          <a:stretch>
            <a:fillRect/>
          </a:stretch>
        </p:blipFill>
        <p:spPr>
          <a:xfrm>
            <a:off x="2702170" y="857250"/>
            <a:ext cx="36520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7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0432" y="1214835"/>
            <a:ext cx="5492634" cy="4737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15000"/>
              </a:lnSpc>
            </a:pPr>
            <a:r>
              <a:rPr lang="ru-RU" sz="3000" b="1" dirty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3000" b="1" u="sng" dirty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Выдвижение гипотез</a:t>
            </a:r>
          </a:p>
          <a:p>
            <a:pPr defTabSz="685800">
              <a:lnSpc>
                <a:spcPct val="115000"/>
              </a:lnSpc>
            </a:pPr>
            <a:endParaRPr lang="ru-RU" sz="3000" dirty="0">
              <a:solidFill>
                <a:srgbClr val="9BBB59">
                  <a:lumMod val="50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>
              <a:lnSpc>
                <a:spcPct val="115000"/>
              </a:lnSpc>
            </a:pPr>
            <a:r>
              <a:rPr lang="ru-RU" sz="105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defTabSz="6858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Коллективная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дискуссия. </a:t>
            </a:r>
            <a:endParaRPr lang="ru-RU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defTabSz="6858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Формулирование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аргументов, контраргументов. </a:t>
            </a:r>
            <a:endParaRPr lang="ru-RU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defTabSz="6858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мение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корректировать, изменять свою точку зрения.</a:t>
            </a:r>
            <a:endParaRPr lang="ru-RU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defTabSz="6858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(Самостоятельное) выделение основной идеи текста, его концептуального уровня.</a:t>
            </a:r>
            <a:endParaRPr lang="ru-RU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avatars.mds.yandex.net/get-zen_doc/3986249/pub_60576e6308506c23b00cb37c_60576e9c7aafb75683354f9e/scale_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177" y="1021806"/>
            <a:ext cx="4048263" cy="2550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ds04.infourok.ru/uploads/ex/0387/00151226-481e4527/img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164" y="3572211"/>
            <a:ext cx="3003276" cy="22524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68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3360" y="1136189"/>
            <a:ext cx="6339148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defTabSz="685800">
              <a:lnSpc>
                <a:spcPct val="115000"/>
              </a:lnSpc>
            </a:pPr>
            <a:r>
              <a:rPr lang="ru-RU" sz="3600" b="1" dirty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3600" b="1" dirty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3600" b="1" u="sng" dirty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Творческая </a:t>
            </a:r>
            <a:r>
              <a:rPr lang="ru-RU" sz="3600" b="1" u="sng" dirty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</a:t>
            </a:r>
            <a:endParaRPr lang="ru-RU" sz="3600" dirty="0">
              <a:solidFill>
                <a:srgbClr val="9BBB59">
                  <a:lumMod val="50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defTabSz="685800">
              <a:lnSpc>
                <a:spcPct val="115000"/>
              </a:lnSpc>
            </a:pP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7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defTabSz="6858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Обоснование выбора заглавия, </a:t>
            </a:r>
            <a:endParaRPr lang="ru-RU" sz="27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>
              <a:lnSpc>
                <a:spcPct val="115000"/>
              </a:lnSpc>
            </a:pP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оно отражает идею. </a:t>
            </a:r>
            <a:endParaRPr lang="ru-RU" sz="27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defTabSz="6858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Соотнесение текста с иллюстрациями, сопоставление своего взгляда на прочитанное со взглядом художника.</a:t>
            </a:r>
            <a:endParaRPr lang="ru-RU" sz="27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defTabSz="6858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Выполнение коллективной творческой работы по составлению плана. </a:t>
            </a:r>
            <a:endParaRPr lang="ru-RU" sz="27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ds05.infourok.ru/uploads/ex/0c49/001136d0-1ae534f4/hello_html_53c2245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016" y="967398"/>
            <a:ext cx="3244343" cy="24332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www.kurgan-city.ru/upload/medialibrary/b10/DSCN22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9"/>
          <a:stretch/>
        </p:blipFill>
        <p:spPr bwMode="auto">
          <a:xfrm>
            <a:off x="6281532" y="4127501"/>
            <a:ext cx="2773568" cy="17744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29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9551" y="1007577"/>
            <a:ext cx="8718549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15000"/>
              </a:lnSpc>
            </a:pPr>
            <a:r>
              <a:rPr lang="ru-RU" sz="3000" dirty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ru-RU" sz="3000" b="1" u="sng" dirty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и рефлексия собственной и коллективной деятельности</a:t>
            </a:r>
            <a:r>
              <a:rPr lang="ru-RU" sz="3000" b="1" u="sng" dirty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000" b="1" u="sng" dirty="0">
              <a:solidFill>
                <a:srgbClr val="9BBB59">
                  <a:lumMod val="50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1758950" y="2260957"/>
          <a:ext cx="6172200" cy="1574444"/>
        </p:xfrm>
        <a:graphic>
          <a:graphicData uri="http://schemas.openxmlformats.org/drawingml/2006/table">
            <a:tbl>
              <a:tblPr/>
              <a:tblGrid>
                <a:gridCol w="6172200">
                  <a:extLst>
                    <a:ext uri="{9D8B030D-6E8A-4147-A177-3AD203B41FA5}">
                      <a16:colId xmlns:a16="http://schemas.microsoft.com/office/drawing/2014/main" val="4140879840"/>
                    </a:ext>
                  </a:extLst>
                </a:gridCol>
              </a:tblGrid>
              <a:tr h="15744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уроке я работал                активно или нет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Своей работой на уроке       доволен или нет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Урок для меня показался     </a:t>
                      </a:r>
                      <a:r>
                        <a:rPr lang="ru-RU" sz="21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коротким или длинным</a:t>
                      </a:r>
                      <a:endParaRPr lang="ru-RU" sz="2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 встаю на сторону                 яблони или мальчика                                                                                                                  </a:t>
                      </a:r>
                    </a:p>
                  </a:txBody>
                  <a:tcPr marL="85725" marR="857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5881952"/>
                  </a:ext>
                </a:extLst>
              </a:tr>
            </a:tbl>
          </a:graphicData>
        </a:graphic>
      </p:graphicFrame>
      <p:grpSp>
        <p:nvGrpSpPr>
          <p:cNvPr id="2" name="Группа 1"/>
          <p:cNvGrpSpPr/>
          <p:nvPr/>
        </p:nvGrpSpPr>
        <p:grpSpPr>
          <a:xfrm>
            <a:off x="69850" y="4384368"/>
            <a:ext cx="6957326" cy="1599351"/>
            <a:chOff x="93133" y="4702824"/>
            <a:chExt cx="9276434" cy="2132468"/>
          </a:xfrm>
        </p:grpSpPr>
        <p:pic>
          <p:nvPicPr>
            <p:cNvPr id="5122" name="Picture 2" descr="https://www.sosinphoto.com/ASSETS-CONTENT/uploads/2016/06/0025-Opalikha-school-lesso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33" y="4702824"/>
              <a:ext cx="3107267" cy="206892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https://im0-tub-ru.yandex.net/i?id=59a15de6aa52a04a722efb39a3d7faff-l&amp;ref=rim&amp;n=13&amp;w=1024&amp;h=68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0" y="4702824"/>
              <a:ext cx="3163248" cy="21324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6" name="Picture 6" descr="https://www.i-igrushki.ru/upload/iblock/e36/e36f221700dfbdaa96f2bfeced5d4ebe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3648" y="4710907"/>
              <a:ext cx="3005919" cy="20608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8" name="Picture 8" descr="https://avatars.mds.yandex.net/get-zen_doc/1576786/pub_5ddbe5c95a45fa67934b18eb_5e07da31e3062c00b343508b/scale_1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175" y="4390430"/>
            <a:ext cx="2069741" cy="15456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20874778">
            <a:off x="376870" y="3588617"/>
            <a:ext cx="1073150" cy="3000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ru-RU" sz="1350" dirty="0" err="1">
                <a:solidFill>
                  <a:prstClr val="black"/>
                </a:solidFill>
                <a:latin typeface="Calibri"/>
              </a:rPr>
              <a:t>Синквейн</a:t>
            </a:r>
            <a:r>
              <a:rPr lang="ru-RU" sz="1350" dirty="0">
                <a:solidFill>
                  <a:prstClr val="black"/>
                </a:solidFill>
                <a:latin typeface="Calibri"/>
              </a:rPr>
              <a:t> </a:t>
            </a:r>
            <a:endParaRPr lang="ru-RU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 rot="20973766">
            <a:off x="78507" y="2096246"/>
            <a:ext cx="1986432" cy="3000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ru-RU" sz="1350" dirty="0">
                <a:solidFill>
                  <a:prstClr val="black"/>
                </a:solidFill>
                <a:latin typeface="Calibri"/>
              </a:rPr>
              <a:t>Мои открытия на уроке </a:t>
            </a:r>
            <a:endParaRPr lang="ru-RU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33105" y="3896140"/>
            <a:ext cx="1466850" cy="3000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ru-RU" sz="1350" dirty="0">
                <a:solidFill>
                  <a:prstClr val="black"/>
                </a:solidFill>
                <a:latin typeface="Calibri"/>
              </a:rPr>
              <a:t>Теперь я умею…</a:t>
            </a:r>
            <a:endParaRPr lang="ru-RU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 rot="20973766">
            <a:off x="1902610" y="3884757"/>
            <a:ext cx="1765661" cy="3000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ru-RU" sz="1350" dirty="0">
                <a:solidFill>
                  <a:prstClr val="black"/>
                </a:solidFill>
                <a:latin typeface="Calibri"/>
              </a:rPr>
              <a:t>Моя лесенка успеха</a:t>
            </a:r>
            <a:endParaRPr lang="ru-RU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 rot="20683077">
            <a:off x="7328621" y="1924612"/>
            <a:ext cx="1466850" cy="5078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ru-RU" sz="1350" dirty="0">
                <a:solidFill>
                  <a:prstClr val="black"/>
                </a:solidFill>
                <a:latin typeface="Calibri"/>
              </a:rPr>
              <a:t>Сундучок моих достижений</a:t>
            </a:r>
            <a:endParaRPr lang="ru-RU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 rot="21062169">
            <a:off x="7561619" y="3261713"/>
            <a:ext cx="1466850" cy="3000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ru-RU" sz="1350" dirty="0">
                <a:solidFill>
                  <a:prstClr val="black"/>
                </a:solidFill>
                <a:latin typeface="Calibri"/>
              </a:rPr>
              <a:t>Слово с урока …</a:t>
            </a:r>
            <a:endParaRPr lang="ru-RU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 rot="659240">
            <a:off x="6703643" y="3896042"/>
            <a:ext cx="1466850" cy="3000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ru-RU" sz="1350" dirty="0">
                <a:solidFill>
                  <a:prstClr val="black"/>
                </a:solidFill>
                <a:latin typeface="Calibri"/>
              </a:rPr>
              <a:t>Благодарю за …</a:t>
            </a:r>
            <a:endParaRPr lang="ru-RU" sz="135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928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014" y="1580399"/>
            <a:ext cx="6826358" cy="4266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Рукописный ввод 5"/>
              <p14:cNvContentPartPr/>
              <p14:nvPr/>
            </p14:nvContentPartPr>
            <p14:xfrm flipH="1">
              <a:off x="2395518" y="1065925"/>
              <a:ext cx="3904674" cy="208980"/>
            </p14:xfrm>
          </p:contentPart>
        </mc:Choice>
        <mc:Fallback>
          <p:pic>
            <p:nvPicPr>
              <p:cNvPr id="6" name="Рукописный ввод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2383639" y="1054035"/>
                <a:ext cx="3928433" cy="23276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Прямоугольник 9"/>
          <p:cNvSpPr/>
          <p:nvPr/>
        </p:nvSpPr>
        <p:spPr>
          <a:xfrm>
            <a:off x="4502719" y="3082752"/>
            <a:ext cx="13856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endParaRPr lang="ru-RU" sz="405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09682" y="1080788"/>
            <a:ext cx="63187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ru-RU" sz="2700" dirty="0">
                <a:solidFill>
                  <a:srgbClr val="9BBB59">
                    <a:lumMod val="50000"/>
                  </a:srgbClr>
                </a:solidFill>
                <a:latin typeface="Arial Black" panose="020B0A04020102020204" pitchFamily="34" charset="0"/>
              </a:rPr>
              <a:t>Притча «</a:t>
            </a:r>
            <a:r>
              <a:rPr lang="ru-RU" sz="2700" b="1" dirty="0">
                <a:solidFill>
                  <a:srgbClr val="9BBB59">
                    <a:lumMod val="50000"/>
                  </a:srgbClr>
                </a:solidFill>
                <a:latin typeface="Arial Black" panose="020B0A04020102020204" pitchFamily="34" charset="0"/>
              </a:rPr>
              <a:t>Чайная церемония»</a:t>
            </a:r>
            <a:endParaRPr lang="ru-RU" sz="2700" dirty="0">
              <a:solidFill>
                <a:srgbClr val="9BBB59">
                  <a:lumMod val="50000"/>
                </a:srgb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08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1763688" y="1106742"/>
            <a:ext cx="6102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ru-RU" sz="2400" b="1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«Самые прочные знания, это те, которые добыты самостоятельным трудом»</a:t>
            </a:r>
            <a:endParaRPr lang="ru-RU" sz="2400" dirty="0">
              <a:solidFill>
                <a:srgbClr val="9BBB59">
                  <a:lumMod val="50000"/>
                </a:srgbClr>
              </a:solidFill>
              <a:latin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0401" t="1124" r="8284"/>
          <a:stretch/>
        </p:blipFill>
        <p:spPr>
          <a:xfrm>
            <a:off x="1823929" y="1914656"/>
            <a:ext cx="5508612" cy="392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498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71700" y="857250"/>
            <a:ext cx="594066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/>
            <a:endParaRPr lang="ru-RU" sz="2100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23628" y="944725"/>
            <a:ext cx="677737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/>
            <a:r>
              <a:rPr lang="ru-RU" sz="105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3059832" y="1592796"/>
            <a:ext cx="39964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ru-RU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802" y="1112867"/>
            <a:ext cx="6143105" cy="4745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ru-RU" sz="3000" b="1" dirty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Приемы и </a:t>
            </a:r>
            <a:r>
              <a:rPr lang="ru-RU" sz="3000" b="1" dirty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методы формирования читательской грамотности:</a:t>
            </a:r>
            <a:endParaRPr lang="en-US" sz="3000" b="1" dirty="0">
              <a:solidFill>
                <a:srgbClr val="9BBB59">
                  <a:lumMod val="50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/>
            <a:endParaRPr lang="en-US" sz="13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defTabSz="685800">
              <a:lnSpc>
                <a:spcPct val="115000"/>
              </a:lnSpc>
              <a:spcAft>
                <a:spcPts val="750"/>
              </a:spcAft>
              <a:buFont typeface="+mj-lt"/>
              <a:buAutoNum type="arabicPeriod"/>
            </a:pPr>
            <a:r>
              <a:rPr lang="ru-RU" sz="2700" b="1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Проблемная ситуация.</a:t>
            </a:r>
            <a:endParaRPr lang="ru-RU" sz="27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>
              <a:lnSpc>
                <a:spcPct val="115000"/>
              </a:lnSpc>
            </a:pPr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2700" b="1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Выдвижение гипотез.</a:t>
            </a:r>
            <a:endParaRPr lang="en-US" sz="2700" b="1" u="sng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>
              <a:lnSpc>
                <a:spcPct val="115000"/>
              </a:lnSpc>
            </a:pPr>
            <a:endParaRPr lang="ru-RU" sz="9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>
              <a:lnSpc>
                <a:spcPct val="115000"/>
              </a:lnSpc>
            </a:pPr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</a:t>
            </a:r>
            <a:r>
              <a:rPr lang="ru-RU" sz="2700" b="1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Творческая работа.</a:t>
            </a:r>
            <a:endParaRPr lang="en-US" sz="2700" b="1" u="sng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>
              <a:lnSpc>
                <a:spcPct val="115000"/>
              </a:lnSpc>
            </a:pPr>
            <a:endParaRPr lang="ru-RU" sz="105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>
              <a:lnSpc>
                <a:spcPct val="115000"/>
              </a:lnSpc>
            </a:pPr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700" b="1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и рефлексия </a:t>
            </a:r>
            <a:endParaRPr lang="ru-RU" sz="2700" b="1" u="sng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>
              <a:lnSpc>
                <a:spcPct val="115000"/>
              </a:lnSpc>
            </a:pPr>
            <a:r>
              <a:rPr lang="ru-RU" sz="2700" b="1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собственной </a:t>
            </a:r>
            <a:r>
              <a:rPr lang="ru-RU" sz="2700" b="1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коллективной деятельности.</a:t>
            </a:r>
            <a:endParaRPr lang="ru-RU" sz="27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/>
            <a:endParaRPr lang="ru-RU" sz="135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23682" t="-8460" r="-54571" b="-19221"/>
          <a:stretch/>
        </p:blipFill>
        <p:spPr>
          <a:xfrm rot="5400000">
            <a:off x="5350055" y="1582450"/>
            <a:ext cx="4381982" cy="3205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694" t="9588" b="7694"/>
          <a:stretch/>
        </p:blipFill>
        <p:spPr>
          <a:xfrm>
            <a:off x="5369878" y="3604057"/>
            <a:ext cx="3658364" cy="2356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5099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с яблоками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60967" y="1553753"/>
            <a:ext cx="3474002" cy="4050000"/>
          </a:xfrm>
          <a:prstGeom prst="rect">
            <a:avLst/>
          </a:prstGeom>
        </p:spPr>
      </p:pic>
      <p:pic>
        <p:nvPicPr>
          <p:cNvPr id="3" name="Рисунок 2" descr="яблоко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2735" y="3268266"/>
            <a:ext cx="783716" cy="1030277"/>
          </a:xfrm>
          <a:prstGeom prst="rect">
            <a:avLst/>
          </a:prstGeom>
        </p:spPr>
      </p:pic>
      <p:pic>
        <p:nvPicPr>
          <p:cNvPr id="4" name="Рисунок 3" descr="яблоко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25380" y="2893216"/>
            <a:ext cx="783716" cy="1030277"/>
          </a:xfrm>
          <a:prstGeom prst="rect">
            <a:avLst/>
          </a:prstGeom>
        </p:spPr>
      </p:pic>
      <p:pic>
        <p:nvPicPr>
          <p:cNvPr id="6" name="Рисунок 5" descr="яблоко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75479" y="1714489"/>
            <a:ext cx="783716" cy="1030277"/>
          </a:xfrm>
          <a:prstGeom prst="rect">
            <a:avLst/>
          </a:prstGeom>
        </p:spPr>
      </p:pic>
      <p:pic>
        <p:nvPicPr>
          <p:cNvPr id="7" name="Рисунок 6" descr="яблоко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71802" y="1660911"/>
            <a:ext cx="783716" cy="1030277"/>
          </a:xfrm>
          <a:prstGeom prst="rect">
            <a:avLst/>
          </a:prstGeom>
        </p:spPr>
      </p:pic>
      <p:pic>
        <p:nvPicPr>
          <p:cNvPr id="8" name="Рисунок 7" descr="яблоко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7488" y="3589737"/>
            <a:ext cx="783716" cy="1030277"/>
          </a:xfrm>
          <a:prstGeom prst="rect">
            <a:avLst/>
          </a:prstGeom>
        </p:spPr>
      </p:pic>
      <p:pic>
        <p:nvPicPr>
          <p:cNvPr id="9" name="Рисунок 8" descr="яблоко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8223" y="2250274"/>
            <a:ext cx="783716" cy="1030277"/>
          </a:xfrm>
          <a:prstGeom prst="rect">
            <a:avLst/>
          </a:prstGeom>
        </p:spPr>
      </p:pic>
      <p:pic>
        <p:nvPicPr>
          <p:cNvPr id="10" name="Рисунок 9" descr="яблоко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68322" y="2357431"/>
            <a:ext cx="783716" cy="1030277"/>
          </a:xfrm>
          <a:prstGeom prst="rect">
            <a:avLst/>
          </a:prstGeom>
        </p:spPr>
      </p:pic>
      <p:pic>
        <p:nvPicPr>
          <p:cNvPr id="11" name="Рисунок 10" descr="яблоко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7686" y="2143117"/>
            <a:ext cx="783716" cy="1030277"/>
          </a:xfrm>
          <a:prstGeom prst="rect">
            <a:avLst/>
          </a:prstGeom>
        </p:spPr>
      </p:pic>
      <p:pic>
        <p:nvPicPr>
          <p:cNvPr id="12" name="Рисунок 11" descr="яблоко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2735" y="2518167"/>
            <a:ext cx="783716" cy="1030277"/>
          </a:xfrm>
          <a:prstGeom prst="rect">
            <a:avLst/>
          </a:prstGeom>
        </p:spPr>
      </p:pic>
      <p:pic>
        <p:nvPicPr>
          <p:cNvPr id="13" name="Рисунок 12" descr="яблоко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0529" y="3643315"/>
            <a:ext cx="783716" cy="1030277"/>
          </a:xfrm>
          <a:prstGeom prst="rect">
            <a:avLst/>
          </a:prstGeom>
        </p:spPr>
      </p:pic>
      <p:pic>
        <p:nvPicPr>
          <p:cNvPr id="14" name="Рисунок 13" descr="яблоко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82438" y="3268266"/>
            <a:ext cx="783716" cy="1030277"/>
          </a:xfrm>
          <a:prstGeom prst="rect">
            <a:avLst/>
          </a:prstGeom>
        </p:spPr>
      </p:pic>
      <p:pic>
        <p:nvPicPr>
          <p:cNvPr id="15" name="Рисунок 14" descr="яблоко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82438" y="2732481"/>
            <a:ext cx="783716" cy="1030277"/>
          </a:xfrm>
          <a:prstGeom prst="rect">
            <a:avLst/>
          </a:prstGeom>
        </p:spPr>
      </p:pic>
      <p:pic>
        <p:nvPicPr>
          <p:cNvPr id="16" name="Рисунок 15" descr="яблоко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82438" y="2196696"/>
            <a:ext cx="783716" cy="103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0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247.jpg"/>
          <p:cNvPicPr>
            <a:picLocks noChangeAspect="1"/>
          </p:cNvPicPr>
          <p:nvPr/>
        </p:nvPicPr>
        <p:blipFill>
          <a:blip r:embed="rId2" cstate="print"/>
          <a:srcRect r="1798"/>
          <a:stretch>
            <a:fillRect/>
          </a:stretch>
        </p:blipFill>
        <p:spPr>
          <a:xfrm>
            <a:off x="2573778" y="857250"/>
            <a:ext cx="367240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с яблоками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60967" y="1553753"/>
            <a:ext cx="3474002" cy="4050000"/>
          </a:xfrm>
          <a:prstGeom prst="rect">
            <a:avLst/>
          </a:prstGeom>
        </p:spPr>
      </p:pic>
      <p:pic>
        <p:nvPicPr>
          <p:cNvPr id="3" name="Рисунок 2" descr="яблоко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2735" y="3268266"/>
            <a:ext cx="783716" cy="1030277"/>
          </a:xfrm>
          <a:prstGeom prst="rect">
            <a:avLst/>
          </a:prstGeom>
        </p:spPr>
      </p:pic>
      <p:pic>
        <p:nvPicPr>
          <p:cNvPr id="4" name="Рисунок 3" descr="яблоко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25380" y="2893216"/>
            <a:ext cx="783716" cy="1030277"/>
          </a:xfrm>
          <a:prstGeom prst="rect">
            <a:avLst/>
          </a:prstGeom>
        </p:spPr>
      </p:pic>
      <p:pic>
        <p:nvPicPr>
          <p:cNvPr id="6" name="Рисунок 5" descr="яблоко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75479" y="1714489"/>
            <a:ext cx="783716" cy="1030277"/>
          </a:xfrm>
          <a:prstGeom prst="rect">
            <a:avLst/>
          </a:prstGeom>
        </p:spPr>
      </p:pic>
      <p:pic>
        <p:nvPicPr>
          <p:cNvPr id="7" name="Рисунок 6" descr="яблоко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71802" y="1660911"/>
            <a:ext cx="783716" cy="1030277"/>
          </a:xfrm>
          <a:prstGeom prst="rect">
            <a:avLst/>
          </a:prstGeom>
        </p:spPr>
      </p:pic>
      <p:pic>
        <p:nvPicPr>
          <p:cNvPr id="8" name="Рисунок 7" descr="яблоко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7488" y="3589737"/>
            <a:ext cx="783716" cy="1030277"/>
          </a:xfrm>
          <a:prstGeom prst="rect">
            <a:avLst/>
          </a:prstGeom>
        </p:spPr>
      </p:pic>
      <p:pic>
        <p:nvPicPr>
          <p:cNvPr id="9" name="Рисунок 8" descr="яблоко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8223" y="2250274"/>
            <a:ext cx="783716" cy="1030277"/>
          </a:xfrm>
          <a:prstGeom prst="rect">
            <a:avLst/>
          </a:prstGeom>
        </p:spPr>
      </p:pic>
      <p:pic>
        <p:nvPicPr>
          <p:cNvPr id="10" name="Рисунок 9" descr="яблоко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68322" y="2357431"/>
            <a:ext cx="783716" cy="1030277"/>
          </a:xfrm>
          <a:prstGeom prst="rect">
            <a:avLst/>
          </a:prstGeom>
        </p:spPr>
      </p:pic>
      <p:pic>
        <p:nvPicPr>
          <p:cNvPr id="11" name="Рисунок 10" descr="яблоко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7686" y="2143117"/>
            <a:ext cx="783716" cy="1030277"/>
          </a:xfrm>
          <a:prstGeom prst="rect">
            <a:avLst/>
          </a:prstGeom>
        </p:spPr>
      </p:pic>
      <p:pic>
        <p:nvPicPr>
          <p:cNvPr id="12" name="Рисунок 11" descr="яблоко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2735" y="2518167"/>
            <a:ext cx="783716" cy="1030277"/>
          </a:xfrm>
          <a:prstGeom prst="rect">
            <a:avLst/>
          </a:prstGeom>
        </p:spPr>
      </p:pic>
      <p:pic>
        <p:nvPicPr>
          <p:cNvPr id="13" name="Рисунок 12" descr="яблоко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0529" y="3643315"/>
            <a:ext cx="783716" cy="1030277"/>
          </a:xfrm>
          <a:prstGeom prst="rect">
            <a:avLst/>
          </a:prstGeom>
        </p:spPr>
      </p:pic>
      <p:pic>
        <p:nvPicPr>
          <p:cNvPr id="14" name="Рисунок 13" descr="яблоко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82438" y="3268266"/>
            <a:ext cx="783716" cy="1030277"/>
          </a:xfrm>
          <a:prstGeom prst="rect">
            <a:avLst/>
          </a:prstGeom>
        </p:spPr>
      </p:pic>
      <p:pic>
        <p:nvPicPr>
          <p:cNvPr id="15" name="Рисунок 14" descr="яблоко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82438" y="2732481"/>
            <a:ext cx="783716" cy="1030277"/>
          </a:xfrm>
          <a:prstGeom prst="rect">
            <a:avLst/>
          </a:prstGeom>
        </p:spPr>
      </p:pic>
      <p:pic>
        <p:nvPicPr>
          <p:cNvPr id="16" name="Рисунок 15" descr="яблоко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82438" y="2196696"/>
            <a:ext cx="783716" cy="103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59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33333E-6 L 0.01997 0.4662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" y="23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0.02083 0.6953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" y="34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719 0.34375 L 0.11719 0.6770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0.22916 L 0.125 0.56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33333E-6 L -0.02656 0.5597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28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02934 0.6013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" y="30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0.04548 0.4655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" y="23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33333E-6 L -0.02812 0.4134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" y="20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75 0.15 L -0.04375 0.4833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249.jpg"/>
          <p:cNvPicPr>
            <a:picLocks noChangeAspect="1"/>
          </p:cNvPicPr>
          <p:nvPr/>
        </p:nvPicPr>
        <p:blipFill>
          <a:blip r:embed="rId2" cstate="print"/>
          <a:srcRect r="2343"/>
          <a:stretch>
            <a:fillRect/>
          </a:stretch>
        </p:blipFill>
        <p:spPr>
          <a:xfrm>
            <a:off x="2702170" y="857250"/>
            <a:ext cx="36520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8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с яблоками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60967" y="1553753"/>
            <a:ext cx="3474002" cy="40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2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147</Words>
  <Application>Microsoft Office PowerPoint</Application>
  <PresentationFormat>Экран (4:3)</PresentationFormat>
  <Paragraphs>43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19</vt:i4>
      </vt:variant>
    </vt:vector>
  </HeadingPairs>
  <TitlesOfParts>
    <vt:vector size="30" baseType="lpstr">
      <vt:lpstr>Arial</vt:lpstr>
      <vt:lpstr>Arial Black</vt:lpstr>
      <vt:lpstr>Calibri</vt:lpstr>
      <vt:lpstr>Century Schoolbook</vt:lpstr>
      <vt:lpstr>Georgia</vt:lpstr>
      <vt:lpstr>Symbol</vt:lpstr>
      <vt:lpstr>Times New Roman</vt:lpstr>
      <vt:lpstr>Trebuchet MS</vt:lpstr>
      <vt:lpstr>Тема Office</vt:lpstr>
      <vt:lpstr>Воздушный поток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Пользователь Windows</cp:lastModifiedBy>
  <cp:revision>22</cp:revision>
  <dcterms:created xsi:type="dcterms:W3CDTF">2012-01-15T10:58:40Z</dcterms:created>
  <dcterms:modified xsi:type="dcterms:W3CDTF">2022-02-21T07:29:26Z</dcterms:modified>
</cp:coreProperties>
</file>