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75" r:id="rId5"/>
    <p:sldId id="261" r:id="rId6"/>
    <p:sldId id="268" r:id="rId7"/>
    <p:sldId id="265" r:id="rId8"/>
    <p:sldId id="259" r:id="rId9"/>
    <p:sldId id="263" r:id="rId10"/>
    <p:sldId id="271" r:id="rId11"/>
    <p:sldId id="272" r:id="rId12"/>
    <p:sldId id="273" r:id="rId13"/>
    <p:sldId id="264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A935-3547-4FF7-ADE1-40B22001E6D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56D5-58EB-47F6-BC2E-A7A31C8F3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.(1-обществознание, 2- физика, 3-английский язык) , в городе 1 место -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56D5-58EB-47F6-BC2E-A7A31C8F33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 химические\4211915-7cf341bb4756da2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857232"/>
            <a:ext cx="4857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Государственная (итоговая) аттестация </a:t>
            </a:r>
          </a:p>
          <a:p>
            <a:pPr algn="ctr"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по химии учащихся </a:t>
            </a:r>
          </a:p>
          <a:p>
            <a:pPr algn="ctr"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9-х классов</a:t>
            </a:r>
          </a:p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6700" y="3786190"/>
            <a:ext cx="1116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2022г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3964"/>
          </a:xfrm>
        </p:spPr>
        <p:txBody>
          <a:bodyPr>
            <a:normAutofit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8</a:t>
            </a:r>
            <a:r>
              <a:rPr lang="ru-RU" b="1" dirty="0">
                <a:solidFill>
                  <a:srgbClr val="FF0000"/>
                </a:solidFill>
              </a:rPr>
              <a:t> (Б</a:t>
            </a:r>
            <a:r>
              <a:rPr lang="ru-RU" b="1" dirty="0" smtClean="0">
                <a:solidFill>
                  <a:srgbClr val="FF0000"/>
                </a:solidFill>
              </a:rPr>
              <a:t>)-</a:t>
            </a:r>
            <a:r>
              <a:rPr lang="ru-RU" dirty="0" smtClean="0"/>
              <a:t> </a:t>
            </a:r>
            <a:r>
              <a:rPr lang="ru-RU" dirty="0"/>
              <a:t>Химические свойства простых веществ. Химические свойства оксидов: </a:t>
            </a:r>
            <a:r>
              <a:rPr lang="ru-RU" dirty="0" err="1"/>
              <a:t>оснόвных</a:t>
            </a:r>
            <a:r>
              <a:rPr lang="ru-RU" dirty="0"/>
              <a:t>, амфотерных, </a:t>
            </a:r>
            <a:r>
              <a:rPr lang="ru-RU" dirty="0" smtClean="0"/>
              <a:t>кислотных оксидов – </a:t>
            </a:r>
            <a:r>
              <a:rPr lang="ru-RU" dirty="0" smtClean="0">
                <a:solidFill>
                  <a:srgbClr val="C00000"/>
                </a:solidFill>
              </a:rPr>
              <a:t>44% </a:t>
            </a:r>
            <a:r>
              <a:rPr lang="ru-RU" dirty="0">
                <a:solidFill>
                  <a:srgbClr val="C00000"/>
                </a:solidFill>
              </a:rPr>
              <a:t>учащихся  справились;</a:t>
            </a:r>
            <a:endParaRPr lang="ru-RU" dirty="0" smtClean="0"/>
          </a:p>
          <a:p>
            <a:r>
              <a:rPr lang="ru-RU" sz="5400" b="1" dirty="0" smtClean="0">
                <a:solidFill>
                  <a:srgbClr val="FF0000"/>
                </a:solidFill>
              </a:rPr>
              <a:t>9</a:t>
            </a:r>
            <a:r>
              <a:rPr lang="ru-RU" sz="4000" b="1" dirty="0" smtClean="0">
                <a:solidFill>
                  <a:srgbClr val="FF0000"/>
                </a:solidFill>
              </a:rPr>
              <a:t>(П)</a:t>
            </a:r>
            <a:r>
              <a:rPr lang="ru-RU" sz="2000" dirty="0" smtClean="0"/>
              <a:t>- </a:t>
            </a:r>
            <a:r>
              <a:rPr lang="ru-RU" dirty="0"/>
              <a:t>Химические свойства простых веществ. Химические свойства сложных </a:t>
            </a:r>
            <a:r>
              <a:rPr lang="ru-RU" dirty="0" smtClean="0"/>
              <a:t>веществ – </a:t>
            </a:r>
            <a:r>
              <a:rPr lang="ru-RU" dirty="0" smtClean="0">
                <a:solidFill>
                  <a:srgbClr val="C00000"/>
                </a:solidFill>
              </a:rPr>
              <a:t>47</a:t>
            </a:r>
            <a:r>
              <a:rPr lang="ru-RU" dirty="0">
                <a:solidFill>
                  <a:srgbClr val="C00000"/>
                </a:solidFill>
              </a:rPr>
              <a:t>% учащихся  справились;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Задания тестовой части, которые вызвали наибольшее затруднение.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3964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10</a:t>
            </a:r>
            <a:r>
              <a:rPr lang="ru-RU" sz="5400" b="1" dirty="0">
                <a:solidFill>
                  <a:srgbClr val="FF0000"/>
                </a:solidFill>
              </a:rPr>
              <a:t>(П)</a:t>
            </a:r>
            <a:r>
              <a:rPr lang="ru-RU" sz="4800" dirty="0"/>
              <a:t>- 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/>
              <a:t>Химические свойства простых веществ. Химические свойства сложных веществ – </a:t>
            </a:r>
            <a:r>
              <a:rPr lang="ru-RU" dirty="0" smtClean="0">
                <a:solidFill>
                  <a:srgbClr val="C00000"/>
                </a:solidFill>
              </a:rPr>
              <a:t>58</a:t>
            </a:r>
            <a:r>
              <a:rPr lang="ru-RU" dirty="0">
                <a:solidFill>
                  <a:srgbClr val="C00000"/>
                </a:solidFill>
              </a:rPr>
              <a:t>% учащихся  справились;</a:t>
            </a:r>
          </a:p>
          <a:p>
            <a:r>
              <a:rPr lang="ru-RU" sz="5800" dirty="0" smtClean="0">
                <a:solidFill>
                  <a:srgbClr val="FF0000"/>
                </a:solidFill>
              </a:rPr>
              <a:t>16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700" b="1" dirty="0">
                <a:solidFill>
                  <a:srgbClr val="FF0000"/>
                </a:solidFill>
              </a:rPr>
              <a:t>(Б)- </a:t>
            </a:r>
            <a:r>
              <a:rPr lang="ru-RU" sz="4700" dirty="0" smtClean="0"/>
              <a:t> </a:t>
            </a:r>
            <a:r>
              <a:rPr lang="ru-RU" dirty="0"/>
              <a:t>Правила безопасной работы в школьной лаборатории. Лабораторная посуда и оборудование. Разделение смесей и очистка веществ. Приготовление растворов Проблемы безопасного использования веществ и химических реакций в повседневной жизни. Химическое загрязнение окружающей среды и его последствия. Человек в мире веществ, материалов и химических реакций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44</a:t>
            </a:r>
            <a:r>
              <a:rPr lang="ru-RU" dirty="0">
                <a:solidFill>
                  <a:srgbClr val="C00000"/>
                </a:solidFill>
              </a:rPr>
              <a:t>% учащихся  справились;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Задания тестовой части, которые вызвали наибольшее затруднение.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3964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17</a:t>
            </a:r>
            <a:r>
              <a:rPr lang="ru-RU" sz="4700" b="1" dirty="0">
                <a:solidFill>
                  <a:srgbClr val="FF0000"/>
                </a:solidFill>
              </a:rPr>
              <a:t>(П)</a:t>
            </a:r>
            <a:r>
              <a:rPr lang="ru-RU" sz="2800" dirty="0"/>
              <a:t>- </a:t>
            </a:r>
            <a:r>
              <a:rPr lang="ru-RU" sz="4700" dirty="0" smtClean="0"/>
              <a:t> </a:t>
            </a:r>
            <a:r>
              <a:rPr lang="ru-RU" dirty="0"/>
              <a:t>Определение характера среды раствора кислот и </a:t>
            </a:r>
            <a:r>
              <a:rPr lang="ru-RU" dirty="0" err="1"/>
              <a:t>щёлочей</a:t>
            </a:r>
            <a:r>
              <a:rPr lang="ru-RU" dirty="0"/>
              <a:t> с помощью индикаторов. Качественные реакции на ионы в растворе (хлорид-, сульфат-, карбонат-, фосфат-, </a:t>
            </a:r>
            <a:r>
              <a:rPr lang="ru-RU" dirty="0" err="1"/>
              <a:t>гидроксидионы</a:t>
            </a:r>
            <a:r>
              <a:rPr lang="ru-RU" dirty="0"/>
              <a:t>; ионы аммония, бария, серебра, кальция, меди и железа). Получение газообразных веществ. Качественные реакции на газообразные вещества (кислород, водород, углекислый газ, аммиак)</a:t>
            </a:r>
            <a:r>
              <a:rPr lang="ru-RU" dirty="0" smtClean="0"/>
              <a:t>– 45</a:t>
            </a:r>
          </a:p>
          <a:p>
            <a:r>
              <a:rPr lang="ru-RU" sz="6400" b="1" dirty="0" smtClean="0">
                <a:solidFill>
                  <a:srgbClr val="FF0000"/>
                </a:solidFill>
              </a:rPr>
              <a:t>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700" b="1" dirty="0">
                <a:solidFill>
                  <a:srgbClr val="FF0000"/>
                </a:solidFill>
              </a:rPr>
              <a:t>(Б)- </a:t>
            </a:r>
            <a:r>
              <a:rPr lang="ru-RU" dirty="0" smtClean="0"/>
              <a:t>Химическое </a:t>
            </a:r>
            <a:r>
              <a:rPr lang="ru-RU" dirty="0"/>
              <a:t>загрязнение окружающей среды и его последствия. Человек в мире веществ, материалов и химических реакций</a:t>
            </a:r>
            <a:r>
              <a:rPr lang="ru-RU" dirty="0" smtClean="0"/>
              <a:t>– 37%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Задания тестовой части, которые вызвали наибольшее затруднение.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2</a:t>
            </a:r>
            <a:r>
              <a:rPr lang="ru-RU" sz="3600" dirty="0" smtClean="0"/>
              <a:t> </a:t>
            </a:r>
            <a:r>
              <a:rPr lang="ru-RU" sz="6000" b="1" dirty="0">
                <a:solidFill>
                  <a:srgbClr val="FF0000"/>
                </a:solidFill>
              </a:rPr>
              <a:t>(Б)- </a:t>
            </a:r>
            <a:r>
              <a:rPr lang="ru-RU" sz="6000" dirty="0" smtClean="0"/>
              <a:t>Строение </a:t>
            </a:r>
            <a:r>
              <a:rPr lang="ru-RU" sz="6000" dirty="0"/>
              <a:t>атома. Строение электронных оболочек атомов первых 20 химических элементов Периодической системы Д.И. Менделеева. Группы и периоды Периодической системы. Физический смысл порядкового номера химического элемента</a:t>
            </a:r>
            <a:r>
              <a:rPr lang="ru-RU" sz="6000" dirty="0" smtClean="0"/>
              <a:t> – </a:t>
            </a:r>
            <a:r>
              <a:rPr lang="ru-RU" sz="6000" b="1" dirty="0" smtClean="0">
                <a:solidFill>
                  <a:srgbClr val="FF0000"/>
                </a:solidFill>
              </a:rPr>
              <a:t>87% </a:t>
            </a:r>
            <a:r>
              <a:rPr lang="ru-RU" sz="6000" dirty="0" smtClean="0"/>
              <a:t>учащихся справились;</a:t>
            </a:r>
          </a:p>
          <a:p>
            <a:pPr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3</a:t>
            </a:r>
            <a:r>
              <a:rPr lang="ru-RU" sz="9600" b="1" dirty="0">
                <a:solidFill>
                  <a:srgbClr val="FF0000"/>
                </a:solidFill>
              </a:rPr>
              <a:t> (Б)-</a:t>
            </a:r>
            <a:r>
              <a:rPr lang="ru-RU" sz="13500" b="1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/>
              <a:t>Закономерности </a:t>
            </a:r>
            <a:r>
              <a:rPr lang="ru-RU" sz="6000" dirty="0"/>
              <a:t>изменения свойств элементов в связи с положением в Периодической системе химических элементов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78 % </a:t>
            </a:r>
          </a:p>
          <a:p>
            <a:pPr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4</a:t>
            </a:r>
            <a:r>
              <a:rPr lang="ru-RU" sz="9600" b="1" dirty="0">
                <a:solidFill>
                  <a:srgbClr val="FF0000"/>
                </a:solidFill>
              </a:rPr>
              <a:t>(П)</a:t>
            </a:r>
            <a:r>
              <a:rPr lang="ru-RU" sz="6000" dirty="0"/>
              <a:t>- </a:t>
            </a:r>
            <a:r>
              <a:rPr lang="ru-RU" sz="11400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/>
              <a:t>Валентность</a:t>
            </a:r>
            <a:r>
              <a:rPr lang="ru-RU" sz="6000" dirty="0"/>
              <a:t>. Степень окисления химических </a:t>
            </a:r>
            <a:r>
              <a:rPr lang="ru-RU" sz="6000" dirty="0" smtClean="0"/>
              <a:t>элементов </a:t>
            </a:r>
            <a:r>
              <a:rPr lang="ru-RU" sz="6000" b="1" dirty="0" smtClean="0">
                <a:solidFill>
                  <a:srgbClr val="FF0000"/>
                </a:solidFill>
              </a:rPr>
              <a:t>83%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15</a:t>
            </a:r>
            <a:r>
              <a:rPr lang="ru-RU" sz="9600" b="1" dirty="0">
                <a:solidFill>
                  <a:srgbClr val="FF0000"/>
                </a:solidFill>
              </a:rPr>
              <a:t> (Б)-</a:t>
            </a:r>
            <a:r>
              <a:rPr lang="ru-RU" sz="11400" b="1" dirty="0" smtClean="0">
                <a:solidFill>
                  <a:srgbClr val="FF0000"/>
                </a:solidFill>
              </a:rPr>
              <a:t> </a:t>
            </a:r>
            <a:r>
              <a:rPr lang="ru-RU" sz="7400" dirty="0" err="1" smtClean="0"/>
              <a:t>Окислительновосстановительные</a:t>
            </a:r>
            <a:r>
              <a:rPr lang="ru-RU" sz="7400" dirty="0" smtClean="0"/>
              <a:t> </a:t>
            </a:r>
            <a:r>
              <a:rPr lang="ru-RU" sz="7400" dirty="0"/>
              <a:t>реакции. Окислитель и </a:t>
            </a:r>
            <a:r>
              <a:rPr lang="ru-RU" sz="7400" dirty="0" smtClean="0"/>
              <a:t>восстановитель – </a:t>
            </a:r>
            <a:r>
              <a:rPr lang="ru-RU" sz="7400" b="1" dirty="0" smtClean="0">
                <a:solidFill>
                  <a:srgbClr val="FF0000"/>
                </a:solidFill>
              </a:rPr>
              <a:t>79%</a:t>
            </a:r>
          </a:p>
          <a:p>
            <a:pPr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18</a:t>
            </a:r>
            <a:r>
              <a:rPr lang="ru-RU" sz="9600" b="1" dirty="0">
                <a:solidFill>
                  <a:srgbClr val="FF0000"/>
                </a:solidFill>
              </a:rPr>
              <a:t> (Б)-</a:t>
            </a:r>
            <a:r>
              <a:rPr lang="ru-RU" sz="11400" dirty="0" smtClean="0">
                <a:solidFill>
                  <a:srgbClr val="FF0000"/>
                </a:solidFill>
              </a:rPr>
              <a:t> </a:t>
            </a:r>
            <a:r>
              <a:rPr lang="ru-RU" sz="7400" dirty="0" smtClean="0"/>
              <a:t>Вычисление </a:t>
            </a:r>
            <a:r>
              <a:rPr lang="ru-RU" sz="7400" dirty="0"/>
              <a:t>массовой доли химического элемента в </a:t>
            </a:r>
            <a:r>
              <a:rPr lang="ru-RU" sz="7400" dirty="0" smtClean="0"/>
              <a:t>веществе – </a:t>
            </a:r>
            <a:r>
              <a:rPr lang="ru-RU" sz="7400" b="1" dirty="0" smtClean="0">
                <a:solidFill>
                  <a:srgbClr val="FF0000"/>
                </a:solidFill>
              </a:rPr>
              <a:t>76%</a:t>
            </a:r>
            <a:endParaRPr lang="ru-RU" sz="185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Задания тестовой части, которые вызвали наименьшее затруднение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2" name="Picture 4" descr="www.troitsk.cc :: Просмотр профи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25144"/>
            <a:ext cx="1402921" cy="184594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Открытые задания, </a:t>
            </a:r>
            <a:r>
              <a:rPr lang="ru-RU" dirty="0">
                <a:solidFill>
                  <a:srgbClr val="FFFF00"/>
                </a:solidFill>
              </a:rPr>
              <a:t>которые вызвали наибольшее затруднение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21(В)</a:t>
            </a:r>
            <a:r>
              <a:rPr lang="ru-RU" dirty="0" smtClean="0"/>
              <a:t> </a:t>
            </a:r>
            <a:r>
              <a:rPr lang="ru-RU" sz="2600" dirty="0"/>
              <a:t>Взаимосвязь различных классов неорганических веществ. Реакции ионного обмена и условия их </a:t>
            </a:r>
            <a:r>
              <a:rPr lang="ru-RU" sz="2600" dirty="0" smtClean="0"/>
              <a:t>осуществления -</a:t>
            </a:r>
            <a:r>
              <a:rPr lang="ru-RU" sz="2600" dirty="0" smtClean="0">
                <a:solidFill>
                  <a:srgbClr val="C00000"/>
                </a:solidFill>
              </a:rPr>
              <a:t>55% справились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22(В</a:t>
            </a:r>
            <a:r>
              <a:rPr lang="ru-RU" sz="5400" dirty="0">
                <a:solidFill>
                  <a:srgbClr val="FF0000"/>
                </a:solidFill>
              </a:rPr>
              <a:t>)</a:t>
            </a:r>
            <a:r>
              <a:rPr lang="ru-RU" sz="5400" dirty="0" smtClean="0"/>
              <a:t> - </a:t>
            </a:r>
            <a:r>
              <a:rPr lang="ru-RU" sz="2600" dirty="0"/>
              <a:t>Вычисление количества вещества, массы или объёма вещества по количеству вещества, массе или объёму одного из реагентов или продуктов реакции. Вычисление массовой доли растворённого вещества в </a:t>
            </a:r>
            <a:r>
              <a:rPr lang="ru-RU" sz="2600" dirty="0" smtClean="0"/>
              <a:t>раствор – </a:t>
            </a:r>
            <a:r>
              <a:rPr lang="ru-RU" sz="2600" dirty="0" smtClean="0">
                <a:solidFill>
                  <a:srgbClr val="C00000"/>
                </a:solidFill>
              </a:rPr>
              <a:t>61% справились</a:t>
            </a:r>
            <a:endParaRPr lang="ru-RU" sz="2600" dirty="0">
              <a:solidFill>
                <a:srgbClr val="C00000"/>
              </a:solidFill>
            </a:endParaRPr>
          </a:p>
          <a:p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7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kbsapr.ru/images/news_small_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3835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332656"/>
            <a:ext cx="504056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Вам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здоровья,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терпения, </a:t>
            </a:r>
          </a:p>
          <a:p>
            <a:pPr algn="ctr">
              <a:buNone/>
            </a:pPr>
            <a:r>
              <a:rPr lang="ru-RU" sz="4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мудрости!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чать/ Политическая наука: учебно-методический комплекс (Электронная - 4 Января 2014 - Blog - Os-s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76672"/>
            <a:ext cx="668087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500042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  городу химия занимает </a:t>
            </a:r>
            <a:r>
              <a:rPr kumimoji="0" lang="ru-RU" sz="3200" b="1" i="0" u="none" strike="noStrike" kern="1200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6-е </a:t>
            </a:r>
            <a:r>
              <a:rPr kumimoji="0" lang="ru-RU" sz="3200" b="1" i="0" u="none" strike="noStrike" kern="1200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место по выборности предметов для итоговой аттестации</a:t>
            </a:r>
          </a:p>
        </p:txBody>
      </p:sp>
      <p:pic>
        <p:nvPicPr>
          <p:cNvPr id="6146" name="Picture 2" descr="Inorganic PowerPoint Templates Chemistry PPT Backgrounds slideworld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5000620" cy="37504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1025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81670"/>
              </p:ext>
            </p:extLst>
          </p:nvPr>
        </p:nvGraphicFramePr>
        <p:xfrm>
          <a:off x="971600" y="476672"/>
          <a:ext cx="7704856" cy="57606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63856"/>
                <a:gridCol w="723500"/>
                <a:gridCol w="723500"/>
                <a:gridCol w="723500"/>
                <a:gridCol w="723500"/>
                <a:gridCol w="723500"/>
                <a:gridCol w="723500"/>
              </a:tblGrid>
              <a:tr h="9488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 ОГЭ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Выпускники текущего года, обучающиеся по программам ООО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Выпускники лицеев и гимназий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985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чать тему для Nokia Green_chemistry Mobilizio.ru"/>
          <p:cNvPicPr>
            <a:picLocks noChangeAspect="1" noChangeArrowheads="1"/>
          </p:cNvPicPr>
          <p:nvPr/>
        </p:nvPicPr>
        <p:blipFill>
          <a:blip r:embed="rId2"/>
          <a:srcRect b="2275"/>
          <a:stretch>
            <a:fillRect/>
          </a:stretch>
        </p:blipFill>
        <p:spPr bwMode="auto">
          <a:xfrm>
            <a:off x="683568" y="692696"/>
            <a:ext cx="3744416" cy="51302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0" y="260648"/>
            <a:ext cx="44900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Максимальное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количество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баллов  - 40 -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набрали 9 человек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143108" y="0"/>
            <a:ext cx="5657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08" y="357166"/>
            <a:ext cx="5657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75656" y="260648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об оценках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04044"/>
              </p:ext>
            </p:extLst>
          </p:nvPr>
        </p:nvGraphicFramePr>
        <p:xfrm>
          <a:off x="179512" y="968534"/>
          <a:ext cx="8712967" cy="5628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5433"/>
                <a:gridCol w="1124589"/>
                <a:gridCol w="1124589"/>
                <a:gridCol w="1124589"/>
                <a:gridCol w="1124589"/>
                <a:gridCol w="1124589"/>
                <a:gridCol w="1124589"/>
              </a:tblGrid>
              <a:tr h="9652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Получили отметку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2018 г.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2019 г.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2022 г.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чел.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чел.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%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4400" dirty="0">
                          <a:effectLst/>
                        </a:rPr>
                        <a:t>«2»</a:t>
                      </a:r>
                      <a:endParaRPr lang="ru-RU" sz="4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0,46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0,2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</a:rPr>
                        <a:t>15</a:t>
                      </a:r>
                      <a:endParaRPr lang="ru-RU" sz="3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b="1" dirty="0">
                          <a:effectLst/>
                        </a:rPr>
                        <a:t>3,45</a:t>
                      </a:r>
                      <a:endParaRPr lang="ru-RU" sz="2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4400" dirty="0">
                          <a:effectLst/>
                        </a:rPr>
                        <a:t>«3»</a:t>
                      </a:r>
                      <a:endParaRPr lang="ru-RU" sz="4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9,59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</a:rPr>
                        <a:t>98</a:t>
                      </a:r>
                      <a:endParaRPr lang="ru-RU" sz="2400" b="1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18,4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</a:rPr>
                        <a:t>100</a:t>
                      </a:r>
                      <a:endParaRPr lang="ru-RU" sz="3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b="1" dirty="0">
                          <a:effectLst/>
                        </a:rPr>
                        <a:t>22,99</a:t>
                      </a:r>
                      <a:endParaRPr lang="ru-RU" sz="2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4400" dirty="0">
                          <a:effectLst/>
                        </a:rPr>
                        <a:t>«4»</a:t>
                      </a:r>
                      <a:endParaRPr lang="ru-RU" sz="4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112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25,57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</a:rPr>
                        <a:t>206</a:t>
                      </a:r>
                      <a:endParaRPr lang="ru-RU" sz="2400" b="1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38,6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</a:rPr>
                        <a:t>152</a:t>
                      </a:r>
                      <a:endParaRPr lang="ru-RU" sz="3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b="1" dirty="0">
                          <a:effectLst/>
                        </a:rPr>
                        <a:t>34,94</a:t>
                      </a:r>
                      <a:endParaRPr lang="ru-RU" sz="2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4400" dirty="0">
                          <a:effectLst/>
                        </a:rPr>
                        <a:t>«5»</a:t>
                      </a:r>
                      <a:endParaRPr lang="ru-RU" sz="4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282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64,38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</a:rPr>
                        <a:t>228</a:t>
                      </a:r>
                      <a:endParaRPr lang="ru-RU" sz="2400" b="1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</a:rPr>
                        <a:t>42,8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</a:rPr>
                        <a:t>168</a:t>
                      </a:r>
                      <a:endParaRPr lang="ru-RU" sz="3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b="1" dirty="0">
                          <a:effectLst/>
                        </a:rPr>
                        <a:t>38,62</a:t>
                      </a:r>
                      <a:endParaRPr lang="ru-RU" sz="2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Качество знания – 73, 6%</a:t>
            </a:r>
            <a:b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балл 26 –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4,09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Ответы на все вопросы. на каком сайте можно узнать результаты егэ 2014 по химии Единый государственный экзаме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6096000" cy="4572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386662" cy="39290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Анализ выполнения экзаменационной работы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государственной итоговой аттестации учащихся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9 классов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по химии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3964"/>
          </a:xfrm>
        </p:spPr>
        <p:txBody>
          <a:bodyPr>
            <a:normAutofit fontScale="85000" lnSpcReduction="10000"/>
          </a:bodyPr>
          <a:lstStyle/>
          <a:p>
            <a:r>
              <a:rPr lang="ru-RU" sz="5800" dirty="0" smtClean="0">
                <a:solidFill>
                  <a:srgbClr val="FF0000"/>
                </a:solidFill>
              </a:rPr>
              <a:t>1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4700" b="1" dirty="0" smtClean="0">
                <a:solidFill>
                  <a:srgbClr val="FF0000"/>
                </a:solidFill>
              </a:rPr>
              <a:t>(Б)- </a:t>
            </a:r>
            <a:r>
              <a:rPr lang="ru-RU" dirty="0" smtClean="0"/>
              <a:t>Атомы </a:t>
            </a:r>
            <a:r>
              <a:rPr lang="ru-RU" dirty="0"/>
              <a:t>и молекулы. Химический элемент. Простые и сложные вещества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C00000"/>
                </a:solidFill>
              </a:rPr>
              <a:t>58% учащихся  справились;</a:t>
            </a:r>
          </a:p>
          <a:p>
            <a:r>
              <a:rPr lang="ru-RU" sz="6400" b="1" dirty="0" smtClean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700" b="1" dirty="0">
                <a:solidFill>
                  <a:srgbClr val="FF0000"/>
                </a:solidFill>
              </a:rPr>
              <a:t>(Б)- </a:t>
            </a:r>
            <a:r>
              <a:rPr lang="ru-RU" dirty="0" smtClean="0"/>
              <a:t>Строение </a:t>
            </a:r>
            <a:r>
              <a:rPr lang="ru-RU" dirty="0"/>
              <a:t>атома. Строение электронных оболочек атомов первых 20 химических элементов Периодической системы Д.И. Менделеева. Закономерности изменения свойств элементов в связи с положением в Периодической системе химических элементов</a:t>
            </a:r>
            <a:r>
              <a:rPr lang="ru-RU" dirty="0" smtClean="0"/>
              <a:t>– </a:t>
            </a:r>
            <a:r>
              <a:rPr lang="ru-RU" dirty="0">
                <a:solidFill>
                  <a:srgbClr val="C00000"/>
                </a:solidFill>
              </a:rPr>
              <a:t>69 % учащихся  справились</a:t>
            </a:r>
            <a:r>
              <a:rPr lang="ru-RU" dirty="0"/>
              <a:t>;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Задания тестовой части, которые вызвали наибольшее затруднение.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24188</TotalTime>
  <Words>638</Words>
  <Application>Microsoft Office PowerPoint</Application>
  <PresentationFormat>Экран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знания – 73, 6% Средний балл 26 – 4,09</vt:lpstr>
      <vt:lpstr>Анализ выполнения экзаменационной работы  государственной итоговой аттестации учащихся  9 классов    по химии </vt:lpstr>
      <vt:lpstr>Задания тестовой части, которые вызвали наибольшее затруднение.</vt:lpstr>
      <vt:lpstr>Задания тестовой части, которые вызвали наибольшее затруднение.</vt:lpstr>
      <vt:lpstr>Задания тестовой части, которые вызвали наибольшее затруднение.</vt:lpstr>
      <vt:lpstr>Задания тестовой части, которые вызвали наибольшее затруднение.</vt:lpstr>
      <vt:lpstr>Задания тестовой части, которые вызвали наименьшее затруднение</vt:lpstr>
      <vt:lpstr>Открытые задания, которые вызвали наибольшее затруднение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asus.harman@outlook.com</cp:lastModifiedBy>
  <cp:revision>23</cp:revision>
  <dcterms:created xsi:type="dcterms:W3CDTF">2014-09-22T10:54:22Z</dcterms:created>
  <dcterms:modified xsi:type="dcterms:W3CDTF">2022-08-24T15:55:11Z</dcterms:modified>
</cp:coreProperties>
</file>