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56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ЧГ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Низкий 1d</c:v>
                </c:pt>
                <c:pt idx="1">
                  <c:v>Низкий 1c</c:v>
                </c:pt>
                <c:pt idx="2">
                  <c:v>Низкий 1b</c:v>
                </c:pt>
                <c:pt idx="3">
                  <c:v>Низкий 1a</c:v>
                </c:pt>
                <c:pt idx="4">
                  <c:v>Пороговый</c:v>
                </c:pt>
                <c:pt idx="5">
                  <c:v>Оптимальный</c:v>
                </c:pt>
                <c:pt idx="6">
                  <c:v>Средний</c:v>
                </c:pt>
                <c:pt idx="7">
                  <c:v>Повышенный</c:v>
                </c:pt>
                <c:pt idx="8">
                  <c:v>Высокий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0.312</c:v>
                </c:pt>
                <c:pt idx="1">
                  <c:v>0.17699999999999999</c:v>
                </c:pt>
                <c:pt idx="2">
                  <c:v>0.155</c:v>
                </c:pt>
                <c:pt idx="3">
                  <c:v>0.127</c:v>
                </c:pt>
                <c:pt idx="4">
                  <c:v>0.10100000000000001</c:v>
                </c:pt>
                <c:pt idx="5">
                  <c:v>6.8000000000000005E-2</c:v>
                </c:pt>
                <c:pt idx="6">
                  <c:v>3.5999999999999997E-2</c:v>
                </c:pt>
                <c:pt idx="7">
                  <c:v>1.6E-2</c:v>
                </c:pt>
                <c:pt idx="8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D3-4049-9CF3-FEAA0CF5B1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МГ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5"/>
              <c:layout>
                <c:manualLayout>
                  <c:x val="9.6618357487922701E-3"/>
                  <c:y val="2.64288046501368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3D3-4049-9CF3-FEAA0CF5B1D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Низкий 1d</c:v>
                </c:pt>
                <c:pt idx="1">
                  <c:v>Низкий 1c</c:v>
                </c:pt>
                <c:pt idx="2">
                  <c:v>Низкий 1b</c:v>
                </c:pt>
                <c:pt idx="3">
                  <c:v>Низкий 1a</c:v>
                </c:pt>
                <c:pt idx="4">
                  <c:v>Пороговый</c:v>
                </c:pt>
                <c:pt idx="5">
                  <c:v>Оптимальный</c:v>
                </c:pt>
                <c:pt idx="6">
                  <c:v>Средний</c:v>
                </c:pt>
                <c:pt idx="7">
                  <c:v>Повышенный</c:v>
                </c:pt>
                <c:pt idx="8">
                  <c:v>Высокий</c:v>
                </c:pt>
              </c:strCache>
            </c:strRef>
          </c:cat>
          <c:val>
            <c:numRef>
              <c:f>Лист1!$C$2:$C$10</c:f>
              <c:numCache>
                <c:formatCode>0.0%</c:formatCode>
                <c:ptCount val="9"/>
                <c:pt idx="0">
                  <c:v>0.36099999999999999</c:v>
                </c:pt>
                <c:pt idx="1">
                  <c:v>0.125</c:v>
                </c:pt>
                <c:pt idx="2">
                  <c:v>0.14199999999999999</c:v>
                </c:pt>
                <c:pt idx="3">
                  <c:v>0.107</c:v>
                </c:pt>
                <c:pt idx="4">
                  <c:v>8.7999999999999995E-2</c:v>
                </c:pt>
                <c:pt idx="5">
                  <c:v>6.3E-2</c:v>
                </c:pt>
                <c:pt idx="6">
                  <c:v>4.8000000000000001E-2</c:v>
                </c:pt>
                <c:pt idx="7">
                  <c:v>3.1E-2</c:v>
                </c:pt>
                <c:pt idx="8">
                  <c:v>3.5000000000000003E-2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D3-4049-9CF3-FEAA0CF5B1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ЕНГ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Низкий 1d</c:v>
                </c:pt>
                <c:pt idx="1">
                  <c:v>Низкий 1c</c:v>
                </c:pt>
                <c:pt idx="2">
                  <c:v>Низкий 1b</c:v>
                </c:pt>
                <c:pt idx="3">
                  <c:v>Низкий 1a</c:v>
                </c:pt>
                <c:pt idx="4">
                  <c:v>Пороговый</c:v>
                </c:pt>
                <c:pt idx="5">
                  <c:v>Оптимальный</c:v>
                </c:pt>
                <c:pt idx="6">
                  <c:v>Средний</c:v>
                </c:pt>
                <c:pt idx="7">
                  <c:v>Повышенный</c:v>
                </c:pt>
                <c:pt idx="8">
                  <c:v>Высокий</c:v>
                </c:pt>
              </c:strCache>
            </c:strRef>
          </c:cat>
          <c:val>
            <c:numRef>
              <c:f>Лист1!$D$2:$D$10</c:f>
              <c:numCache>
                <c:formatCode>0.0%</c:formatCode>
                <c:ptCount val="9"/>
                <c:pt idx="0">
                  <c:v>0.33500000000000002</c:v>
                </c:pt>
                <c:pt idx="1">
                  <c:v>0.26500000000000001</c:v>
                </c:pt>
                <c:pt idx="2">
                  <c:v>0.19800000000000001</c:v>
                </c:pt>
                <c:pt idx="3">
                  <c:v>9.6000000000000002E-2</c:v>
                </c:pt>
                <c:pt idx="4">
                  <c:v>5.7000000000000002E-2</c:v>
                </c:pt>
                <c:pt idx="5">
                  <c:v>3.7999999999999999E-2</c:v>
                </c:pt>
                <c:pt idx="6">
                  <c:v>7.0000000000000001E-3</c:v>
                </c:pt>
                <c:pt idx="7">
                  <c:v>3.0000000000000001E-3</c:v>
                </c:pt>
                <c:pt idx="8" formatCode="0.00%">
                  <c:v>4.0000000000000002E-4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D3-4049-9CF3-FEAA0CF5B1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387840"/>
        <c:axId val="226390192"/>
      </c:barChart>
      <c:catAx>
        <c:axId val="226387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6390192"/>
        <c:crosses val="autoZero"/>
        <c:auto val="1"/>
        <c:lblAlgn val="ctr"/>
        <c:lblOffset val="100"/>
        <c:noMultiLvlLbl val="0"/>
      </c:catAx>
      <c:valAx>
        <c:axId val="22639019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263878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 b="1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ЧГ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Низкий 1d</c:v>
                </c:pt>
                <c:pt idx="1">
                  <c:v>Низкий 1c</c:v>
                </c:pt>
                <c:pt idx="2">
                  <c:v>Низкий 1b</c:v>
                </c:pt>
                <c:pt idx="3">
                  <c:v>Низкий 1a</c:v>
                </c:pt>
                <c:pt idx="4">
                  <c:v>Пороговый</c:v>
                </c:pt>
                <c:pt idx="5">
                  <c:v>Оптимальный</c:v>
                </c:pt>
                <c:pt idx="6">
                  <c:v>Средний</c:v>
                </c:pt>
                <c:pt idx="7">
                  <c:v>Повышенный</c:v>
                </c:pt>
                <c:pt idx="8">
                  <c:v>Высокий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0.28999999999999998</c:v>
                </c:pt>
                <c:pt idx="1">
                  <c:v>0.18</c:v>
                </c:pt>
                <c:pt idx="2">
                  <c:v>0.16</c:v>
                </c:pt>
                <c:pt idx="3">
                  <c:v>0.13</c:v>
                </c:pt>
                <c:pt idx="4">
                  <c:v>0.11</c:v>
                </c:pt>
                <c:pt idx="5">
                  <c:v>7.0000000000000007E-2</c:v>
                </c:pt>
                <c:pt idx="6">
                  <c:v>0.04</c:v>
                </c:pt>
                <c:pt idx="7">
                  <c:v>0.02</c:v>
                </c:pt>
                <c:pt idx="8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30-498B-ABD9-F522CC81696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МГ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3"/>
              <c:layout>
                <c:manualLayout>
                  <c:x val="8.4541062801931927E-3"/>
                  <c:y val="-1.0321550849587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930-498B-ABD9-F522CC816966}"/>
                </c:ext>
              </c:extLst>
            </c:dLbl>
            <c:dLbl>
              <c:idx val="5"/>
              <c:layout>
                <c:manualLayout>
                  <c:x val="1.0869565217391304E-2"/>
                  <c:y val="2.58038771239679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930-498B-ABD9-F522CC816966}"/>
                </c:ext>
              </c:extLst>
            </c:dLbl>
            <c:dLbl>
              <c:idx val="6"/>
              <c:layout>
                <c:manualLayout>
                  <c:x val="8.4541062801931476E-3"/>
                  <c:y val="-1.2901938561984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930-498B-ABD9-F522CC816966}"/>
                </c:ext>
              </c:extLst>
            </c:dLbl>
            <c:dLbl>
              <c:idx val="7"/>
              <c:layout>
                <c:manualLayout>
                  <c:x val="3.6231884057971015E-3"/>
                  <c:y val="-2.5803877123969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930-498B-ABD9-F522CC81696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Низкий 1d</c:v>
                </c:pt>
                <c:pt idx="1">
                  <c:v>Низкий 1c</c:v>
                </c:pt>
                <c:pt idx="2">
                  <c:v>Низкий 1b</c:v>
                </c:pt>
                <c:pt idx="3">
                  <c:v>Низкий 1a</c:v>
                </c:pt>
                <c:pt idx="4">
                  <c:v>Пороговый</c:v>
                </c:pt>
                <c:pt idx="5">
                  <c:v>Оптимальный</c:v>
                </c:pt>
                <c:pt idx="6">
                  <c:v>Средний</c:v>
                </c:pt>
                <c:pt idx="7">
                  <c:v>Повышенный</c:v>
                </c:pt>
                <c:pt idx="8">
                  <c:v>Высокий</c:v>
                </c:pt>
              </c:strCache>
            </c:strRef>
          </c:cat>
          <c:val>
            <c:numRef>
              <c:f>Лист1!$C$2:$C$10</c:f>
              <c:numCache>
                <c:formatCode>0.0%</c:formatCode>
                <c:ptCount val="9"/>
                <c:pt idx="0">
                  <c:v>0.38</c:v>
                </c:pt>
                <c:pt idx="1">
                  <c:v>0.127</c:v>
                </c:pt>
                <c:pt idx="2">
                  <c:v>0.14299999999999999</c:v>
                </c:pt>
                <c:pt idx="3">
                  <c:v>0.1</c:v>
                </c:pt>
                <c:pt idx="4">
                  <c:v>8.3000000000000004E-2</c:v>
                </c:pt>
                <c:pt idx="5">
                  <c:v>6.2E-2</c:v>
                </c:pt>
                <c:pt idx="6">
                  <c:v>4.4999999999999998E-2</c:v>
                </c:pt>
                <c:pt idx="7">
                  <c:v>2.9000000000000001E-2</c:v>
                </c:pt>
                <c:pt idx="8">
                  <c:v>3.2000000000000001E-2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30-498B-ABD9-F522CC81696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ЕНГ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Низкий 1d</c:v>
                </c:pt>
                <c:pt idx="1">
                  <c:v>Низкий 1c</c:v>
                </c:pt>
                <c:pt idx="2">
                  <c:v>Низкий 1b</c:v>
                </c:pt>
                <c:pt idx="3">
                  <c:v>Низкий 1a</c:v>
                </c:pt>
                <c:pt idx="4">
                  <c:v>Пороговый</c:v>
                </c:pt>
                <c:pt idx="5">
                  <c:v>Оптимальный</c:v>
                </c:pt>
                <c:pt idx="6">
                  <c:v>Средний</c:v>
                </c:pt>
                <c:pt idx="7">
                  <c:v>Повышенный</c:v>
                </c:pt>
                <c:pt idx="8">
                  <c:v>Высокий</c:v>
                </c:pt>
              </c:strCache>
            </c:strRef>
          </c:cat>
          <c:val>
            <c:numRef>
              <c:f>Лист1!$D$2:$D$10</c:f>
              <c:numCache>
                <c:formatCode>0.0%</c:formatCode>
                <c:ptCount val="9"/>
                <c:pt idx="0">
                  <c:v>0.33700000000000002</c:v>
                </c:pt>
                <c:pt idx="1">
                  <c:v>0.26900000000000002</c:v>
                </c:pt>
                <c:pt idx="2">
                  <c:v>0.20300000000000001</c:v>
                </c:pt>
                <c:pt idx="3">
                  <c:v>9.0999999999999998E-2</c:v>
                </c:pt>
                <c:pt idx="4">
                  <c:v>5.6000000000000001E-2</c:v>
                </c:pt>
                <c:pt idx="5">
                  <c:v>3.6999999999999998E-2</c:v>
                </c:pt>
                <c:pt idx="6">
                  <c:v>6.0000000000000001E-3</c:v>
                </c:pt>
                <c:pt idx="7">
                  <c:v>1E-3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30-498B-ABD9-F522CC8169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387840"/>
        <c:axId val="226390192"/>
      </c:barChart>
      <c:catAx>
        <c:axId val="226387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6390192"/>
        <c:crosses val="autoZero"/>
        <c:auto val="1"/>
        <c:lblAlgn val="ctr"/>
        <c:lblOffset val="100"/>
        <c:noMultiLvlLbl val="0"/>
      </c:catAx>
      <c:valAx>
        <c:axId val="22639019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263878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 b="1"/>
      </a:pPr>
      <a:endParaRPr lang="ru-RU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640E2E-94CB-4DCC-A008-1C9B9528718B}" type="doc">
      <dgm:prSet loTypeId="urn:microsoft.com/office/officeart/2005/8/layout/process2" loCatId="process" qsTypeId="urn:microsoft.com/office/officeart/2005/8/quickstyle/3d3" qsCatId="3D" csTypeId="urn:microsoft.com/office/officeart/2005/8/colors/accent1_2" csCatId="accent1" phldr="1"/>
      <dgm:spPr/>
    </dgm:pt>
    <dgm:pt modelId="{27A7C6FE-7F3B-4B68-BBBC-DF4A140D3268}">
      <dgm:prSet phldrT="[Текст]" custT="1"/>
      <dgm:spPr>
        <a:xfrm>
          <a:off x="1530269" y="1506"/>
          <a:ext cx="3083086" cy="770771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ru-RU" sz="24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Материалы исследования </a:t>
          </a:r>
          <a:r>
            <a:rPr lang="en-US" sz="24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PISA</a:t>
          </a:r>
          <a:endParaRPr lang="ru-RU" sz="2400" b="1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95E42882-C931-432E-854B-437006AF2887}" type="parTrans" cxnId="{CB95A40D-2E24-4131-B594-000DF3B4E1A4}">
      <dgm:prSet/>
      <dgm:spPr/>
      <dgm:t>
        <a:bodyPr/>
        <a:lstStyle/>
        <a:p>
          <a:endParaRPr lang="ru-RU"/>
        </a:p>
      </dgm:t>
    </dgm:pt>
    <dgm:pt modelId="{17A846BB-82C6-4EE5-8396-9B1D90A008A4}" type="sibTrans" cxnId="{CB95A40D-2E24-4131-B594-000DF3B4E1A4}">
      <dgm:prSet/>
      <dgm:spPr>
        <a:xfrm rot="5400000">
          <a:off x="2927292" y="791547"/>
          <a:ext cx="289039" cy="346847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gm:spPr>
      <dgm:t>
        <a:bodyPr/>
        <a:lstStyle/>
        <a:p>
          <a:endParaRPr lang="ru-RU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20EAAA6D-B961-4508-AB38-04E916E35BC1}">
      <dgm:prSet phldrT="[Текст]" custT="1"/>
      <dgm:spPr>
        <a:xfrm>
          <a:off x="1530269" y="2313821"/>
          <a:ext cx="3083086" cy="770771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ru-RU" sz="24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Основные подходы к оценке уровня сформированности, разработанные РИРО</a:t>
          </a:r>
        </a:p>
      </dgm:t>
    </dgm:pt>
    <dgm:pt modelId="{4A36D343-4187-46A8-905B-E42F5EE45D6D}" type="parTrans" cxnId="{D6CE3825-C996-4D7D-A44A-520078E9E33A}">
      <dgm:prSet/>
      <dgm:spPr/>
      <dgm:t>
        <a:bodyPr/>
        <a:lstStyle/>
        <a:p>
          <a:endParaRPr lang="ru-RU"/>
        </a:p>
      </dgm:t>
    </dgm:pt>
    <dgm:pt modelId="{A151E65F-59EE-4395-B8B1-480A7C38940B}" type="sibTrans" cxnId="{D6CE3825-C996-4D7D-A44A-520078E9E33A}">
      <dgm:prSet/>
      <dgm:spPr/>
      <dgm:t>
        <a:bodyPr/>
        <a:lstStyle/>
        <a:p>
          <a:endParaRPr lang="ru-RU"/>
        </a:p>
      </dgm:t>
    </dgm:pt>
    <dgm:pt modelId="{635E5F31-7D7A-4547-9711-E625CF3461AB}">
      <dgm:prSet phldrT="[Текст]" custT="1"/>
      <dgm:spPr>
        <a:xfrm>
          <a:off x="1530269" y="1157664"/>
          <a:ext cx="3083086" cy="770771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ru-RU" sz="24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Основные подходы к оценке уровня сформированности, разработанные ИСРО РАО</a:t>
          </a:r>
        </a:p>
      </dgm:t>
    </dgm:pt>
    <dgm:pt modelId="{80437D14-A658-4162-9FF3-A09BDF5ED899}" type="parTrans" cxnId="{D832F261-8906-496F-83CD-AFA55270ADAA}">
      <dgm:prSet/>
      <dgm:spPr/>
      <dgm:t>
        <a:bodyPr/>
        <a:lstStyle/>
        <a:p>
          <a:endParaRPr lang="ru-RU"/>
        </a:p>
      </dgm:t>
    </dgm:pt>
    <dgm:pt modelId="{0B27C959-FCF5-40C7-A8F8-787912549E15}" type="sibTrans" cxnId="{D832F261-8906-496F-83CD-AFA55270ADAA}">
      <dgm:prSet/>
      <dgm:spPr>
        <a:xfrm rot="5400000">
          <a:off x="2927292" y="1947705"/>
          <a:ext cx="289039" cy="346847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gm:spPr>
      <dgm:t>
        <a:bodyPr/>
        <a:lstStyle/>
        <a:p>
          <a:endParaRPr lang="ru-RU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B7108C50-151E-4D30-BFE8-1BEF473366DE}" type="pres">
      <dgm:prSet presAssocID="{11640E2E-94CB-4DCC-A008-1C9B9528718B}" presName="linearFlow" presStyleCnt="0">
        <dgm:presLayoutVars>
          <dgm:resizeHandles val="exact"/>
        </dgm:presLayoutVars>
      </dgm:prSet>
      <dgm:spPr/>
    </dgm:pt>
    <dgm:pt modelId="{412BF29F-3F32-47DE-A15B-1B7AA15C5342}" type="pres">
      <dgm:prSet presAssocID="{27A7C6FE-7F3B-4B68-BBBC-DF4A140D326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2250F5-2A3A-4446-ADF4-E4CF67D3E0B9}" type="pres">
      <dgm:prSet presAssocID="{17A846BB-82C6-4EE5-8396-9B1D90A008A4}" presName="sibTrans" presStyleLbl="sibTrans2D1" presStyleIdx="0" presStyleCnt="2"/>
      <dgm:spPr/>
      <dgm:t>
        <a:bodyPr/>
        <a:lstStyle/>
        <a:p>
          <a:endParaRPr lang="ru-RU"/>
        </a:p>
      </dgm:t>
    </dgm:pt>
    <dgm:pt modelId="{9A3F7272-AECF-4607-9BDB-CF64AB3CC3F3}" type="pres">
      <dgm:prSet presAssocID="{17A846BB-82C6-4EE5-8396-9B1D90A008A4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7DE5537F-F032-4338-BC87-2FFF7F49381A}" type="pres">
      <dgm:prSet presAssocID="{635E5F31-7D7A-4547-9711-E625CF3461A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0570D3-E6DD-4403-B7C8-BA313FF3351F}" type="pres">
      <dgm:prSet presAssocID="{0B27C959-FCF5-40C7-A8F8-787912549E15}" presName="sibTrans" presStyleLbl="sibTrans2D1" presStyleIdx="1" presStyleCnt="2"/>
      <dgm:spPr/>
      <dgm:t>
        <a:bodyPr/>
        <a:lstStyle/>
        <a:p>
          <a:endParaRPr lang="ru-RU"/>
        </a:p>
      </dgm:t>
    </dgm:pt>
    <dgm:pt modelId="{6DFCD6DA-924D-4F4D-81A8-27680E92C9EF}" type="pres">
      <dgm:prSet presAssocID="{0B27C959-FCF5-40C7-A8F8-787912549E15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F1A0C82B-09F1-4AC3-BB3B-E7E76D750295}" type="pres">
      <dgm:prSet presAssocID="{20EAAA6D-B961-4508-AB38-04E916E35BC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B128DE-EF12-48B6-99F6-B3ABDD114F75}" type="presOf" srcId="{0B27C959-FCF5-40C7-A8F8-787912549E15}" destId="{6DFCD6DA-924D-4F4D-81A8-27680E92C9EF}" srcOrd="1" destOrd="0" presId="urn:microsoft.com/office/officeart/2005/8/layout/process2"/>
    <dgm:cxn modelId="{BB1BAAB8-DB13-41CB-9D59-ADA155742C29}" type="presOf" srcId="{27A7C6FE-7F3B-4B68-BBBC-DF4A140D3268}" destId="{412BF29F-3F32-47DE-A15B-1B7AA15C5342}" srcOrd="0" destOrd="0" presId="urn:microsoft.com/office/officeart/2005/8/layout/process2"/>
    <dgm:cxn modelId="{B2BBE3EA-BFDC-4039-A3F9-BD0AEEE8E773}" type="presOf" srcId="{17A846BB-82C6-4EE5-8396-9B1D90A008A4}" destId="{9A3F7272-AECF-4607-9BDB-CF64AB3CC3F3}" srcOrd="1" destOrd="0" presId="urn:microsoft.com/office/officeart/2005/8/layout/process2"/>
    <dgm:cxn modelId="{0B84C22C-95DE-4CB8-91C0-CD0A545CAF0C}" type="presOf" srcId="{17A846BB-82C6-4EE5-8396-9B1D90A008A4}" destId="{DB2250F5-2A3A-4446-ADF4-E4CF67D3E0B9}" srcOrd="0" destOrd="0" presId="urn:microsoft.com/office/officeart/2005/8/layout/process2"/>
    <dgm:cxn modelId="{F935E5BB-FDF3-43A0-A56F-A7C3D125113A}" type="presOf" srcId="{635E5F31-7D7A-4547-9711-E625CF3461AB}" destId="{7DE5537F-F032-4338-BC87-2FFF7F49381A}" srcOrd="0" destOrd="0" presId="urn:microsoft.com/office/officeart/2005/8/layout/process2"/>
    <dgm:cxn modelId="{DF4C1D5B-E360-430F-8185-1B4108084423}" type="presOf" srcId="{20EAAA6D-B961-4508-AB38-04E916E35BC1}" destId="{F1A0C82B-09F1-4AC3-BB3B-E7E76D750295}" srcOrd="0" destOrd="0" presId="urn:microsoft.com/office/officeart/2005/8/layout/process2"/>
    <dgm:cxn modelId="{D832F261-8906-496F-83CD-AFA55270ADAA}" srcId="{11640E2E-94CB-4DCC-A008-1C9B9528718B}" destId="{635E5F31-7D7A-4547-9711-E625CF3461AB}" srcOrd="1" destOrd="0" parTransId="{80437D14-A658-4162-9FF3-A09BDF5ED899}" sibTransId="{0B27C959-FCF5-40C7-A8F8-787912549E15}"/>
    <dgm:cxn modelId="{4C0B8626-18F2-47B5-8BBE-11CACE20EEB8}" type="presOf" srcId="{11640E2E-94CB-4DCC-A008-1C9B9528718B}" destId="{B7108C50-151E-4D30-BFE8-1BEF473366DE}" srcOrd="0" destOrd="0" presId="urn:microsoft.com/office/officeart/2005/8/layout/process2"/>
    <dgm:cxn modelId="{D6CE3825-C996-4D7D-A44A-520078E9E33A}" srcId="{11640E2E-94CB-4DCC-A008-1C9B9528718B}" destId="{20EAAA6D-B961-4508-AB38-04E916E35BC1}" srcOrd="2" destOrd="0" parTransId="{4A36D343-4187-46A8-905B-E42F5EE45D6D}" sibTransId="{A151E65F-59EE-4395-B8B1-480A7C38940B}"/>
    <dgm:cxn modelId="{CB95A40D-2E24-4131-B594-000DF3B4E1A4}" srcId="{11640E2E-94CB-4DCC-A008-1C9B9528718B}" destId="{27A7C6FE-7F3B-4B68-BBBC-DF4A140D3268}" srcOrd="0" destOrd="0" parTransId="{95E42882-C931-432E-854B-437006AF2887}" sibTransId="{17A846BB-82C6-4EE5-8396-9B1D90A008A4}"/>
    <dgm:cxn modelId="{161F483F-E66F-45E1-A570-F3EF3E462D58}" type="presOf" srcId="{0B27C959-FCF5-40C7-A8F8-787912549E15}" destId="{930570D3-E6DD-4403-B7C8-BA313FF3351F}" srcOrd="0" destOrd="0" presId="urn:microsoft.com/office/officeart/2005/8/layout/process2"/>
    <dgm:cxn modelId="{F131FE3A-FDF0-41E6-A2FE-14ED2B57A1E2}" type="presParOf" srcId="{B7108C50-151E-4D30-BFE8-1BEF473366DE}" destId="{412BF29F-3F32-47DE-A15B-1B7AA15C5342}" srcOrd="0" destOrd="0" presId="urn:microsoft.com/office/officeart/2005/8/layout/process2"/>
    <dgm:cxn modelId="{D1CAAC20-2B78-4378-AA5A-9659CA68B616}" type="presParOf" srcId="{B7108C50-151E-4D30-BFE8-1BEF473366DE}" destId="{DB2250F5-2A3A-4446-ADF4-E4CF67D3E0B9}" srcOrd="1" destOrd="0" presId="urn:microsoft.com/office/officeart/2005/8/layout/process2"/>
    <dgm:cxn modelId="{96785711-81A0-4398-8367-937060CBDC7A}" type="presParOf" srcId="{DB2250F5-2A3A-4446-ADF4-E4CF67D3E0B9}" destId="{9A3F7272-AECF-4607-9BDB-CF64AB3CC3F3}" srcOrd="0" destOrd="0" presId="urn:microsoft.com/office/officeart/2005/8/layout/process2"/>
    <dgm:cxn modelId="{43323074-1290-4EEC-8074-DC56D343F2DC}" type="presParOf" srcId="{B7108C50-151E-4D30-BFE8-1BEF473366DE}" destId="{7DE5537F-F032-4338-BC87-2FFF7F49381A}" srcOrd="2" destOrd="0" presId="urn:microsoft.com/office/officeart/2005/8/layout/process2"/>
    <dgm:cxn modelId="{D0C91D78-25BF-4F24-9BFD-ADFF1B6C4054}" type="presParOf" srcId="{B7108C50-151E-4D30-BFE8-1BEF473366DE}" destId="{930570D3-E6DD-4403-B7C8-BA313FF3351F}" srcOrd="3" destOrd="0" presId="urn:microsoft.com/office/officeart/2005/8/layout/process2"/>
    <dgm:cxn modelId="{6726A7A8-23A9-44E3-BC5B-1F61359E47FC}" type="presParOf" srcId="{930570D3-E6DD-4403-B7C8-BA313FF3351F}" destId="{6DFCD6DA-924D-4F4D-81A8-27680E92C9EF}" srcOrd="0" destOrd="0" presId="urn:microsoft.com/office/officeart/2005/8/layout/process2"/>
    <dgm:cxn modelId="{879D61C7-D15B-4EDB-837D-D63B392C5562}" type="presParOf" srcId="{B7108C50-151E-4D30-BFE8-1BEF473366DE}" destId="{F1A0C82B-09F1-4AC3-BB3B-E7E76D750295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B8AAB2-C0E0-45FB-82FE-63E1105402DA}" type="doc">
      <dgm:prSet loTypeId="urn:microsoft.com/office/officeart/2005/8/layout/hierarchy6" loCatId="hierarchy" qsTypeId="urn:microsoft.com/office/officeart/2005/8/quickstyle/3d2" qsCatId="3D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AB746E1D-8616-420F-9164-D0AB3D8308B9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Инструментарий</a:t>
          </a:r>
        </a:p>
      </dgm:t>
    </dgm:pt>
    <dgm:pt modelId="{5637CA06-414E-498E-9EE4-564A18607885}" type="parTrans" cxnId="{4E0F4619-E74A-477F-ACC6-55946B0D7C13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36770675-CB1E-428F-BAC2-3677A388C459}" type="sibTrans" cxnId="{4E0F4619-E74A-477F-ACC6-55946B0D7C13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CE1D1158-96BF-49C0-8688-39801FD6636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Информационная составляющая</a:t>
          </a:r>
        </a:p>
      </dgm:t>
    </dgm:pt>
    <dgm:pt modelId="{EA671CCA-DCBC-4F58-B2FD-3988D7B2B7BE}" type="parTrans" cxnId="{5CEEC382-6B70-4D78-A1F6-1C6DCC13F51F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B3890790-303D-4C57-B395-F669E2BD0E16}" type="sibTrans" cxnId="{5CEEC382-6B70-4D78-A1F6-1C6DCC13F51F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03622BFE-72F4-45B7-9762-46FA8C2C8045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Текст</a:t>
          </a:r>
        </a:p>
      </dgm:t>
    </dgm:pt>
    <dgm:pt modelId="{88F31A68-CEFA-4C8E-99FB-6E22FFEC7C6D}" type="parTrans" cxnId="{19260EFE-428C-414D-AEA4-B8A24069B9E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63E8A9C0-115B-4BA4-AFA6-A64ECE2BDB8D}" type="sibTrans" cxnId="{19260EFE-428C-414D-AEA4-B8A24069B9E9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3E480A40-A377-45BF-9C6A-15DBB262E766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Методическая составляющая</a:t>
          </a:r>
        </a:p>
      </dgm:t>
    </dgm:pt>
    <dgm:pt modelId="{CD9E8B18-AC45-41AB-AEF6-4613BBFAE0D3}" type="parTrans" cxnId="{C1FE6D46-E459-4462-B4D9-ECFB3BFDCB1E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5C469F8F-5222-459E-A5DF-06AD50B2B20B}" type="sibTrans" cxnId="{C1FE6D46-E459-4462-B4D9-ECFB3BFDCB1E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30D035C8-34B6-4180-A1E2-6716F0CE207C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Вопросы и задания</a:t>
          </a:r>
        </a:p>
      </dgm:t>
    </dgm:pt>
    <dgm:pt modelId="{A5F7CFD9-7B89-4C1E-B327-45AB056BAD79}" type="parTrans" cxnId="{CB67086C-D5D9-4530-84D4-3F1C387A8997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C3378F8F-39C8-4D30-9123-49BD6B50D9EB}" type="sibTrans" cxnId="{CB67086C-D5D9-4530-84D4-3F1C387A8997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A027DD40-2A6E-4759-ADF5-814E29D8BE5C}" type="pres">
      <dgm:prSet presAssocID="{0AB8AAB2-C0E0-45FB-82FE-63E1105402D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9CDCFB-B4FF-4E01-8E4D-59A77B006CDA}" type="pres">
      <dgm:prSet presAssocID="{0AB8AAB2-C0E0-45FB-82FE-63E1105402DA}" presName="hierFlow" presStyleCnt="0"/>
      <dgm:spPr/>
      <dgm:t>
        <a:bodyPr/>
        <a:lstStyle/>
        <a:p>
          <a:endParaRPr lang="ru-RU"/>
        </a:p>
      </dgm:t>
    </dgm:pt>
    <dgm:pt modelId="{D939481D-0B37-492C-B097-D9C0A3D0FA22}" type="pres">
      <dgm:prSet presAssocID="{0AB8AAB2-C0E0-45FB-82FE-63E1105402DA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E29AC96-BFB7-45FD-9DD2-484662695B79}" type="pres">
      <dgm:prSet presAssocID="{AB746E1D-8616-420F-9164-D0AB3D8308B9}" presName="Name14" presStyleCnt="0"/>
      <dgm:spPr/>
      <dgm:t>
        <a:bodyPr/>
        <a:lstStyle/>
        <a:p>
          <a:endParaRPr lang="ru-RU"/>
        </a:p>
      </dgm:t>
    </dgm:pt>
    <dgm:pt modelId="{EF2131EE-0A54-4C15-A770-20895EC216FB}" type="pres">
      <dgm:prSet presAssocID="{AB746E1D-8616-420F-9164-D0AB3D8308B9}" presName="level1Shape" presStyleLbl="node0" presStyleIdx="0" presStyleCnt="1" custScaleX="1917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0E18C8-F0B5-440E-829F-EC4B81D720E8}" type="pres">
      <dgm:prSet presAssocID="{AB746E1D-8616-420F-9164-D0AB3D8308B9}" presName="hierChild2" presStyleCnt="0"/>
      <dgm:spPr/>
      <dgm:t>
        <a:bodyPr/>
        <a:lstStyle/>
        <a:p>
          <a:endParaRPr lang="ru-RU"/>
        </a:p>
      </dgm:t>
    </dgm:pt>
    <dgm:pt modelId="{E42C61E9-0FC4-4573-BF3C-9B4C480BD814}" type="pres">
      <dgm:prSet presAssocID="{EA671CCA-DCBC-4F58-B2FD-3988D7B2B7BE}" presName="Name19" presStyleLbl="parChTrans1D2" presStyleIdx="0" presStyleCnt="2"/>
      <dgm:spPr/>
      <dgm:t>
        <a:bodyPr/>
        <a:lstStyle/>
        <a:p>
          <a:endParaRPr lang="ru-RU"/>
        </a:p>
      </dgm:t>
    </dgm:pt>
    <dgm:pt modelId="{E0686981-C4E1-478E-8789-4B447CEFC934}" type="pres">
      <dgm:prSet presAssocID="{CE1D1158-96BF-49C0-8688-39801FD66368}" presName="Name21" presStyleCnt="0"/>
      <dgm:spPr/>
      <dgm:t>
        <a:bodyPr/>
        <a:lstStyle/>
        <a:p>
          <a:endParaRPr lang="ru-RU"/>
        </a:p>
      </dgm:t>
    </dgm:pt>
    <dgm:pt modelId="{E897CC03-FD2E-42EB-A403-9353103ED3A4}" type="pres">
      <dgm:prSet presAssocID="{CE1D1158-96BF-49C0-8688-39801FD66368}" presName="level2Shape" presStyleLbl="node2" presStyleIdx="0" presStyleCnt="2" custScaleX="132123"/>
      <dgm:spPr/>
      <dgm:t>
        <a:bodyPr/>
        <a:lstStyle/>
        <a:p>
          <a:endParaRPr lang="ru-RU"/>
        </a:p>
      </dgm:t>
    </dgm:pt>
    <dgm:pt modelId="{238639F1-D7AA-4EA2-AAFE-5AA33BB83491}" type="pres">
      <dgm:prSet presAssocID="{CE1D1158-96BF-49C0-8688-39801FD66368}" presName="hierChild3" presStyleCnt="0"/>
      <dgm:spPr/>
      <dgm:t>
        <a:bodyPr/>
        <a:lstStyle/>
        <a:p>
          <a:endParaRPr lang="ru-RU"/>
        </a:p>
      </dgm:t>
    </dgm:pt>
    <dgm:pt modelId="{7FF368BA-59F6-4344-88D4-B00793D8AD1D}" type="pres">
      <dgm:prSet presAssocID="{88F31A68-CEFA-4C8E-99FB-6E22FFEC7C6D}" presName="Name19" presStyleLbl="parChTrans1D3" presStyleIdx="0" presStyleCnt="2"/>
      <dgm:spPr/>
      <dgm:t>
        <a:bodyPr/>
        <a:lstStyle/>
        <a:p>
          <a:endParaRPr lang="ru-RU"/>
        </a:p>
      </dgm:t>
    </dgm:pt>
    <dgm:pt modelId="{2BBDB64C-0C94-4864-8F43-FC963C6ADDA3}" type="pres">
      <dgm:prSet presAssocID="{03622BFE-72F4-45B7-9762-46FA8C2C8045}" presName="Name21" presStyleCnt="0"/>
      <dgm:spPr/>
      <dgm:t>
        <a:bodyPr/>
        <a:lstStyle/>
        <a:p>
          <a:endParaRPr lang="ru-RU"/>
        </a:p>
      </dgm:t>
    </dgm:pt>
    <dgm:pt modelId="{5814843A-ACCD-41F7-8AF8-4E63FC38D148}" type="pres">
      <dgm:prSet presAssocID="{03622BFE-72F4-45B7-9762-46FA8C2C8045}" presName="level2Shape" presStyleLbl="node3" presStyleIdx="0" presStyleCnt="2"/>
      <dgm:spPr/>
      <dgm:t>
        <a:bodyPr/>
        <a:lstStyle/>
        <a:p>
          <a:endParaRPr lang="ru-RU"/>
        </a:p>
      </dgm:t>
    </dgm:pt>
    <dgm:pt modelId="{6635FA1E-DF13-4B9A-BBB2-1F555E1530DE}" type="pres">
      <dgm:prSet presAssocID="{03622BFE-72F4-45B7-9762-46FA8C2C8045}" presName="hierChild3" presStyleCnt="0"/>
      <dgm:spPr/>
      <dgm:t>
        <a:bodyPr/>
        <a:lstStyle/>
        <a:p>
          <a:endParaRPr lang="ru-RU"/>
        </a:p>
      </dgm:t>
    </dgm:pt>
    <dgm:pt modelId="{DDEA3922-C0ED-4E0E-A026-7159A1CE6E8F}" type="pres">
      <dgm:prSet presAssocID="{CD9E8B18-AC45-41AB-AEF6-4613BBFAE0D3}" presName="Name19" presStyleLbl="parChTrans1D2" presStyleIdx="1" presStyleCnt="2"/>
      <dgm:spPr/>
      <dgm:t>
        <a:bodyPr/>
        <a:lstStyle/>
        <a:p>
          <a:endParaRPr lang="ru-RU"/>
        </a:p>
      </dgm:t>
    </dgm:pt>
    <dgm:pt modelId="{16EDD698-ACB2-45C3-91E6-03C3021D3A99}" type="pres">
      <dgm:prSet presAssocID="{3E480A40-A377-45BF-9C6A-15DBB262E766}" presName="Name21" presStyleCnt="0"/>
      <dgm:spPr/>
      <dgm:t>
        <a:bodyPr/>
        <a:lstStyle/>
        <a:p>
          <a:endParaRPr lang="ru-RU"/>
        </a:p>
      </dgm:t>
    </dgm:pt>
    <dgm:pt modelId="{4C2A27AC-2233-4F7B-AD27-B99C98091F69}" type="pres">
      <dgm:prSet presAssocID="{3E480A40-A377-45BF-9C6A-15DBB262E766}" presName="level2Shape" presStyleLbl="node2" presStyleIdx="1" presStyleCnt="2" custScaleX="131549"/>
      <dgm:spPr/>
      <dgm:t>
        <a:bodyPr/>
        <a:lstStyle/>
        <a:p>
          <a:endParaRPr lang="ru-RU"/>
        </a:p>
      </dgm:t>
    </dgm:pt>
    <dgm:pt modelId="{9850F073-AF02-4FAB-B1F3-94902AA6ED98}" type="pres">
      <dgm:prSet presAssocID="{3E480A40-A377-45BF-9C6A-15DBB262E766}" presName="hierChild3" presStyleCnt="0"/>
      <dgm:spPr/>
      <dgm:t>
        <a:bodyPr/>
        <a:lstStyle/>
        <a:p>
          <a:endParaRPr lang="ru-RU"/>
        </a:p>
      </dgm:t>
    </dgm:pt>
    <dgm:pt modelId="{51582F49-F866-4748-B14C-1F5F3DABD77C}" type="pres">
      <dgm:prSet presAssocID="{A5F7CFD9-7B89-4C1E-B327-45AB056BAD79}" presName="Name19" presStyleLbl="parChTrans1D3" presStyleIdx="1" presStyleCnt="2"/>
      <dgm:spPr/>
      <dgm:t>
        <a:bodyPr/>
        <a:lstStyle/>
        <a:p>
          <a:endParaRPr lang="ru-RU"/>
        </a:p>
      </dgm:t>
    </dgm:pt>
    <dgm:pt modelId="{4B2F35C5-5C5C-4101-B33A-211E511F5B69}" type="pres">
      <dgm:prSet presAssocID="{30D035C8-34B6-4180-A1E2-6716F0CE207C}" presName="Name21" presStyleCnt="0"/>
      <dgm:spPr/>
      <dgm:t>
        <a:bodyPr/>
        <a:lstStyle/>
        <a:p>
          <a:endParaRPr lang="ru-RU"/>
        </a:p>
      </dgm:t>
    </dgm:pt>
    <dgm:pt modelId="{B735F541-2455-4C0E-AAB2-2E444CD301AF}" type="pres">
      <dgm:prSet presAssocID="{30D035C8-34B6-4180-A1E2-6716F0CE207C}" presName="level2Shape" presStyleLbl="node3" presStyleIdx="1" presStyleCnt="2"/>
      <dgm:spPr/>
      <dgm:t>
        <a:bodyPr/>
        <a:lstStyle/>
        <a:p>
          <a:endParaRPr lang="ru-RU"/>
        </a:p>
      </dgm:t>
    </dgm:pt>
    <dgm:pt modelId="{FF5E854D-09AD-4F28-823D-61901D612599}" type="pres">
      <dgm:prSet presAssocID="{30D035C8-34B6-4180-A1E2-6716F0CE207C}" presName="hierChild3" presStyleCnt="0"/>
      <dgm:spPr/>
      <dgm:t>
        <a:bodyPr/>
        <a:lstStyle/>
        <a:p>
          <a:endParaRPr lang="ru-RU"/>
        </a:p>
      </dgm:t>
    </dgm:pt>
    <dgm:pt modelId="{DB6C1279-CA8C-43F1-83C0-C723EC53F9BC}" type="pres">
      <dgm:prSet presAssocID="{0AB8AAB2-C0E0-45FB-82FE-63E1105402DA}" presName="bgShapesFlow" presStyleCnt="0"/>
      <dgm:spPr/>
      <dgm:t>
        <a:bodyPr/>
        <a:lstStyle/>
        <a:p>
          <a:endParaRPr lang="ru-RU"/>
        </a:p>
      </dgm:t>
    </dgm:pt>
  </dgm:ptLst>
  <dgm:cxnLst>
    <dgm:cxn modelId="{F8120522-CB9D-4891-8798-7A67D9CE6D5C}" type="presOf" srcId="{CD9E8B18-AC45-41AB-AEF6-4613BBFAE0D3}" destId="{DDEA3922-C0ED-4E0E-A026-7159A1CE6E8F}" srcOrd="0" destOrd="0" presId="urn:microsoft.com/office/officeart/2005/8/layout/hierarchy6"/>
    <dgm:cxn modelId="{0187CD0D-3AA0-44B8-B89C-A40FC1A93B71}" type="presOf" srcId="{CE1D1158-96BF-49C0-8688-39801FD66368}" destId="{E897CC03-FD2E-42EB-A403-9353103ED3A4}" srcOrd="0" destOrd="0" presId="urn:microsoft.com/office/officeart/2005/8/layout/hierarchy6"/>
    <dgm:cxn modelId="{19260EFE-428C-414D-AEA4-B8A24069B9E9}" srcId="{CE1D1158-96BF-49C0-8688-39801FD66368}" destId="{03622BFE-72F4-45B7-9762-46FA8C2C8045}" srcOrd="0" destOrd="0" parTransId="{88F31A68-CEFA-4C8E-99FB-6E22FFEC7C6D}" sibTransId="{63E8A9C0-115B-4BA4-AFA6-A64ECE2BDB8D}"/>
    <dgm:cxn modelId="{4E0F4619-E74A-477F-ACC6-55946B0D7C13}" srcId="{0AB8AAB2-C0E0-45FB-82FE-63E1105402DA}" destId="{AB746E1D-8616-420F-9164-D0AB3D8308B9}" srcOrd="0" destOrd="0" parTransId="{5637CA06-414E-498E-9EE4-564A18607885}" sibTransId="{36770675-CB1E-428F-BAC2-3677A388C459}"/>
    <dgm:cxn modelId="{14C16C82-D8DD-49C6-A45A-D5C39F953103}" type="presOf" srcId="{0AB8AAB2-C0E0-45FB-82FE-63E1105402DA}" destId="{A027DD40-2A6E-4759-ADF5-814E29D8BE5C}" srcOrd="0" destOrd="0" presId="urn:microsoft.com/office/officeart/2005/8/layout/hierarchy6"/>
    <dgm:cxn modelId="{BFFD6074-68FE-4A57-B9E0-FF14971B5BF3}" type="presOf" srcId="{03622BFE-72F4-45B7-9762-46FA8C2C8045}" destId="{5814843A-ACCD-41F7-8AF8-4E63FC38D148}" srcOrd="0" destOrd="0" presId="urn:microsoft.com/office/officeart/2005/8/layout/hierarchy6"/>
    <dgm:cxn modelId="{D245E89F-A8CC-4995-9388-1739B2D55E61}" type="presOf" srcId="{A5F7CFD9-7B89-4C1E-B327-45AB056BAD79}" destId="{51582F49-F866-4748-B14C-1F5F3DABD77C}" srcOrd="0" destOrd="0" presId="urn:microsoft.com/office/officeart/2005/8/layout/hierarchy6"/>
    <dgm:cxn modelId="{C1FE6D46-E459-4462-B4D9-ECFB3BFDCB1E}" srcId="{AB746E1D-8616-420F-9164-D0AB3D8308B9}" destId="{3E480A40-A377-45BF-9C6A-15DBB262E766}" srcOrd="1" destOrd="0" parTransId="{CD9E8B18-AC45-41AB-AEF6-4613BBFAE0D3}" sibTransId="{5C469F8F-5222-459E-A5DF-06AD50B2B20B}"/>
    <dgm:cxn modelId="{93D756F6-2869-46F6-967D-B29283E136A8}" type="presOf" srcId="{88F31A68-CEFA-4C8E-99FB-6E22FFEC7C6D}" destId="{7FF368BA-59F6-4344-88D4-B00793D8AD1D}" srcOrd="0" destOrd="0" presId="urn:microsoft.com/office/officeart/2005/8/layout/hierarchy6"/>
    <dgm:cxn modelId="{93F8CA07-75BD-4E7B-BD39-3EE2DCBB2C91}" type="presOf" srcId="{EA671CCA-DCBC-4F58-B2FD-3988D7B2B7BE}" destId="{E42C61E9-0FC4-4573-BF3C-9B4C480BD814}" srcOrd="0" destOrd="0" presId="urn:microsoft.com/office/officeart/2005/8/layout/hierarchy6"/>
    <dgm:cxn modelId="{BD6A3F21-7E8F-4E91-8718-839004096BC7}" type="presOf" srcId="{3E480A40-A377-45BF-9C6A-15DBB262E766}" destId="{4C2A27AC-2233-4F7B-AD27-B99C98091F69}" srcOrd="0" destOrd="0" presId="urn:microsoft.com/office/officeart/2005/8/layout/hierarchy6"/>
    <dgm:cxn modelId="{B45EEC63-2510-4716-BFE1-C6C452C26AF7}" type="presOf" srcId="{30D035C8-34B6-4180-A1E2-6716F0CE207C}" destId="{B735F541-2455-4C0E-AAB2-2E444CD301AF}" srcOrd="0" destOrd="0" presId="urn:microsoft.com/office/officeart/2005/8/layout/hierarchy6"/>
    <dgm:cxn modelId="{FFC771B0-7A3E-4AA6-9D3E-353A39A68BDC}" type="presOf" srcId="{AB746E1D-8616-420F-9164-D0AB3D8308B9}" destId="{EF2131EE-0A54-4C15-A770-20895EC216FB}" srcOrd="0" destOrd="0" presId="urn:microsoft.com/office/officeart/2005/8/layout/hierarchy6"/>
    <dgm:cxn modelId="{CB67086C-D5D9-4530-84D4-3F1C387A8997}" srcId="{3E480A40-A377-45BF-9C6A-15DBB262E766}" destId="{30D035C8-34B6-4180-A1E2-6716F0CE207C}" srcOrd="0" destOrd="0" parTransId="{A5F7CFD9-7B89-4C1E-B327-45AB056BAD79}" sibTransId="{C3378F8F-39C8-4D30-9123-49BD6B50D9EB}"/>
    <dgm:cxn modelId="{5CEEC382-6B70-4D78-A1F6-1C6DCC13F51F}" srcId="{AB746E1D-8616-420F-9164-D0AB3D8308B9}" destId="{CE1D1158-96BF-49C0-8688-39801FD66368}" srcOrd="0" destOrd="0" parTransId="{EA671CCA-DCBC-4F58-B2FD-3988D7B2B7BE}" sibTransId="{B3890790-303D-4C57-B395-F669E2BD0E16}"/>
    <dgm:cxn modelId="{BF67FE0B-6336-474B-AD2E-540165150170}" type="presParOf" srcId="{A027DD40-2A6E-4759-ADF5-814E29D8BE5C}" destId="{859CDCFB-B4FF-4E01-8E4D-59A77B006CDA}" srcOrd="0" destOrd="0" presId="urn:microsoft.com/office/officeart/2005/8/layout/hierarchy6"/>
    <dgm:cxn modelId="{B0817B9D-A758-4CD5-AC32-FA96FA307E57}" type="presParOf" srcId="{859CDCFB-B4FF-4E01-8E4D-59A77B006CDA}" destId="{D939481D-0B37-492C-B097-D9C0A3D0FA22}" srcOrd="0" destOrd="0" presId="urn:microsoft.com/office/officeart/2005/8/layout/hierarchy6"/>
    <dgm:cxn modelId="{2D4DCD2A-6BD3-43D7-9622-AD7CA5E7E1CF}" type="presParOf" srcId="{D939481D-0B37-492C-B097-D9C0A3D0FA22}" destId="{CE29AC96-BFB7-45FD-9DD2-484662695B79}" srcOrd="0" destOrd="0" presId="urn:microsoft.com/office/officeart/2005/8/layout/hierarchy6"/>
    <dgm:cxn modelId="{642C8F87-47CF-413E-B078-2C895E7C3BF2}" type="presParOf" srcId="{CE29AC96-BFB7-45FD-9DD2-484662695B79}" destId="{EF2131EE-0A54-4C15-A770-20895EC216FB}" srcOrd="0" destOrd="0" presId="urn:microsoft.com/office/officeart/2005/8/layout/hierarchy6"/>
    <dgm:cxn modelId="{41C9B34C-1FBE-4F63-8CC6-34332408DD08}" type="presParOf" srcId="{CE29AC96-BFB7-45FD-9DD2-484662695B79}" destId="{B50E18C8-F0B5-440E-829F-EC4B81D720E8}" srcOrd="1" destOrd="0" presId="urn:microsoft.com/office/officeart/2005/8/layout/hierarchy6"/>
    <dgm:cxn modelId="{3C9C0CA6-B632-45FB-934F-371BBFBB5186}" type="presParOf" srcId="{B50E18C8-F0B5-440E-829F-EC4B81D720E8}" destId="{E42C61E9-0FC4-4573-BF3C-9B4C480BD814}" srcOrd="0" destOrd="0" presId="urn:microsoft.com/office/officeart/2005/8/layout/hierarchy6"/>
    <dgm:cxn modelId="{F23B0B12-7CB5-4965-BE64-B2A0824D473B}" type="presParOf" srcId="{B50E18C8-F0B5-440E-829F-EC4B81D720E8}" destId="{E0686981-C4E1-478E-8789-4B447CEFC934}" srcOrd="1" destOrd="0" presId="urn:microsoft.com/office/officeart/2005/8/layout/hierarchy6"/>
    <dgm:cxn modelId="{3DF9286E-87A4-4CF6-973E-F4C1922E35E4}" type="presParOf" srcId="{E0686981-C4E1-478E-8789-4B447CEFC934}" destId="{E897CC03-FD2E-42EB-A403-9353103ED3A4}" srcOrd="0" destOrd="0" presId="urn:microsoft.com/office/officeart/2005/8/layout/hierarchy6"/>
    <dgm:cxn modelId="{F072185B-64C6-4FED-9624-21530D40DBFD}" type="presParOf" srcId="{E0686981-C4E1-478E-8789-4B447CEFC934}" destId="{238639F1-D7AA-4EA2-AAFE-5AA33BB83491}" srcOrd="1" destOrd="0" presId="urn:microsoft.com/office/officeart/2005/8/layout/hierarchy6"/>
    <dgm:cxn modelId="{942FFC66-F4C7-4F9B-BADF-02D583E0A1A4}" type="presParOf" srcId="{238639F1-D7AA-4EA2-AAFE-5AA33BB83491}" destId="{7FF368BA-59F6-4344-88D4-B00793D8AD1D}" srcOrd="0" destOrd="0" presId="urn:microsoft.com/office/officeart/2005/8/layout/hierarchy6"/>
    <dgm:cxn modelId="{46407D30-15B4-4883-BCD9-C82346AB3AC0}" type="presParOf" srcId="{238639F1-D7AA-4EA2-AAFE-5AA33BB83491}" destId="{2BBDB64C-0C94-4864-8F43-FC963C6ADDA3}" srcOrd="1" destOrd="0" presId="urn:microsoft.com/office/officeart/2005/8/layout/hierarchy6"/>
    <dgm:cxn modelId="{0E6A0423-DD0F-4501-9C7B-04C725E68731}" type="presParOf" srcId="{2BBDB64C-0C94-4864-8F43-FC963C6ADDA3}" destId="{5814843A-ACCD-41F7-8AF8-4E63FC38D148}" srcOrd="0" destOrd="0" presId="urn:microsoft.com/office/officeart/2005/8/layout/hierarchy6"/>
    <dgm:cxn modelId="{E9758E07-7671-4B8F-97C1-F3C0E9153E71}" type="presParOf" srcId="{2BBDB64C-0C94-4864-8F43-FC963C6ADDA3}" destId="{6635FA1E-DF13-4B9A-BBB2-1F555E1530DE}" srcOrd="1" destOrd="0" presId="urn:microsoft.com/office/officeart/2005/8/layout/hierarchy6"/>
    <dgm:cxn modelId="{BAF71A72-0B88-4845-A683-5A8F3ACE0AF6}" type="presParOf" srcId="{B50E18C8-F0B5-440E-829F-EC4B81D720E8}" destId="{DDEA3922-C0ED-4E0E-A026-7159A1CE6E8F}" srcOrd="2" destOrd="0" presId="urn:microsoft.com/office/officeart/2005/8/layout/hierarchy6"/>
    <dgm:cxn modelId="{8F9F2267-F5EE-44A4-8DAF-F7B07F06542F}" type="presParOf" srcId="{B50E18C8-F0B5-440E-829F-EC4B81D720E8}" destId="{16EDD698-ACB2-45C3-91E6-03C3021D3A99}" srcOrd="3" destOrd="0" presId="urn:microsoft.com/office/officeart/2005/8/layout/hierarchy6"/>
    <dgm:cxn modelId="{C8144A94-52F3-4430-99AE-937053301AC8}" type="presParOf" srcId="{16EDD698-ACB2-45C3-91E6-03C3021D3A99}" destId="{4C2A27AC-2233-4F7B-AD27-B99C98091F69}" srcOrd="0" destOrd="0" presId="urn:microsoft.com/office/officeart/2005/8/layout/hierarchy6"/>
    <dgm:cxn modelId="{1EC0F84A-4A1C-424A-B114-259227745AA2}" type="presParOf" srcId="{16EDD698-ACB2-45C3-91E6-03C3021D3A99}" destId="{9850F073-AF02-4FAB-B1F3-94902AA6ED98}" srcOrd="1" destOrd="0" presId="urn:microsoft.com/office/officeart/2005/8/layout/hierarchy6"/>
    <dgm:cxn modelId="{DC369A30-5A33-44B0-B6E2-1AE63F04BD32}" type="presParOf" srcId="{9850F073-AF02-4FAB-B1F3-94902AA6ED98}" destId="{51582F49-F866-4748-B14C-1F5F3DABD77C}" srcOrd="0" destOrd="0" presId="urn:microsoft.com/office/officeart/2005/8/layout/hierarchy6"/>
    <dgm:cxn modelId="{DEBBD694-71DB-4E0B-8E13-353EEBE17765}" type="presParOf" srcId="{9850F073-AF02-4FAB-B1F3-94902AA6ED98}" destId="{4B2F35C5-5C5C-4101-B33A-211E511F5B69}" srcOrd="1" destOrd="0" presId="urn:microsoft.com/office/officeart/2005/8/layout/hierarchy6"/>
    <dgm:cxn modelId="{07E95360-77C1-47D4-B9F3-B4622A9E56DF}" type="presParOf" srcId="{4B2F35C5-5C5C-4101-B33A-211E511F5B69}" destId="{B735F541-2455-4C0E-AAB2-2E444CD301AF}" srcOrd="0" destOrd="0" presId="urn:microsoft.com/office/officeart/2005/8/layout/hierarchy6"/>
    <dgm:cxn modelId="{2F9DE981-8509-44B0-BB45-E0AE2D866A72}" type="presParOf" srcId="{4B2F35C5-5C5C-4101-B33A-211E511F5B69}" destId="{FF5E854D-09AD-4F28-823D-61901D612599}" srcOrd="1" destOrd="0" presId="urn:microsoft.com/office/officeart/2005/8/layout/hierarchy6"/>
    <dgm:cxn modelId="{BEF3C92C-D39A-4F7D-AB71-E7F472886AD4}" type="presParOf" srcId="{A027DD40-2A6E-4759-ADF5-814E29D8BE5C}" destId="{DB6C1279-CA8C-43F1-83C0-C723EC53F9B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BF29F-3F32-47DE-A15B-1B7AA15C5342}">
      <dsp:nvSpPr>
        <dsp:cNvPr id="0" name=""/>
        <dsp:cNvSpPr/>
      </dsp:nvSpPr>
      <dsp:spPr>
        <a:xfrm>
          <a:off x="3171182" y="0"/>
          <a:ext cx="4173234" cy="1286546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Материалы исследования </a:t>
          </a:r>
          <a:r>
            <a:rPr lang="en-US" sz="24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PISA</a:t>
          </a:r>
          <a:endParaRPr lang="ru-RU" sz="2400" b="1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208864" y="37682"/>
        <a:ext cx="4097870" cy="1211182"/>
      </dsp:txXfrm>
    </dsp:sp>
    <dsp:sp modelId="{DB2250F5-2A3A-4446-ADF4-E4CF67D3E0B9}">
      <dsp:nvSpPr>
        <dsp:cNvPr id="0" name=""/>
        <dsp:cNvSpPr/>
      </dsp:nvSpPr>
      <dsp:spPr>
        <a:xfrm rot="5400000">
          <a:off x="5016572" y="1318709"/>
          <a:ext cx="482454" cy="578945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5084116" y="1366954"/>
        <a:ext cx="347367" cy="337718"/>
      </dsp:txXfrm>
    </dsp:sp>
    <dsp:sp modelId="{7DE5537F-F032-4338-BC87-2FFF7F49381A}">
      <dsp:nvSpPr>
        <dsp:cNvPr id="0" name=""/>
        <dsp:cNvSpPr/>
      </dsp:nvSpPr>
      <dsp:spPr>
        <a:xfrm>
          <a:off x="3171182" y="1929819"/>
          <a:ext cx="4173234" cy="1286546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Основные подходы к оценке уровня сформированности, разработанные ИСРО РАО</a:t>
          </a:r>
        </a:p>
      </dsp:txBody>
      <dsp:txXfrm>
        <a:off x="3208864" y="1967501"/>
        <a:ext cx="4097870" cy="1211182"/>
      </dsp:txXfrm>
    </dsp:sp>
    <dsp:sp modelId="{930570D3-E6DD-4403-B7C8-BA313FF3351F}">
      <dsp:nvSpPr>
        <dsp:cNvPr id="0" name=""/>
        <dsp:cNvSpPr/>
      </dsp:nvSpPr>
      <dsp:spPr>
        <a:xfrm rot="5400000">
          <a:off x="5016572" y="3248529"/>
          <a:ext cx="482454" cy="578945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5084116" y="3296774"/>
        <a:ext cx="347367" cy="337718"/>
      </dsp:txXfrm>
    </dsp:sp>
    <dsp:sp modelId="{F1A0C82B-09F1-4AC3-BB3B-E7E76D750295}">
      <dsp:nvSpPr>
        <dsp:cNvPr id="0" name=""/>
        <dsp:cNvSpPr/>
      </dsp:nvSpPr>
      <dsp:spPr>
        <a:xfrm>
          <a:off x="3171182" y="3859638"/>
          <a:ext cx="4173234" cy="1286546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Основные подходы к оценке уровня сформированности, разработанные РИРО</a:t>
          </a:r>
        </a:p>
      </dsp:txBody>
      <dsp:txXfrm>
        <a:off x="3208864" y="3897320"/>
        <a:ext cx="4097870" cy="12111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2131EE-0A54-4C15-A770-20895EC216FB}">
      <dsp:nvSpPr>
        <dsp:cNvPr id="0" name=""/>
        <dsp:cNvSpPr/>
      </dsp:nvSpPr>
      <dsp:spPr>
        <a:xfrm>
          <a:off x="3094005" y="1162"/>
          <a:ext cx="4327588" cy="150442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Инструментарий</a:t>
          </a:r>
        </a:p>
      </dsp:txBody>
      <dsp:txXfrm>
        <a:off x="3138068" y="45225"/>
        <a:ext cx="4239462" cy="1416303"/>
      </dsp:txXfrm>
    </dsp:sp>
    <dsp:sp modelId="{E42C61E9-0FC4-4573-BF3C-9B4C480BD814}">
      <dsp:nvSpPr>
        <dsp:cNvPr id="0" name=""/>
        <dsp:cNvSpPr/>
      </dsp:nvSpPr>
      <dsp:spPr>
        <a:xfrm>
          <a:off x="3435007" y="1505591"/>
          <a:ext cx="1822792" cy="601771"/>
        </a:xfrm>
        <a:custGeom>
          <a:avLst/>
          <a:gdLst/>
          <a:ahLst/>
          <a:cxnLst/>
          <a:rect l="0" t="0" r="0" b="0"/>
          <a:pathLst>
            <a:path>
              <a:moveTo>
                <a:pt x="1822792" y="0"/>
              </a:moveTo>
              <a:lnTo>
                <a:pt x="1822792" y="300885"/>
              </a:lnTo>
              <a:lnTo>
                <a:pt x="0" y="300885"/>
              </a:lnTo>
              <a:lnTo>
                <a:pt x="0" y="601771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7CC03-FD2E-42EB-A403-9353103ED3A4}">
      <dsp:nvSpPr>
        <dsp:cNvPr id="0" name=""/>
        <dsp:cNvSpPr/>
      </dsp:nvSpPr>
      <dsp:spPr>
        <a:xfrm>
          <a:off x="1944234" y="2107363"/>
          <a:ext cx="2981545" cy="150442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Информационная составляющая</a:t>
          </a:r>
        </a:p>
      </dsp:txBody>
      <dsp:txXfrm>
        <a:off x="1988297" y="2151426"/>
        <a:ext cx="2893419" cy="1416303"/>
      </dsp:txXfrm>
    </dsp:sp>
    <dsp:sp modelId="{7FF368BA-59F6-4344-88D4-B00793D8AD1D}">
      <dsp:nvSpPr>
        <dsp:cNvPr id="0" name=""/>
        <dsp:cNvSpPr/>
      </dsp:nvSpPr>
      <dsp:spPr>
        <a:xfrm>
          <a:off x="3389287" y="3611792"/>
          <a:ext cx="91440" cy="6017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1771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14843A-ACCD-41F7-8AF8-4E63FC38D148}">
      <dsp:nvSpPr>
        <dsp:cNvPr id="0" name=""/>
        <dsp:cNvSpPr/>
      </dsp:nvSpPr>
      <dsp:spPr>
        <a:xfrm>
          <a:off x="2306685" y="4213564"/>
          <a:ext cx="2256643" cy="150442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Текст</a:t>
          </a:r>
        </a:p>
      </dsp:txBody>
      <dsp:txXfrm>
        <a:off x="2350748" y="4257627"/>
        <a:ext cx="2168517" cy="1416303"/>
      </dsp:txXfrm>
    </dsp:sp>
    <dsp:sp modelId="{DDEA3922-C0ED-4E0E-A026-7159A1CE6E8F}">
      <dsp:nvSpPr>
        <dsp:cNvPr id="0" name=""/>
        <dsp:cNvSpPr/>
      </dsp:nvSpPr>
      <dsp:spPr>
        <a:xfrm>
          <a:off x="5257800" y="1505591"/>
          <a:ext cx="1829269" cy="6017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885"/>
              </a:lnTo>
              <a:lnTo>
                <a:pt x="1829269" y="300885"/>
              </a:lnTo>
              <a:lnTo>
                <a:pt x="1829269" y="601771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2A27AC-2233-4F7B-AD27-B99C98091F69}">
      <dsp:nvSpPr>
        <dsp:cNvPr id="0" name=""/>
        <dsp:cNvSpPr/>
      </dsp:nvSpPr>
      <dsp:spPr>
        <a:xfrm>
          <a:off x="5602773" y="2107363"/>
          <a:ext cx="2968592" cy="150442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Методическая составляющая</a:t>
          </a:r>
        </a:p>
      </dsp:txBody>
      <dsp:txXfrm>
        <a:off x="5646836" y="2151426"/>
        <a:ext cx="2880466" cy="1416303"/>
      </dsp:txXfrm>
    </dsp:sp>
    <dsp:sp modelId="{51582F49-F866-4748-B14C-1F5F3DABD77C}">
      <dsp:nvSpPr>
        <dsp:cNvPr id="0" name=""/>
        <dsp:cNvSpPr/>
      </dsp:nvSpPr>
      <dsp:spPr>
        <a:xfrm>
          <a:off x="7041349" y="3611792"/>
          <a:ext cx="91440" cy="6017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1771"/>
              </a:lnTo>
            </a:path>
          </a:pathLst>
        </a:custGeom>
        <a:noFill/>
        <a:ln w="127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5F541-2455-4C0E-AAB2-2E444CD301AF}">
      <dsp:nvSpPr>
        <dsp:cNvPr id="0" name=""/>
        <dsp:cNvSpPr/>
      </dsp:nvSpPr>
      <dsp:spPr>
        <a:xfrm>
          <a:off x="5958747" y="4213564"/>
          <a:ext cx="2256643" cy="150442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Вопросы и задания</a:t>
          </a:r>
        </a:p>
      </dsp:txBody>
      <dsp:txXfrm>
        <a:off x="6002810" y="4257627"/>
        <a:ext cx="2168517" cy="14163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3107B-E0F6-49EE-B068-79C962A5D84F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692D8-87D1-4A50-ABF8-D50990550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178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DA91-10F7-486C-9E9E-6B2650EFC300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CA6-E137-4C7A-B76E-B9E5B4742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920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DA91-10F7-486C-9E9E-6B2650EFC300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CA6-E137-4C7A-B76E-B9E5B4742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71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DA91-10F7-486C-9E9E-6B2650EFC300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CA6-E137-4C7A-B76E-B9E5B4742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52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6731807"/>
            <a:ext cx="12192000" cy="12619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3686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DA91-10F7-486C-9E9E-6B2650EFC300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CA6-E137-4C7A-B76E-B9E5B4742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217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DA91-10F7-486C-9E9E-6B2650EFC300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CA6-E137-4C7A-B76E-B9E5B4742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99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DA91-10F7-486C-9E9E-6B2650EFC300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CA6-E137-4C7A-B76E-B9E5B4742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50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DA91-10F7-486C-9E9E-6B2650EFC300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CA6-E137-4C7A-B76E-B9E5B4742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564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DA91-10F7-486C-9E9E-6B2650EFC300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CA6-E137-4C7A-B76E-B9E5B4742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55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DA91-10F7-486C-9E9E-6B2650EFC300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CA6-E137-4C7A-B76E-B9E5B4742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04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DA91-10F7-486C-9E9E-6B2650EFC300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CA6-E137-4C7A-B76E-B9E5B4742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56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DA91-10F7-486C-9E9E-6B2650EFC300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63CA6-E137-4C7A-B76E-B9E5B4742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97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CDA91-10F7-486C-9E9E-6B2650EFC300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63CA6-E137-4C7A-B76E-B9E5B4742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42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rirorzn.ru/regionalnye-monitor/regional/ooo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3"/>
          <p:cNvSpPr txBox="1">
            <a:spLocks/>
          </p:cNvSpPr>
          <p:nvPr/>
        </p:nvSpPr>
        <p:spPr>
          <a:xfrm>
            <a:off x="6096000" y="3659433"/>
            <a:ext cx="4114800" cy="132496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1219170"/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Title 22">
            <a:extLst>
              <a:ext uri="{FF2B5EF4-FFF2-40B4-BE49-F238E27FC236}">
                <a16:creationId xmlns:a16="http://schemas.microsoft.com/office/drawing/2014/main" id="{C45D41F9-E7F4-45C5-9F5B-C5DAA688B491}"/>
              </a:ext>
            </a:extLst>
          </p:cNvPr>
          <p:cNvSpPr txBox="1">
            <a:spLocks/>
          </p:cNvSpPr>
          <p:nvPr/>
        </p:nvSpPr>
        <p:spPr>
          <a:xfrm>
            <a:off x="1525641" y="1708933"/>
            <a:ext cx="9174552" cy="28749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РЕЗУЛЬТАТОВ РЕГИОНАЛЬНОГО МОНИТОРИНГА ПО ФОРМИРОВАНИЮ ФУНКЦИОНАЛЬНОЙ ГРАМОТНОСТИ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A7D61EE-F97F-4FC5-AAEE-3FE3A1F6F819}"/>
              </a:ext>
            </a:extLst>
          </p:cNvPr>
          <p:cNvSpPr/>
          <p:nvPr/>
        </p:nvSpPr>
        <p:spPr>
          <a:xfrm>
            <a:off x="2101918" y="197444"/>
            <a:ext cx="8566087" cy="954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375398">
              <a:spcBef>
                <a:spcPts val="800"/>
              </a:spcBef>
            </a:pPr>
            <a:r>
              <a:rPr lang="ru-RU" sz="1867" dirty="0">
                <a:solidFill>
                  <a:srgbClr val="004B00"/>
                </a:solidFill>
                <a:latin typeface="Arial"/>
                <a:ea typeface="Calibri" panose="020F0502020204030204" pitchFamily="34" charset="0"/>
              </a:rPr>
              <a:t>ОБЛАСТНОЕ ГОСУДАРСТВЕННОЕ БЮДЖЕТНОЕ УЧРЕЖДЕНИЕ</a:t>
            </a:r>
            <a:br>
              <a:rPr lang="ru-RU" sz="1867" dirty="0">
                <a:solidFill>
                  <a:srgbClr val="004B00"/>
                </a:solidFill>
                <a:latin typeface="Arial"/>
                <a:ea typeface="Calibri" panose="020F0502020204030204" pitchFamily="34" charset="0"/>
              </a:rPr>
            </a:br>
            <a:r>
              <a:rPr lang="ru-RU" sz="1867" dirty="0">
                <a:solidFill>
                  <a:srgbClr val="004B00"/>
                </a:solidFill>
                <a:latin typeface="Arial"/>
                <a:ea typeface="Calibri" panose="020F0502020204030204" pitchFamily="34" charset="0"/>
              </a:rPr>
              <a:t>ДОПОЛНИТЕЛЬНОГО ПРОФЕССИОНАЛЬНОГО ОБРАЗОВАНИЯ</a:t>
            </a:r>
            <a:r>
              <a:rPr lang="ru-RU" sz="1867" b="1" dirty="0">
                <a:solidFill>
                  <a:srgbClr val="004B00"/>
                </a:solidFill>
                <a:latin typeface="Arial"/>
                <a:ea typeface="Calibri" panose="020F0502020204030204" pitchFamily="34" charset="0"/>
              </a:rPr>
              <a:t/>
            </a:r>
            <a:br>
              <a:rPr lang="ru-RU" sz="1867" b="1" dirty="0">
                <a:solidFill>
                  <a:srgbClr val="004B00"/>
                </a:solidFill>
                <a:latin typeface="Arial"/>
                <a:ea typeface="Calibri" panose="020F0502020204030204" pitchFamily="34" charset="0"/>
              </a:rPr>
            </a:br>
            <a:r>
              <a:rPr lang="ru-RU" sz="1867" b="1" dirty="0">
                <a:solidFill>
                  <a:srgbClr val="004B00"/>
                </a:solidFill>
                <a:latin typeface="Arial"/>
                <a:ea typeface="Calibri" panose="020F0502020204030204" pitchFamily="34" charset="0"/>
              </a:rPr>
              <a:t>«РЯЗАНСКИЙ ИНСТИТУТ РАЗВИТИЯ ОБРАЗОВАНИЯ»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D6EC0334-B618-4268-9D65-30D94DB87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5643" y="132915"/>
            <a:ext cx="1113940" cy="1113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3D4BA9F-9D29-46B8-A836-1441F3EEB013}"/>
              </a:ext>
            </a:extLst>
          </p:cNvPr>
          <p:cNvSpPr/>
          <p:nvPr/>
        </p:nvSpPr>
        <p:spPr>
          <a:xfrm>
            <a:off x="1525641" y="6209155"/>
            <a:ext cx="9174552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375398">
              <a:spcBef>
                <a:spcPts val="600"/>
              </a:spcBef>
            </a:pPr>
            <a:r>
              <a:rPr lang="ru-RU" sz="2133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Calibri" panose="020F0502020204030204" pitchFamily="34" charset="0"/>
              </a:rPr>
              <a:t>2022</a:t>
            </a:r>
            <a:endParaRPr lang="ru-RU" sz="1867" dirty="0">
              <a:solidFill>
                <a:srgbClr val="000000">
                  <a:lumMod val="85000"/>
                  <a:lumOff val="15000"/>
                </a:srgbClr>
              </a:solidFill>
              <a:latin typeface="Arial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87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65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основных подходов к оценке сформированности основных направлений функциональной грамотности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564753"/>
              </p:ext>
            </p:extLst>
          </p:nvPr>
        </p:nvGraphicFramePr>
        <p:xfrm>
          <a:off x="838200" y="1030778"/>
          <a:ext cx="10515600" cy="5146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420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289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Инструментарий по оценке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функциональной грамотности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084772"/>
              </p:ext>
            </p:extLst>
          </p:nvPr>
        </p:nvGraphicFramePr>
        <p:xfrm>
          <a:off x="838200" y="798022"/>
          <a:ext cx="10515600" cy="571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737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3932"/>
            <a:ext cx="10515600" cy="1496926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Измерительный инструментарий для основных направлений </a:t>
            </a: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функциональной грамотности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574551"/>
              </p:ext>
            </p:extLst>
          </p:nvPr>
        </p:nvGraphicFramePr>
        <p:xfrm>
          <a:off x="440576" y="1072343"/>
          <a:ext cx="11604567" cy="47970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1882">
                  <a:extLst>
                    <a:ext uri="{9D8B030D-6E8A-4147-A177-3AD203B41FA5}">
                      <a16:colId xmlns:a16="http://schemas.microsoft.com/office/drawing/2014/main" val="1560391902"/>
                    </a:ext>
                  </a:extLst>
                </a:gridCol>
                <a:gridCol w="2113112">
                  <a:extLst>
                    <a:ext uri="{9D8B030D-6E8A-4147-A177-3AD203B41FA5}">
                      <a16:colId xmlns:a16="http://schemas.microsoft.com/office/drawing/2014/main" val="2334745835"/>
                    </a:ext>
                  </a:extLst>
                </a:gridCol>
                <a:gridCol w="1672003">
                  <a:extLst>
                    <a:ext uri="{9D8B030D-6E8A-4147-A177-3AD203B41FA5}">
                      <a16:colId xmlns:a16="http://schemas.microsoft.com/office/drawing/2014/main" val="60330647"/>
                    </a:ext>
                  </a:extLst>
                </a:gridCol>
                <a:gridCol w="1672003">
                  <a:extLst>
                    <a:ext uri="{9D8B030D-6E8A-4147-A177-3AD203B41FA5}">
                      <a16:colId xmlns:a16="http://schemas.microsoft.com/office/drawing/2014/main" val="2054555028"/>
                    </a:ext>
                  </a:extLst>
                </a:gridCol>
                <a:gridCol w="1482455">
                  <a:extLst>
                    <a:ext uri="{9D8B030D-6E8A-4147-A177-3AD203B41FA5}">
                      <a16:colId xmlns:a16="http://schemas.microsoft.com/office/drawing/2014/main" val="1124981547"/>
                    </a:ext>
                  </a:extLst>
                </a:gridCol>
                <a:gridCol w="2113112">
                  <a:extLst>
                    <a:ext uri="{9D8B030D-6E8A-4147-A177-3AD203B41FA5}">
                      <a16:colId xmlns:a16="http://schemas.microsoft.com/office/drawing/2014/main" val="3134949479"/>
                    </a:ext>
                  </a:extLst>
                </a:gridCol>
              </a:tblGrid>
              <a:tr h="1936864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Направление ФГ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Количество вариантов в диагностической работе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Количество контекстных ситуаций (текстов) в варианте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9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Количество заданий, относящихся к каждой контекстной ситуации (тексту)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Общее количество заданий в варианте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Время, отведённое для выполнения заданий диагностической работы (в мин.)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3298937"/>
                  </a:ext>
                </a:extLst>
              </a:tr>
              <a:tr h="838049">
                <a:tc>
                  <a:txBody>
                    <a:bodyPr/>
                    <a:lstStyle/>
                    <a:p>
                      <a:pPr indent="146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Читательская грамотность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8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2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9-10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19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40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1318128"/>
                  </a:ext>
                </a:extLst>
              </a:tr>
              <a:tr h="838049">
                <a:tc>
                  <a:txBody>
                    <a:bodyPr/>
                    <a:lstStyle/>
                    <a:p>
                      <a:pPr indent="146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Математическая грамотность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effectLst/>
                        </a:rPr>
                        <a:t>8</a:t>
                      </a:r>
                      <a:endParaRPr lang="ru-RU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effectLst/>
                        </a:rPr>
                        <a:t>4</a:t>
                      </a:r>
                      <a:endParaRPr lang="ru-RU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effectLst/>
                        </a:rPr>
                        <a:t>2</a:t>
                      </a:r>
                      <a:endParaRPr lang="ru-RU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8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40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9144528"/>
                  </a:ext>
                </a:extLst>
              </a:tr>
              <a:tr h="838049">
                <a:tc>
                  <a:txBody>
                    <a:bodyPr/>
                    <a:lstStyle/>
                    <a:p>
                      <a:pPr indent="146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Естественнонаучная грамотность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effectLst/>
                        </a:rPr>
                        <a:t>8</a:t>
                      </a:r>
                      <a:endParaRPr lang="ru-RU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effectLst/>
                        </a:rPr>
                        <a:t>4</a:t>
                      </a:r>
                      <a:endParaRPr lang="ru-RU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effectLst/>
                        </a:rPr>
                        <a:t>4</a:t>
                      </a:r>
                      <a:endParaRPr lang="ru-RU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effectLst/>
                        </a:rPr>
                        <a:t>16</a:t>
                      </a:r>
                      <a:endParaRPr lang="ru-RU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40</a:t>
                      </a:r>
                      <a:endParaRPr lang="ru-RU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37281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60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4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Шкала оценки уровней сформированности </a:t>
            </a: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функциональной </a:t>
            </a:r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грамотности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207645"/>
              </p:ext>
            </p:extLst>
          </p:nvPr>
        </p:nvGraphicFramePr>
        <p:xfrm>
          <a:off x="573578" y="931024"/>
          <a:ext cx="11122429" cy="5727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60637">
                  <a:extLst>
                    <a:ext uri="{9D8B030D-6E8A-4147-A177-3AD203B41FA5}">
                      <a16:colId xmlns:a16="http://schemas.microsoft.com/office/drawing/2014/main" val="373614352"/>
                    </a:ext>
                  </a:extLst>
                </a:gridCol>
                <a:gridCol w="5561792">
                  <a:extLst>
                    <a:ext uri="{9D8B030D-6E8A-4147-A177-3AD203B41FA5}">
                      <a16:colId xmlns:a16="http://schemas.microsoft.com/office/drawing/2014/main" val="3945776661"/>
                    </a:ext>
                  </a:extLst>
                </a:gridCol>
              </a:tblGrid>
              <a:tr h="572747">
                <a:tc>
                  <a:txBody>
                    <a:bodyPr/>
                    <a:lstStyle/>
                    <a:p>
                      <a:pPr indent="353695" algn="ctr">
                        <a:lnSpc>
                          <a:spcPts val="1705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Уровень сформированности ФГ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53695" algn="ctr">
                        <a:lnSpc>
                          <a:spcPts val="1705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Процент выполнения заданий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7069837"/>
                  </a:ext>
                </a:extLst>
              </a:tr>
              <a:tr h="572747">
                <a:tc>
                  <a:txBody>
                    <a:bodyPr/>
                    <a:lstStyle/>
                    <a:p>
                      <a:pPr indent="353695" algn="ctr">
                        <a:lnSpc>
                          <a:spcPts val="1705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6 Высокий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53695" algn="ctr">
                        <a:lnSpc>
                          <a:spcPts val="1705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 - 100%</a:t>
                      </a:r>
                      <a:endParaRPr lang="ru-RU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5515245"/>
                  </a:ext>
                </a:extLst>
              </a:tr>
              <a:tr h="572747">
                <a:tc>
                  <a:txBody>
                    <a:bodyPr/>
                    <a:lstStyle/>
                    <a:p>
                      <a:pPr indent="353695" algn="ctr">
                        <a:lnSpc>
                          <a:spcPts val="1705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5 Повышенный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53695" algn="ctr">
                        <a:lnSpc>
                          <a:spcPts val="1705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63% - 69%</a:t>
                      </a:r>
                      <a:endParaRPr lang="ru-RU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96179948"/>
                  </a:ext>
                </a:extLst>
              </a:tr>
              <a:tr h="572747">
                <a:tc>
                  <a:txBody>
                    <a:bodyPr/>
                    <a:lstStyle/>
                    <a:p>
                      <a:pPr indent="353695" algn="ctr">
                        <a:lnSpc>
                          <a:spcPts val="1705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4 Средний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53695" algn="ctr">
                        <a:lnSpc>
                          <a:spcPts val="1705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55% - 62%</a:t>
                      </a:r>
                      <a:endParaRPr lang="ru-RU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130590"/>
                  </a:ext>
                </a:extLst>
              </a:tr>
              <a:tr h="572747">
                <a:tc>
                  <a:txBody>
                    <a:bodyPr/>
                    <a:lstStyle/>
                    <a:p>
                      <a:pPr indent="353695" algn="ctr">
                        <a:lnSpc>
                          <a:spcPts val="1705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3 Оптимальный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53695" algn="ctr">
                        <a:lnSpc>
                          <a:spcPts val="1705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48% - 54%</a:t>
                      </a:r>
                      <a:endParaRPr lang="ru-RU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7115389"/>
                  </a:ext>
                </a:extLst>
              </a:tr>
              <a:tr h="572747">
                <a:tc>
                  <a:txBody>
                    <a:bodyPr/>
                    <a:lstStyle/>
                    <a:p>
                      <a:pPr indent="353695" algn="ctr">
                        <a:lnSpc>
                          <a:spcPts val="1705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 Пороговый (базовый)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53695" algn="ctr">
                        <a:lnSpc>
                          <a:spcPts val="1705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41% - 47%</a:t>
                      </a:r>
                      <a:endParaRPr lang="ru-RU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27870852"/>
                  </a:ext>
                </a:extLst>
              </a:tr>
              <a:tr h="572747">
                <a:tc>
                  <a:txBody>
                    <a:bodyPr/>
                    <a:lstStyle/>
                    <a:p>
                      <a:pPr indent="353695" algn="ctr">
                        <a:lnSpc>
                          <a:spcPts val="1705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Низкий 1 a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53695" algn="ctr">
                        <a:lnSpc>
                          <a:spcPts val="1705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34% - 40%</a:t>
                      </a:r>
                      <a:endParaRPr lang="ru-RU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5482076"/>
                  </a:ext>
                </a:extLst>
              </a:tr>
              <a:tr h="572747">
                <a:tc>
                  <a:txBody>
                    <a:bodyPr/>
                    <a:lstStyle/>
                    <a:p>
                      <a:pPr indent="353695" algn="ctr">
                        <a:lnSpc>
                          <a:spcPts val="1705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Низкий 1 </a:t>
                      </a:r>
                      <a:r>
                        <a:rPr lang="en-US" sz="2800">
                          <a:effectLst/>
                        </a:rPr>
                        <a:t>b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53695" algn="ctr">
                        <a:lnSpc>
                          <a:spcPts val="1705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26% - 33%</a:t>
                      </a:r>
                      <a:endParaRPr lang="ru-RU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8957056"/>
                  </a:ext>
                </a:extLst>
              </a:tr>
              <a:tr h="572747">
                <a:tc>
                  <a:txBody>
                    <a:bodyPr/>
                    <a:lstStyle/>
                    <a:p>
                      <a:pPr indent="353695" algn="ctr">
                        <a:lnSpc>
                          <a:spcPts val="1705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Низкий 1 </a:t>
                      </a:r>
                      <a:r>
                        <a:rPr lang="en-US" sz="2800">
                          <a:effectLst/>
                        </a:rPr>
                        <a:t>c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53695" algn="ctr">
                        <a:lnSpc>
                          <a:spcPts val="1705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19% - 25%</a:t>
                      </a:r>
                      <a:endParaRPr lang="ru-RU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6282541"/>
                  </a:ext>
                </a:extLst>
              </a:tr>
              <a:tr h="572747">
                <a:tc>
                  <a:txBody>
                    <a:bodyPr/>
                    <a:lstStyle/>
                    <a:p>
                      <a:pPr indent="353695" algn="ctr">
                        <a:lnSpc>
                          <a:spcPts val="1705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Низкий 1 </a:t>
                      </a:r>
                      <a:r>
                        <a:rPr lang="en-US" sz="2800">
                          <a:effectLst/>
                        </a:rPr>
                        <a:t>d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53695" algn="ctr">
                        <a:lnSpc>
                          <a:spcPts val="1705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 - 18%</a:t>
                      </a:r>
                      <a:endParaRPr lang="ru-RU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6300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33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мониторингового исследования по оценке уровня сформированности читательской, математической и естественнонаучной грамотности у обучающихся 6-х классов всех общеобразовательных организаций Рязанской области</a:t>
            </a:r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352649"/>
              </p:ext>
            </p:extLst>
          </p:nvPr>
        </p:nvGraphicFramePr>
        <p:xfrm>
          <a:off x="249382" y="1690688"/>
          <a:ext cx="11804074" cy="4704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7193">
                  <a:extLst>
                    <a:ext uri="{9D8B030D-6E8A-4147-A177-3AD203B41FA5}">
                      <a16:colId xmlns:a16="http://schemas.microsoft.com/office/drawing/2014/main" val="4290139390"/>
                    </a:ext>
                  </a:extLst>
                </a:gridCol>
                <a:gridCol w="2243701">
                  <a:extLst>
                    <a:ext uri="{9D8B030D-6E8A-4147-A177-3AD203B41FA5}">
                      <a16:colId xmlns:a16="http://schemas.microsoft.com/office/drawing/2014/main" val="214682947"/>
                    </a:ext>
                  </a:extLst>
                </a:gridCol>
                <a:gridCol w="2361060">
                  <a:extLst>
                    <a:ext uri="{9D8B030D-6E8A-4147-A177-3AD203B41FA5}">
                      <a16:colId xmlns:a16="http://schemas.microsoft.com/office/drawing/2014/main" val="2086806574"/>
                    </a:ext>
                  </a:extLst>
                </a:gridCol>
                <a:gridCol w="2361060">
                  <a:extLst>
                    <a:ext uri="{9D8B030D-6E8A-4147-A177-3AD203B41FA5}">
                      <a16:colId xmlns:a16="http://schemas.microsoft.com/office/drawing/2014/main" val="1976048254"/>
                    </a:ext>
                  </a:extLst>
                </a:gridCol>
                <a:gridCol w="2361060">
                  <a:extLst>
                    <a:ext uri="{9D8B030D-6E8A-4147-A177-3AD203B41FA5}">
                      <a16:colId xmlns:a16="http://schemas.microsoft.com/office/drawing/2014/main" val="328827605"/>
                    </a:ext>
                  </a:extLst>
                </a:gridCol>
              </a:tblGrid>
              <a:tr h="1293581">
                <a:tc>
                  <a:txBody>
                    <a:bodyPr/>
                    <a:lstStyle/>
                    <a:p>
                      <a:pPr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Направление ФГ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746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Кол-во участников МИ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Ср. балл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Ср. % выполнения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4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Уровень сформированности </a:t>
                      </a:r>
                      <a:r>
                        <a:rPr lang="ru-RU" sz="2000" dirty="0" smtClean="0">
                          <a:effectLst/>
                        </a:rPr>
                        <a:t>направления</a:t>
                      </a:r>
                      <a:r>
                        <a:rPr lang="ru-RU" sz="2000" baseline="0" dirty="0" smtClean="0">
                          <a:effectLst/>
                        </a:rPr>
                        <a:t> функциональной </a:t>
                      </a:r>
                      <a:r>
                        <a:rPr lang="ru-RU" sz="2000" dirty="0" smtClean="0">
                          <a:effectLst/>
                        </a:rPr>
                        <a:t>грамотности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4968277"/>
                  </a:ext>
                </a:extLst>
              </a:tr>
              <a:tr h="764028">
                <a:tc>
                  <a:txBody>
                    <a:bodyPr/>
                    <a:lstStyle/>
                    <a:p>
                      <a:pPr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Читательская грамотность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9158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7,22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28%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Низкий 1 </a:t>
                      </a:r>
                      <a:r>
                        <a:rPr lang="en-US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ru-RU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70540226"/>
                  </a:ext>
                </a:extLst>
              </a:tr>
              <a:tr h="1154679">
                <a:tc>
                  <a:txBody>
                    <a:bodyPr/>
                    <a:lstStyle/>
                    <a:p>
                      <a:pPr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Математическая грамотность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9020</a:t>
                      </a:r>
                      <a:endParaRPr lang="ru-RU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3,93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28,07%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Низкий 1 b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28772076"/>
                  </a:ext>
                </a:extLst>
              </a:tr>
              <a:tr h="1154679">
                <a:tc>
                  <a:txBody>
                    <a:bodyPr/>
                    <a:lstStyle/>
                    <a:p>
                      <a:pPr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Естественнонаучная грамотность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9095</a:t>
                      </a:r>
                      <a:endParaRPr lang="ru-RU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6,04</a:t>
                      </a:r>
                      <a:endParaRPr lang="ru-RU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24,6%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Низкий 1 с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62791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49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мониторингового исследования по оценке уровня сформированности читательской, математической и естественнонаучной грамотности у обучающихся 6-х классов всех общеобразовательных организаций г. Рязани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399776"/>
              </p:ext>
            </p:extLst>
          </p:nvPr>
        </p:nvGraphicFramePr>
        <p:xfrm>
          <a:off x="274320" y="1438102"/>
          <a:ext cx="11671068" cy="52287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3505">
                  <a:extLst>
                    <a:ext uri="{9D8B030D-6E8A-4147-A177-3AD203B41FA5}">
                      <a16:colId xmlns:a16="http://schemas.microsoft.com/office/drawing/2014/main" val="4279395836"/>
                    </a:ext>
                  </a:extLst>
                </a:gridCol>
                <a:gridCol w="1939320">
                  <a:extLst>
                    <a:ext uri="{9D8B030D-6E8A-4147-A177-3AD203B41FA5}">
                      <a16:colId xmlns:a16="http://schemas.microsoft.com/office/drawing/2014/main" val="3475731817"/>
                    </a:ext>
                  </a:extLst>
                </a:gridCol>
                <a:gridCol w="1007234">
                  <a:extLst>
                    <a:ext uri="{9D8B030D-6E8A-4147-A177-3AD203B41FA5}">
                      <a16:colId xmlns:a16="http://schemas.microsoft.com/office/drawing/2014/main" val="221576244"/>
                    </a:ext>
                  </a:extLst>
                </a:gridCol>
                <a:gridCol w="2132039">
                  <a:extLst>
                    <a:ext uri="{9D8B030D-6E8A-4147-A177-3AD203B41FA5}">
                      <a16:colId xmlns:a16="http://schemas.microsoft.com/office/drawing/2014/main" val="1067543602"/>
                    </a:ext>
                  </a:extLst>
                </a:gridCol>
                <a:gridCol w="3148970">
                  <a:extLst>
                    <a:ext uri="{9D8B030D-6E8A-4147-A177-3AD203B41FA5}">
                      <a16:colId xmlns:a16="http://schemas.microsoft.com/office/drawing/2014/main" val="1313410568"/>
                    </a:ext>
                  </a:extLst>
                </a:gridCol>
              </a:tblGrid>
              <a:tr h="2105606">
                <a:tc>
                  <a:txBody>
                    <a:bodyPr/>
                    <a:lstStyle/>
                    <a:p>
                      <a:pPr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Направление ФГ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746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Кол-во участников МИ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Ср. балл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Ср. % выполнения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54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Уровень сформированности </a:t>
                      </a:r>
                      <a:r>
                        <a:rPr lang="ru-RU" sz="2000" dirty="0" smtClean="0">
                          <a:effectLst/>
                        </a:rPr>
                        <a:t>направления</a:t>
                      </a:r>
                      <a:r>
                        <a:rPr lang="ru-RU" sz="2000" baseline="0" dirty="0" smtClean="0">
                          <a:effectLst/>
                        </a:rPr>
                        <a:t> функциональной </a:t>
                      </a:r>
                      <a:r>
                        <a:rPr lang="ru-RU" sz="2000" dirty="0" smtClean="0">
                          <a:effectLst/>
                        </a:rPr>
                        <a:t>грамотности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24218899"/>
                  </a:ext>
                </a:extLst>
              </a:tr>
              <a:tr h="1041033">
                <a:tc>
                  <a:txBody>
                    <a:bodyPr/>
                    <a:lstStyle/>
                    <a:p>
                      <a:pPr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Читательская грамотность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4765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29%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Низкий 1 </a:t>
                      </a: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6867510"/>
                  </a:ext>
                </a:extLst>
              </a:tr>
              <a:tr h="1041033">
                <a:tc>
                  <a:txBody>
                    <a:bodyPr/>
                    <a:lstStyle/>
                    <a:p>
                      <a:pPr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Математическая грамотность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4678</a:t>
                      </a:r>
                      <a:endParaRPr lang="ru-RU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</a:t>
                      </a:r>
                      <a:endParaRPr lang="ru-RU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27,13%</a:t>
                      </a:r>
                      <a:endParaRPr lang="ru-RU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Низкий 1 b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5829649"/>
                  </a:ext>
                </a:extLst>
              </a:tr>
              <a:tr h="1041033">
                <a:tc>
                  <a:txBody>
                    <a:bodyPr/>
                    <a:lstStyle/>
                    <a:p>
                      <a:pPr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Естественнонаучная грамотность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4756</a:t>
                      </a:r>
                      <a:endParaRPr lang="ru-RU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5,97</a:t>
                      </a:r>
                      <a:endParaRPr lang="ru-RU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24,25%</a:t>
                      </a:r>
                      <a:endParaRPr lang="ru-RU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Низкий 1 с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48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05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4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Группы обучающихся 6-х классов Рязанской области 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по уровням сформированности функциональной грамотности </a:t>
            </a: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2021-2022 уч. г.</a:t>
            </a:r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229741"/>
              </p:ext>
            </p:extLst>
          </p:nvPr>
        </p:nvGraphicFramePr>
        <p:xfrm>
          <a:off x="838200" y="1371600"/>
          <a:ext cx="10515600" cy="4805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674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009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Группы обучающихся 6-х классов г. Рязани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 уровням сформированности функциональной грамотности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2021-2022 уч. г.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811976"/>
              </p:ext>
            </p:extLst>
          </p:nvPr>
        </p:nvGraphicFramePr>
        <p:xfrm>
          <a:off x="838200" y="1255222"/>
          <a:ext cx="10515600" cy="4921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947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1439"/>
            <a:ext cx="10515600" cy="65670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Группы ОО по уровню сформированности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функциональной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грамотности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866991"/>
              </p:ext>
            </p:extLst>
          </p:nvPr>
        </p:nvGraphicFramePr>
        <p:xfrm>
          <a:off x="199504" y="507080"/>
          <a:ext cx="11654446" cy="6283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2919">
                  <a:extLst>
                    <a:ext uri="{9D8B030D-6E8A-4147-A177-3AD203B41FA5}">
                      <a16:colId xmlns:a16="http://schemas.microsoft.com/office/drawing/2014/main" val="3824769989"/>
                    </a:ext>
                  </a:extLst>
                </a:gridCol>
                <a:gridCol w="1498526">
                  <a:extLst>
                    <a:ext uri="{9D8B030D-6E8A-4147-A177-3AD203B41FA5}">
                      <a16:colId xmlns:a16="http://schemas.microsoft.com/office/drawing/2014/main" val="1368240905"/>
                    </a:ext>
                  </a:extLst>
                </a:gridCol>
                <a:gridCol w="1540244">
                  <a:extLst>
                    <a:ext uri="{9D8B030D-6E8A-4147-A177-3AD203B41FA5}">
                      <a16:colId xmlns:a16="http://schemas.microsoft.com/office/drawing/2014/main" val="1430536930"/>
                    </a:ext>
                  </a:extLst>
                </a:gridCol>
                <a:gridCol w="1540244">
                  <a:extLst>
                    <a:ext uri="{9D8B030D-6E8A-4147-A177-3AD203B41FA5}">
                      <a16:colId xmlns:a16="http://schemas.microsoft.com/office/drawing/2014/main" val="1083379615"/>
                    </a:ext>
                  </a:extLst>
                </a:gridCol>
                <a:gridCol w="1602261">
                  <a:extLst>
                    <a:ext uri="{9D8B030D-6E8A-4147-A177-3AD203B41FA5}">
                      <a16:colId xmlns:a16="http://schemas.microsoft.com/office/drawing/2014/main" val="2859218105"/>
                    </a:ext>
                  </a:extLst>
                </a:gridCol>
                <a:gridCol w="1602261">
                  <a:extLst>
                    <a:ext uri="{9D8B030D-6E8A-4147-A177-3AD203B41FA5}">
                      <a16:colId xmlns:a16="http://schemas.microsoft.com/office/drawing/2014/main" val="1302457863"/>
                    </a:ext>
                  </a:extLst>
                </a:gridCol>
                <a:gridCol w="1537991">
                  <a:extLst>
                    <a:ext uri="{9D8B030D-6E8A-4147-A177-3AD203B41FA5}">
                      <a16:colId xmlns:a16="http://schemas.microsoft.com/office/drawing/2014/main" val="2189613817"/>
                    </a:ext>
                  </a:extLst>
                </a:gridCol>
              </a:tblGrid>
              <a:tr h="567698">
                <a:tc rowSpan="2"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Уровни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Читательская грамотность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Математическая грамотность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Естественнонаучная грамотность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148993"/>
                  </a:ext>
                </a:extLst>
              </a:tr>
              <a:tr h="2774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Кол-во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Кол-во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Кол-во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extLst>
                  <a:ext uri="{0D108BD9-81ED-4DB2-BD59-A6C34878D82A}">
                    <a16:rowId xmlns:a16="http://schemas.microsoft.com/office/drawing/2014/main" val="1796405892"/>
                  </a:ext>
                </a:extLst>
              </a:tr>
              <a:tr h="567698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 </a:t>
                      </a:r>
                      <a:r>
                        <a:rPr lang="ru-RU" sz="1600" dirty="0" smtClean="0">
                          <a:effectLst/>
                        </a:rPr>
                        <a:t>Высокий</a:t>
                      </a:r>
                    </a:p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(70% - 100%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0%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4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1,45%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0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0,0%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extLst>
                  <a:ext uri="{0D108BD9-81ED-4DB2-BD59-A6C34878D82A}">
                    <a16:rowId xmlns:a16="http://schemas.microsoft.com/office/drawing/2014/main" val="3622276085"/>
                  </a:ext>
                </a:extLst>
              </a:tr>
              <a:tr h="567698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 </a:t>
                      </a:r>
                      <a:r>
                        <a:rPr lang="ru-RU" sz="1600" dirty="0" smtClean="0">
                          <a:effectLst/>
                        </a:rPr>
                        <a:t>Повышенный</a:t>
                      </a:r>
                    </a:p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(63% - 69%)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0,7%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4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1,45%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0,36%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extLst>
                  <a:ext uri="{0D108BD9-81ED-4DB2-BD59-A6C34878D82A}">
                    <a16:rowId xmlns:a16="http://schemas.microsoft.com/office/drawing/2014/main" val="4122558916"/>
                  </a:ext>
                </a:extLst>
              </a:tr>
              <a:tr h="567698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 Средний</a:t>
                      </a:r>
                    </a:p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(55% - 62%)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3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1%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3,6%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0,72%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extLst>
                  <a:ext uri="{0D108BD9-81ED-4DB2-BD59-A6C34878D82A}">
                    <a16:rowId xmlns:a16="http://schemas.microsoft.com/office/drawing/2014/main" val="2978358191"/>
                  </a:ext>
                </a:extLst>
              </a:tr>
              <a:tr h="567698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Оптимальный</a:t>
                      </a:r>
                    </a:p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(48% - 54%)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12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4,4%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4%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6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2,18%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extLst>
                  <a:ext uri="{0D108BD9-81ED-4DB2-BD59-A6C34878D82A}">
                    <a16:rowId xmlns:a16="http://schemas.microsoft.com/office/drawing/2014/main" val="511074326"/>
                  </a:ext>
                </a:extLst>
              </a:tr>
              <a:tr h="567698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 Пороговый</a:t>
                      </a:r>
                    </a:p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(41% - 47%)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19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7%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26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9,5%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12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4,4%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extLst>
                  <a:ext uri="{0D108BD9-81ED-4DB2-BD59-A6C34878D82A}">
                    <a16:rowId xmlns:a16="http://schemas.microsoft.com/office/drawing/2014/main" val="846572937"/>
                  </a:ext>
                </a:extLst>
              </a:tr>
              <a:tr h="567698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Низкий 1a</a:t>
                      </a:r>
                    </a:p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(34% - 40%)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36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13,2%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34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12,4%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22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8%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extLst>
                  <a:ext uri="{0D108BD9-81ED-4DB2-BD59-A6C34878D82A}">
                    <a16:rowId xmlns:a16="http://schemas.microsoft.com/office/drawing/2014/main" val="1400760821"/>
                  </a:ext>
                </a:extLst>
              </a:tr>
              <a:tr h="567698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Низкий 1b</a:t>
                      </a:r>
                    </a:p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(26% - 33%)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88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32,2%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70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25,6%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76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27,6%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extLst>
                  <a:ext uri="{0D108BD9-81ED-4DB2-BD59-A6C34878D82A}">
                    <a16:rowId xmlns:a16="http://schemas.microsoft.com/office/drawing/2014/main" val="3707098158"/>
                  </a:ext>
                </a:extLst>
              </a:tr>
              <a:tr h="567698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Низкий 1c</a:t>
                      </a:r>
                    </a:p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(19% - 25%)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74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27,1%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60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21,9%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121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44%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extLst>
                  <a:ext uri="{0D108BD9-81ED-4DB2-BD59-A6C34878D82A}">
                    <a16:rowId xmlns:a16="http://schemas.microsoft.com/office/drawing/2014/main" val="2469488810"/>
                  </a:ext>
                </a:extLst>
              </a:tr>
              <a:tr h="567698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Низкий 1d</a:t>
                      </a:r>
                    </a:p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(0% - 18%)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39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14,3%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55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20,1%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35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12,7%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extLst>
                  <a:ext uri="{0D108BD9-81ED-4DB2-BD59-A6C34878D82A}">
                    <a16:rowId xmlns:a16="http://schemas.microsoft.com/office/drawing/2014/main" val="1085413190"/>
                  </a:ext>
                </a:extLst>
              </a:tr>
              <a:tr h="329072">
                <a:tc>
                  <a:txBody>
                    <a:bodyPr/>
                    <a:lstStyle/>
                    <a:p>
                      <a:pPr indent="-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Итого по РО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273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274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275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96" marR="6309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982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00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528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Среднее время, затраченное обучающимися 6-х классов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Рязанской области на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выполнение диагностических работ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22413"/>
              </p:ext>
            </p:extLst>
          </p:nvPr>
        </p:nvGraphicFramePr>
        <p:xfrm>
          <a:off x="606830" y="1429789"/>
          <a:ext cx="10457410" cy="46057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28162">
                  <a:extLst>
                    <a:ext uri="{9D8B030D-6E8A-4147-A177-3AD203B41FA5}">
                      <a16:colId xmlns:a16="http://schemas.microsoft.com/office/drawing/2014/main" val="2324524065"/>
                    </a:ext>
                  </a:extLst>
                </a:gridCol>
                <a:gridCol w="5229248">
                  <a:extLst>
                    <a:ext uri="{9D8B030D-6E8A-4147-A177-3AD203B41FA5}">
                      <a16:colId xmlns:a16="http://schemas.microsoft.com/office/drawing/2014/main" val="607880422"/>
                    </a:ext>
                  </a:extLst>
                </a:gridCol>
              </a:tblGrid>
              <a:tr h="1867440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47875" algn="l"/>
                        </a:tabLst>
                      </a:pPr>
                      <a:r>
                        <a:rPr lang="ru-RU" sz="2800" dirty="0">
                          <a:effectLst/>
                        </a:rPr>
                        <a:t>Направление ФГ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47875" algn="l"/>
                        </a:tabLst>
                      </a:pPr>
                      <a:r>
                        <a:rPr lang="ru-RU" sz="2800" dirty="0">
                          <a:effectLst/>
                        </a:rPr>
                        <a:t>Среднее время, затраченное на выполнение диагностических работ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7072703"/>
                  </a:ext>
                </a:extLst>
              </a:tr>
              <a:tr h="912604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47875" algn="l"/>
                        </a:tabLst>
                      </a:pPr>
                      <a:r>
                        <a:rPr lang="ru-RU" sz="2800">
                          <a:effectLst/>
                        </a:rPr>
                        <a:t>Читательская грамотность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47875" algn="l"/>
                        </a:tabLst>
                      </a:pPr>
                      <a:r>
                        <a:rPr lang="ru-RU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44:27</a:t>
                      </a:r>
                      <a:endParaRPr lang="ru-RU" sz="2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3026447"/>
                  </a:ext>
                </a:extLst>
              </a:tr>
              <a:tr h="912604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47875" algn="l"/>
                        </a:tabLst>
                      </a:pPr>
                      <a:r>
                        <a:rPr lang="ru-RU" sz="2800">
                          <a:effectLst/>
                        </a:rPr>
                        <a:t>Математическая грамотность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47875" algn="l"/>
                        </a:tabLst>
                      </a:pPr>
                      <a:r>
                        <a:rPr lang="ru-RU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28:54</a:t>
                      </a:r>
                      <a:endParaRPr lang="ru-RU" sz="2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79346740"/>
                  </a:ext>
                </a:extLst>
              </a:tr>
              <a:tr h="912604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47875" algn="l"/>
                        </a:tabLst>
                      </a:pPr>
                      <a:r>
                        <a:rPr lang="ru-RU" sz="2800">
                          <a:effectLst/>
                        </a:rPr>
                        <a:t>Естественнонаучная грамотность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47875" algn="l"/>
                        </a:tabLst>
                      </a:pPr>
                      <a:r>
                        <a:rPr lang="ru-RU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33:50</a:t>
                      </a:r>
                      <a:endParaRPr lang="ru-RU" sz="2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36744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79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73825"/>
            <a:ext cx="10515600" cy="571084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/>
              <a:t>Ф</a:t>
            </a:r>
            <a:r>
              <a:rPr lang="ru-RU" b="1" dirty="0" smtClean="0"/>
              <a:t>ункциональная </a:t>
            </a:r>
            <a:r>
              <a:rPr lang="ru-RU" b="1" dirty="0"/>
              <a:t>грамотность</a:t>
            </a:r>
            <a:r>
              <a:rPr lang="ru-RU" dirty="0"/>
              <a:t> – </a:t>
            </a:r>
            <a:r>
              <a:rPr lang="ru-RU" b="1" dirty="0"/>
              <a:t>это</a:t>
            </a:r>
            <a:r>
              <a:rPr lang="ru-RU" dirty="0"/>
              <a:t> </a:t>
            </a:r>
            <a:r>
              <a:rPr lang="ru-RU" b="1" dirty="0"/>
              <a:t>способность использовать полученные в школе знания и умения для широкого диапазона задач в различных жизненных ситуациях</a:t>
            </a:r>
            <a:r>
              <a:rPr lang="ru-RU" b="1" dirty="0" smtClean="0"/>
              <a:t>.</a:t>
            </a:r>
          </a:p>
          <a:p>
            <a:pPr marL="0" indent="0" algn="just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/>
              <a:t>Цели мониторингового </a:t>
            </a:r>
            <a:r>
              <a:rPr lang="ru-RU" b="1" dirty="0" smtClean="0"/>
              <a:t>исследования:</a:t>
            </a:r>
            <a:endParaRPr lang="ru-RU" dirty="0"/>
          </a:p>
          <a:p>
            <a:pPr lvl="0" algn="just"/>
            <a:r>
              <a:rPr lang="ru-RU" dirty="0" smtClean="0"/>
              <a:t>оценка </a:t>
            </a:r>
            <a:r>
              <a:rPr lang="ru-RU" dirty="0"/>
              <a:t>уровня сформированности функциональной грамотности по трём основным направлениям у обучающихся 6-х классов всех общеобразовательных организаций Рязанской области;</a:t>
            </a:r>
          </a:p>
          <a:p>
            <a:pPr lvl="0" algn="just"/>
            <a:r>
              <a:rPr lang="ru-RU" dirty="0"/>
              <a:t>подготовка образовательных организаций региона к участию в международных сопоставительных исследованиях, в частности, выявление возможностей образовательных организаций региона в организации и проведении диагностических работ по функциональной грамотности в компьютерном формате;</a:t>
            </a:r>
          </a:p>
          <a:p>
            <a:pPr algn="just"/>
            <a:r>
              <a:rPr lang="ru-RU" dirty="0"/>
              <a:t>повышение качества образования в регионе.</a:t>
            </a:r>
          </a:p>
        </p:txBody>
      </p:sp>
    </p:spTree>
    <p:extLst>
      <p:ext uri="{BB962C8B-B14F-4D97-AF65-F5344CB8AC3E}">
        <p14:creationId xmlns:p14="http://schemas.microsoft.com/office/powerpoint/2010/main" val="9184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382" y="365125"/>
            <a:ext cx="11430000" cy="5243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Проблемы, выявленные в результате анализа данных мониторингового исследования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Технические</a:t>
            </a:r>
          </a:p>
          <a:p>
            <a:r>
              <a:rPr lang="ru-RU" sz="5400" b="1" dirty="0" smtClean="0"/>
              <a:t>Организационные</a:t>
            </a:r>
          </a:p>
          <a:p>
            <a:r>
              <a:rPr lang="ru-RU" sz="5400" b="1" dirty="0" smtClean="0"/>
              <a:t>Методические</a:t>
            </a:r>
          </a:p>
          <a:p>
            <a:r>
              <a:rPr lang="ru-RU" sz="5400" b="1" dirty="0" smtClean="0"/>
              <a:t>Воспитательные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125746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996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Ошибки при выполнении заданий диагностических работ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81149"/>
            <a:ext cx="10515600" cy="5295814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ru-RU" b="1" dirty="0" smtClean="0"/>
              <a:t>1) Выход </a:t>
            </a:r>
            <a:r>
              <a:rPr lang="ru-RU" b="1" dirty="0"/>
              <a:t>за пределы формулировки задания</a:t>
            </a:r>
            <a:r>
              <a:rPr lang="ru-RU" dirty="0"/>
              <a:t> в сторону её сужения или расширения:</a:t>
            </a:r>
          </a:p>
          <a:p>
            <a:pPr lvl="0"/>
            <a:r>
              <a:rPr lang="ru-RU" dirty="0"/>
              <a:t>излишнее обобщение формулировки ответа;</a:t>
            </a:r>
          </a:p>
          <a:p>
            <a:pPr lvl="0"/>
            <a:r>
              <a:rPr lang="ru-RU" dirty="0"/>
              <a:t>субъективизм формулировки ответа;</a:t>
            </a:r>
          </a:p>
          <a:p>
            <a:pPr lvl="0"/>
            <a:r>
              <a:rPr lang="ru-RU" dirty="0"/>
              <a:t>отсутствие связи с критериями задания;</a:t>
            </a:r>
          </a:p>
          <a:p>
            <a:pPr lvl="0"/>
            <a:r>
              <a:rPr lang="ru-RU" dirty="0"/>
              <a:t>подмена понятий;</a:t>
            </a:r>
          </a:p>
          <a:p>
            <a:pPr lvl="0"/>
            <a:r>
              <a:rPr lang="ru-RU" dirty="0"/>
              <a:t>незнание предметной терминологии.</a:t>
            </a:r>
          </a:p>
          <a:p>
            <a:pPr marL="0" lvl="0" indent="0">
              <a:buNone/>
            </a:pPr>
            <a:r>
              <a:rPr lang="ru-RU" b="1" dirty="0" smtClean="0"/>
              <a:t>2) Неумение </a:t>
            </a:r>
            <a:r>
              <a:rPr lang="ru-RU" b="1" dirty="0"/>
              <a:t>находить место запрашиваемой информации</a:t>
            </a:r>
            <a:r>
              <a:rPr lang="ru-RU" dirty="0"/>
              <a:t>, конкретизировать её, а именно:</a:t>
            </a:r>
          </a:p>
          <a:p>
            <a:pPr lvl="0"/>
            <a:r>
              <a:rPr lang="ru-RU" dirty="0"/>
              <a:t>копирование большого фрагмента текста с избыточной информацией;</a:t>
            </a:r>
          </a:p>
          <a:p>
            <a:pPr lvl="0"/>
            <a:r>
              <a:rPr lang="ru-RU" dirty="0"/>
              <a:t>предоставление недостаточной информации;</a:t>
            </a:r>
          </a:p>
          <a:p>
            <a:pPr lvl="0"/>
            <a:r>
              <a:rPr lang="ru-RU" dirty="0"/>
              <a:t>предоставление противоречивой и/или недостоверной информации;</a:t>
            </a:r>
          </a:p>
          <a:p>
            <a:pPr lvl="0"/>
            <a:r>
              <a:rPr lang="ru-RU" dirty="0"/>
              <a:t>формальный выбор фрагмента текста (подмена запрашиваемой информации близкой по смыслу или «тематическому полю»);</a:t>
            </a:r>
          </a:p>
          <a:p>
            <a:pPr lvl="0"/>
            <a:r>
              <a:rPr lang="ru-RU" dirty="0"/>
              <a:t>неверное определение ключевого слова в формулировке вопроса;</a:t>
            </a:r>
          </a:p>
          <a:p>
            <a:pPr lvl="0"/>
            <a:r>
              <a:rPr lang="ru-RU" dirty="0"/>
              <a:t>повторение формулировки вопроса.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134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8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Ошибки при выполнении заданий диагностических работ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47898"/>
            <a:ext cx="10515600" cy="5329065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b="1" dirty="0" smtClean="0"/>
              <a:t>3) Неумение </a:t>
            </a:r>
            <a:r>
              <a:rPr lang="ru-RU" b="1" dirty="0"/>
              <a:t>выстраивать собственное высказывание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выстраивать текст-рассуждение;</a:t>
            </a:r>
          </a:p>
          <a:p>
            <a:pPr lvl="0"/>
            <a:r>
              <a:rPr lang="ru-RU" dirty="0"/>
              <a:t>подводить обоснование;</a:t>
            </a:r>
          </a:p>
          <a:p>
            <a:pPr lvl="0"/>
            <a:r>
              <a:rPr lang="ru-RU" dirty="0"/>
              <a:t>выстраивать аргументацию тезисов (подтверждение фактов) на основе информации из текста или собственных суждений.</a:t>
            </a:r>
          </a:p>
          <a:p>
            <a:pPr marL="0" lvl="0" indent="0">
              <a:buNone/>
            </a:pPr>
            <a:r>
              <a:rPr lang="ru-RU" b="1" dirty="0" smtClean="0"/>
              <a:t>4) Неумение </a:t>
            </a:r>
            <a:r>
              <a:rPr lang="ru-RU" b="1" dirty="0"/>
              <a:t>излагать информацию из текста своими словами</a:t>
            </a:r>
            <a:r>
              <a:rPr lang="ru-RU" dirty="0"/>
              <a:t>, а именно:</a:t>
            </a:r>
          </a:p>
          <a:p>
            <a:pPr lvl="0"/>
            <a:r>
              <a:rPr lang="ru-RU" dirty="0"/>
              <a:t>подмена изложения цитированием;</a:t>
            </a:r>
          </a:p>
          <a:p>
            <a:pPr lvl="0"/>
            <a:r>
              <a:rPr lang="ru-RU" dirty="0"/>
              <a:t>неумение отделить главное от второстепенного.</a:t>
            </a:r>
          </a:p>
          <a:p>
            <a:pPr marL="0" lvl="0" indent="0">
              <a:buNone/>
            </a:pPr>
            <a:r>
              <a:rPr lang="ru-RU" b="1" dirty="0" smtClean="0"/>
              <a:t>5) Нарушение </a:t>
            </a:r>
            <a:r>
              <a:rPr lang="ru-RU" b="1" dirty="0"/>
              <a:t>причинно-следственной зависимости</a:t>
            </a:r>
            <a:r>
              <a:rPr lang="ru-RU" dirty="0"/>
              <a:t>.</a:t>
            </a:r>
          </a:p>
          <a:p>
            <a:pPr marL="0" lvl="0" indent="0">
              <a:buNone/>
            </a:pPr>
            <a:r>
              <a:rPr lang="ru-RU" b="1" dirty="0" smtClean="0"/>
              <a:t>6) Недостаточный </a:t>
            </a:r>
            <a:r>
              <a:rPr lang="ru-RU" b="1" dirty="0"/>
              <a:t>объём фоновых знаний и культурно-исторического опыта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503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44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</a:t>
            </a:r>
            <a:endParaRPr lang="ru-RU" sz="3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9586"/>
            <a:ext cx="10515600" cy="5337377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buNone/>
            </a:pPr>
            <a:r>
              <a:rPr lang="ru-RU" b="1" dirty="0" smtClean="0"/>
              <a:t>1. Совершенствовать </a:t>
            </a:r>
            <a:r>
              <a:rPr lang="ru-RU" b="1" dirty="0"/>
              <a:t>читательские умения, связанные с поиском и извлечением информации.</a:t>
            </a:r>
            <a:endParaRPr lang="ru-RU" dirty="0"/>
          </a:p>
          <a:p>
            <a:pPr marL="0" lvl="0" indent="0" algn="just">
              <a:buNone/>
            </a:pPr>
            <a:r>
              <a:rPr lang="ru-RU" b="1" dirty="0" smtClean="0"/>
              <a:t>2. Чаще </a:t>
            </a:r>
            <a:r>
              <a:rPr lang="ru-RU" b="1" dirty="0"/>
              <a:t>включать в работу множественные и электронные тексты разных по тематике, жанру и стилю.</a:t>
            </a:r>
            <a:endParaRPr lang="ru-RU" dirty="0"/>
          </a:p>
          <a:p>
            <a:pPr marL="0" lvl="0" indent="0" algn="just">
              <a:buNone/>
            </a:pPr>
            <a:r>
              <a:rPr lang="ru-RU" b="1" dirty="0" smtClean="0"/>
              <a:t>3. Необходимо </a:t>
            </a:r>
            <a:r>
              <a:rPr lang="ru-RU" b="1" dirty="0"/>
              <a:t>научить точно отвечать на конкретный информационный запрос, не выходить за его границы.</a:t>
            </a:r>
            <a:endParaRPr lang="ru-RU" dirty="0"/>
          </a:p>
          <a:p>
            <a:pPr marL="0" lvl="0" indent="0" algn="just">
              <a:buNone/>
            </a:pPr>
            <a:r>
              <a:rPr lang="ru-RU" b="1" dirty="0" smtClean="0"/>
              <a:t>4. Чаще </a:t>
            </a:r>
            <a:r>
              <a:rPr lang="ru-RU" b="1" dirty="0"/>
              <a:t>предоставлять возможность высказывать и обосновывать свою точку зрения, выстраивать текст-рассуждение или текст-объяснение, аргументировать свою точку зрения информацией из текста, т. е. вернуться к проведению уроков, посвящённых развитию речи, чаще писать изложения и сочинения.</a:t>
            </a:r>
            <a:endParaRPr lang="ru-RU" dirty="0"/>
          </a:p>
          <a:p>
            <a:pPr marL="0" lvl="0" indent="0" algn="just">
              <a:buNone/>
            </a:pPr>
            <a:r>
              <a:rPr lang="ru-RU" b="1" dirty="0" smtClean="0"/>
              <a:t>5. Совершенствовать </a:t>
            </a:r>
            <a:r>
              <a:rPr lang="ru-RU" b="1" dirty="0"/>
              <a:t>навыки анализа и оценки текста.</a:t>
            </a:r>
            <a:endParaRPr lang="ru-RU" dirty="0"/>
          </a:p>
          <a:p>
            <a:pPr marL="0" indent="0" algn="just">
              <a:buNone/>
            </a:pPr>
            <a:r>
              <a:rPr lang="ru-RU" b="1" dirty="0" smtClean="0"/>
              <a:t>6. Чаще </a:t>
            </a:r>
            <a:r>
              <a:rPr lang="ru-RU" b="1" dirty="0"/>
              <a:t>обращаться к сопоставлению и анализу визуальной и вербальной информации</a:t>
            </a:r>
            <a:r>
              <a:rPr lang="ru-RU" b="1" dirty="0" smtClean="0"/>
              <a:t>.</a:t>
            </a:r>
          </a:p>
          <a:p>
            <a:pPr marL="0" lvl="0" indent="0" algn="just">
              <a:buNone/>
            </a:pPr>
            <a:r>
              <a:rPr lang="ru-RU" b="1" dirty="0" smtClean="0"/>
              <a:t>7. Работать </a:t>
            </a:r>
            <a:r>
              <a:rPr lang="ru-RU" b="1" dirty="0"/>
              <a:t>с таблицами: учить систематизировать, классифицировать, группировать и обобщать извлечённую из текста информацию.</a:t>
            </a:r>
            <a:endParaRPr lang="ru-RU" dirty="0"/>
          </a:p>
          <a:p>
            <a:pPr marL="0" lvl="0" indent="0" algn="just">
              <a:buNone/>
            </a:pPr>
            <a:r>
              <a:rPr lang="ru-RU" b="1" dirty="0" smtClean="0"/>
              <a:t>8. Совершенствовать </a:t>
            </a:r>
            <a:r>
              <a:rPr lang="ru-RU" b="1" dirty="0"/>
              <a:t>навыки беглого и просмотрового чтения.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988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1984" t="10438" r="22921" b="18502"/>
          <a:stretch/>
        </p:blipFill>
        <p:spPr>
          <a:xfrm>
            <a:off x="0" y="0"/>
            <a:ext cx="7076303" cy="482303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l="20345" t="10487" r="22401" b="52107"/>
          <a:stretch/>
        </p:blipFill>
        <p:spPr>
          <a:xfrm>
            <a:off x="4547287" y="3723655"/>
            <a:ext cx="7397579" cy="28171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45643" y="1614617"/>
            <a:ext cx="51815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Материалы мониторингового исследования размещены на официальном сайте РИРО</a:t>
            </a:r>
            <a:r>
              <a:rPr lang="ru-RU" dirty="0"/>
              <a:t>:</a:t>
            </a:r>
            <a:endParaRPr lang="ru-RU" dirty="0" smtClean="0"/>
          </a:p>
          <a:p>
            <a:endParaRPr lang="ru-RU" dirty="0" smtClean="0">
              <a:hlinkClick r:id="rId4"/>
            </a:endParaRPr>
          </a:p>
          <a:p>
            <a:r>
              <a:rPr lang="en-US" dirty="0" smtClean="0">
                <a:hlinkClick r:id="rId4"/>
              </a:rPr>
              <a:t>http://rirorzn.ru/regionalnye-monitor/regional/ooo/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3863545" y="4559426"/>
            <a:ext cx="345989" cy="1750757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3937686" y="6227805"/>
            <a:ext cx="1054443" cy="31303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1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Количество обучающихся 6-х классов общеобразовательных организаций Рязанской области, принимавших участие в мониторинговом исследовании по оценке функциональной грамотности в 2021-2022 уч. г.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9175"/>
              </p:ext>
            </p:extLst>
          </p:nvPr>
        </p:nvGraphicFramePr>
        <p:xfrm>
          <a:off x="207818" y="1374802"/>
          <a:ext cx="11895511" cy="49927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8331">
                  <a:extLst>
                    <a:ext uri="{9D8B030D-6E8A-4147-A177-3AD203B41FA5}">
                      <a16:colId xmlns:a16="http://schemas.microsoft.com/office/drawing/2014/main" val="4246284590"/>
                    </a:ext>
                  </a:extLst>
                </a:gridCol>
                <a:gridCol w="900018">
                  <a:extLst>
                    <a:ext uri="{9D8B030D-6E8A-4147-A177-3AD203B41FA5}">
                      <a16:colId xmlns:a16="http://schemas.microsoft.com/office/drawing/2014/main" val="78681439"/>
                    </a:ext>
                  </a:extLst>
                </a:gridCol>
                <a:gridCol w="1084703">
                  <a:extLst>
                    <a:ext uri="{9D8B030D-6E8A-4147-A177-3AD203B41FA5}">
                      <a16:colId xmlns:a16="http://schemas.microsoft.com/office/drawing/2014/main" val="2675501357"/>
                    </a:ext>
                  </a:extLst>
                </a:gridCol>
                <a:gridCol w="1128894">
                  <a:extLst>
                    <a:ext uri="{9D8B030D-6E8A-4147-A177-3AD203B41FA5}">
                      <a16:colId xmlns:a16="http://schemas.microsoft.com/office/drawing/2014/main" val="3213708262"/>
                    </a:ext>
                  </a:extLst>
                </a:gridCol>
                <a:gridCol w="602869">
                  <a:extLst>
                    <a:ext uri="{9D8B030D-6E8A-4147-A177-3AD203B41FA5}">
                      <a16:colId xmlns:a16="http://schemas.microsoft.com/office/drawing/2014/main" val="3169224404"/>
                    </a:ext>
                  </a:extLst>
                </a:gridCol>
                <a:gridCol w="892294">
                  <a:extLst>
                    <a:ext uri="{9D8B030D-6E8A-4147-A177-3AD203B41FA5}">
                      <a16:colId xmlns:a16="http://schemas.microsoft.com/office/drawing/2014/main" val="3062653131"/>
                    </a:ext>
                  </a:extLst>
                </a:gridCol>
                <a:gridCol w="1026856">
                  <a:extLst>
                    <a:ext uri="{9D8B030D-6E8A-4147-A177-3AD203B41FA5}">
                      <a16:colId xmlns:a16="http://schemas.microsoft.com/office/drawing/2014/main" val="266046416"/>
                    </a:ext>
                  </a:extLst>
                </a:gridCol>
                <a:gridCol w="874670">
                  <a:extLst>
                    <a:ext uri="{9D8B030D-6E8A-4147-A177-3AD203B41FA5}">
                      <a16:colId xmlns:a16="http://schemas.microsoft.com/office/drawing/2014/main" val="1989195261"/>
                    </a:ext>
                  </a:extLst>
                </a:gridCol>
                <a:gridCol w="799699">
                  <a:extLst>
                    <a:ext uri="{9D8B030D-6E8A-4147-A177-3AD203B41FA5}">
                      <a16:colId xmlns:a16="http://schemas.microsoft.com/office/drawing/2014/main" val="1433450303"/>
                    </a:ext>
                  </a:extLst>
                </a:gridCol>
                <a:gridCol w="691405">
                  <a:extLst>
                    <a:ext uri="{9D8B030D-6E8A-4147-A177-3AD203B41FA5}">
                      <a16:colId xmlns:a16="http://schemas.microsoft.com/office/drawing/2014/main" val="4132553516"/>
                    </a:ext>
                  </a:extLst>
                </a:gridCol>
                <a:gridCol w="595163">
                  <a:extLst>
                    <a:ext uri="{9D8B030D-6E8A-4147-A177-3AD203B41FA5}">
                      <a16:colId xmlns:a16="http://schemas.microsoft.com/office/drawing/2014/main" val="2815636149"/>
                    </a:ext>
                  </a:extLst>
                </a:gridCol>
                <a:gridCol w="1014153">
                  <a:extLst>
                    <a:ext uri="{9D8B030D-6E8A-4147-A177-3AD203B41FA5}">
                      <a16:colId xmlns:a16="http://schemas.microsoft.com/office/drawing/2014/main" val="904316276"/>
                    </a:ext>
                  </a:extLst>
                </a:gridCol>
                <a:gridCol w="756456">
                  <a:extLst>
                    <a:ext uri="{9D8B030D-6E8A-4147-A177-3AD203B41FA5}">
                      <a16:colId xmlns:a16="http://schemas.microsoft.com/office/drawing/2014/main" val="2818151600"/>
                    </a:ext>
                  </a:extLst>
                </a:gridCol>
              </a:tblGrid>
              <a:tr h="46839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Направление функциональной грамотности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Общее количество школ-участниц МИ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Общее количество обучающихся в 6-х классах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обучающихся, принявших участие в МИ по данным протоколов, присланных из ОО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 обучающихся, не принимавших участие в МИ по каким-либо причинам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437793"/>
                  </a:ext>
                </a:extLst>
              </a:tr>
              <a:tr h="17860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Кол-во / 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По болезни, в том числе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 из-за карантина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Без объяснения причин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Дети с НОДА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Слабови-дящие дети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Дети с ЗПР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Дети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с У/О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Из-за технических неполадок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Другие причины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79123344"/>
                  </a:ext>
                </a:extLst>
              </a:tr>
              <a:tr h="30090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Читательская грамотность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277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11328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9400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Кол-во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1448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97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202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55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16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112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95632651"/>
                  </a:ext>
                </a:extLst>
              </a:tr>
              <a:tr h="5775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82,98%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12,78%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0,86%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0,009%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0, 009%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1, 78%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0,49%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0,14%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0,99%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1158255"/>
                  </a:ext>
                </a:extLst>
              </a:tr>
              <a:tr h="30090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Математическая грамотность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277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11328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9138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Кол-во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1694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149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199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52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17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83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37107450"/>
                  </a:ext>
                </a:extLst>
              </a:tr>
              <a:tr h="6290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80,67%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14,95%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1,3%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0,009%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1,76%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0,46%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0,15%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0,73%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1933888"/>
                  </a:ext>
                </a:extLst>
              </a:tr>
              <a:tr h="30090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Естественнонаучная грамотность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277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11328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9249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Кол-во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1558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136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168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59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30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127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5803553"/>
                  </a:ext>
                </a:extLst>
              </a:tr>
              <a:tr h="6290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81,7%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13,75%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1,2%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0,009%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1,48%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0,52%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0,26%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1,12%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4912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42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203" y="500063"/>
            <a:ext cx="10515600" cy="663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Сопоставление количества участников МИ,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фактического и указанного в протоколах ОО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193572"/>
              </p:ext>
            </p:extLst>
          </p:nvPr>
        </p:nvGraphicFramePr>
        <p:xfrm>
          <a:off x="241071" y="1072340"/>
          <a:ext cx="11770821" cy="5644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6202">
                  <a:extLst>
                    <a:ext uri="{9D8B030D-6E8A-4147-A177-3AD203B41FA5}">
                      <a16:colId xmlns:a16="http://schemas.microsoft.com/office/drawing/2014/main" val="3827811299"/>
                    </a:ext>
                  </a:extLst>
                </a:gridCol>
                <a:gridCol w="2062741">
                  <a:extLst>
                    <a:ext uri="{9D8B030D-6E8A-4147-A177-3AD203B41FA5}">
                      <a16:colId xmlns:a16="http://schemas.microsoft.com/office/drawing/2014/main" val="2835336946"/>
                    </a:ext>
                  </a:extLst>
                </a:gridCol>
                <a:gridCol w="2335393">
                  <a:extLst>
                    <a:ext uri="{9D8B030D-6E8A-4147-A177-3AD203B41FA5}">
                      <a16:colId xmlns:a16="http://schemas.microsoft.com/office/drawing/2014/main" val="3969297771"/>
                    </a:ext>
                  </a:extLst>
                </a:gridCol>
                <a:gridCol w="2272011">
                  <a:extLst>
                    <a:ext uri="{9D8B030D-6E8A-4147-A177-3AD203B41FA5}">
                      <a16:colId xmlns:a16="http://schemas.microsoft.com/office/drawing/2014/main" val="2910116448"/>
                    </a:ext>
                  </a:extLst>
                </a:gridCol>
                <a:gridCol w="2224474">
                  <a:extLst>
                    <a:ext uri="{9D8B030D-6E8A-4147-A177-3AD203B41FA5}">
                      <a16:colId xmlns:a16="http://schemas.microsoft.com/office/drawing/2014/main" val="3248540410"/>
                    </a:ext>
                  </a:extLst>
                </a:gridCol>
              </a:tblGrid>
              <a:tr h="61142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Направление функциональной грамотности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Количество участников МИ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998243"/>
                  </a:ext>
                </a:extLst>
              </a:tr>
              <a:tr h="1279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По протоколу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фактическое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с пометой н/д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% с н/д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59592059"/>
                  </a:ext>
                </a:extLst>
              </a:tr>
              <a:tr h="1251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Читательская грамотность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9400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9158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242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2,6%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3467424"/>
                  </a:ext>
                </a:extLst>
              </a:tr>
              <a:tr h="1251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Математическая грамотность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9138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9020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118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1,3%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1045949"/>
                  </a:ext>
                </a:extLst>
              </a:tr>
              <a:tr h="1251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Естественнонаучная грамотность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9249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9095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154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1,7%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1645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3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Концептуальные особенности мониторингового исследования</a:t>
            </a:r>
            <a:endParaRPr lang="ru-RU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55964"/>
            <a:ext cx="10515600" cy="5220999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b="1" dirty="0" smtClean="0"/>
              <a:t>1.</a:t>
            </a:r>
            <a:r>
              <a:rPr lang="ru-RU" dirty="0" smtClean="0"/>
              <a:t> Проведение </a:t>
            </a:r>
            <a:r>
              <a:rPr lang="ru-RU" dirty="0"/>
              <a:t>диагностических работ </a:t>
            </a:r>
            <a:r>
              <a:rPr lang="ru-RU" b="1" dirty="0"/>
              <a:t>на компьютерной основе </a:t>
            </a:r>
            <a:r>
              <a:rPr lang="ru-RU" dirty="0"/>
              <a:t>с использованием</a:t>
            </a:r>
            <a:r>
              <a:rPr lang="ru-RU" b="1" dirty="0"/>
              <a:t>:</a:t>
            </a:r>
            <a:endParaRPr lang="ru-RU" dirty="0"/>
          </a:p>
          <a:p>
            <a:pPr lvl="0"/>
            <a:r>
              <a:rPr lang="ru-RU" b="1" dirty="0"/>
              <a:t>электронных текстов</a:t>
            </a:r>
            <a:r>
              <a:rPr lang="ru-RU" dirty="0"/>
              <a:t>, </a:t>
            </a:r>
          </a:p>
          <a:p>
            <a:pPr lvl="0"/>
            <a:r>
              <a:rPr lang="ru-RU" b="1" dirty="0"/>
              <a:t>заданий с множественными текстами, </a:t>
            </a:r>
            <a:endParaRPr lang="ru-RU" dirty="0"/>
          </a:p>
          <a:p>
            <a:pPr lvl="0"/>
            <a:r>
              <a:rPr lang="ru-RU" b="1" dirty="0"/>
              <a:t>заданий по оценке достоверности информации и заданий на выявление и анализ противоречий. </a:t>
            </a:r>
            <a:endParaRPr lang="ru-RU" b="1" dirty="0" smtClean="0"/>
          </a:p>
          <a:p>
            <a:pPr marL="0" lvl="0" indent="0">
              <a:buNone/>
            </a:pPr>
            <a:r>
              <a:rPr lang="ru-RU" b="1" dirty="0" smtClean="0"/>
              <a:t>2. Использование </a:t>
            </a:r>
            <a:r>
              <a:rPr lang="ru-RU" b="1" dirty="0"/>
              <a:t>трёхкомпонетных компетентностных заданий</a:t>
            </a:r>
            <a:r>
              <a:rPr lang="ru-RU" dirty="0"/>
              <a:t> по модели PISA, обязательными компонентами которых являются:</a:t>
            </a:r>
          </a:p>
          <a:p>
            <a:pPr lvl="0"/>
            <a:r>
              <a:rPr lang="ru-RU" i="1" dirty="0"/>
              <a:t>наличие ситуационной значимости контекста;</a:t>
            </a:r>
            <a:endParaRPr lang="ru-RU" dirty="0"/>
          </a:p>
          <a:p>
            <a:pPr lvl="0"/>
            <a:r>
              <a:rPr lang="ru-RU" i="1" dirty="0"/>
              <a:t>необходимость перевода условий задачи, сформулированных с помощью обыденной семантики, на язык предметной области, например, математики;</a:t>
            </a:r>
            <a:endParaRPr lang="ru-RU" dirty="0"/>
          </a:p>
          <a:p>
            <a:r>
              <a:rPr lang="ru-RU" i="1" dirty="0"/>
              <a:t>неопределенность, новизна формулировки задачи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3770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587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Концептуальные особенности мониторингового исследования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22713"/>
            <a:ext cx="10515600" cy="5254250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b="1" dirty="0" smtClean="0"/>
              <a:t>3. Использование</a:t>
            </a:r>
            <a:r>
              <a:rPr lang="ru-RU" dirty="0" smtClean="0"/>
              <a:t> </a:t>
            </a:r>
            <a:r>
              <a:rPr lang="ru-RU" dirty="0"/>
              <a:t>комплексных или структурированных </a:t>
            </a:r>
            <a:r>
              <a:rPr lang="ru-RU" b="1" dirty="0"/>
              <a:t>заданий, объединённых общей темой или проблемой, связанной с реальной жизнью.</a:t>
            </a:r>
            <a:r>
              <a:rPr lang="ru-RU" dirty="0"/>
              <a:t> Каждое из подобных заданий включает тексты, а также таблицы, диаграммы или графики, в которых описана некоторая проблема или ситуация, и 1-10 вопросов различной трудности. По результатам выполнения заданий </a:t>
            </a:r>
            <a:r>
              <a:rPr lang="ru-RU" b="1" dirty="0"/>
              <a:t>оценивается способность учащихся понять текст или проблему, ответить на вопросы к тексту или решить проблему, опираясь на жизненный опыт или знания из той или иной предметной области.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29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9964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Концептуальные особенности мониторингового исследования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64772"/>
            <a:ext cx="10515600" cy="5918661"/>
          </a:xfrm>
        </p:spPr>
        <p:txBody>
          <a:bodyPr>
            <a:normAutofit fontScale="92500"/>
          </a:bodyPr>
          <a:lstStyle/>
          <a:p>
            <a:pPr marL="0" lvl="0" indent="0" algn="just">
              <a:buNone/>
            </a:pPr>
            <a:r>
              <a:rPr lang="ru-RU" b="1" dirty="0" smtClean="0"/>
              <a:t>4.</a:t>
            </a:r>
            <a:r>
              <a:rPr lang="ru-RU" dirty="0" smtClean="0"/>
              <a:t>Основными </a:t>
            </a:r>
            <a:r>
              <a:rPr lang="ru-RU" dirty="0"/>
              <a:t>характеристиками заданий регионального мониторингового исследования по оценке функциональной грамотности, как и в исследовании </a:t>
            </a:r>
            <a:r>
              <a:rPr lang="en-US" dirty="0"/>
              <a:t>PISA</a:t>
            </a:r>
            <a:r>
              <a:rPr lang="ru-RU" dirty="0"/>
              <a:t>, являются:</a:t>
            </a:r>
          </a:p>
          <a:p>
            <a:pPr lvl="0" algn="just"/>
            <a:r>
              <a:rPr lang="ru-RU" b="1" i="1" dirty="0"/>
              <a:t>типы знаний</a:t>
            </a:r>
            <a:r>
              <a:rPr lang="ru-RU" i="1" dirty="0"/>
              <a:t> (содержательное, процессуальное, методологическое);</a:t>
            </a:r>
            <a:endParaRPr lang="ru-RU" dirty="0"/>
          </a:p>
          <a:p>
            <a:pPr lvl="0" algn="just"/>
            <a:r>
              <a:rPr lang="ru-RU" b="1" i="1" dirty="0"/>
              <a:t>компетенции</a:t>
            </a:r>
            <a:r>
              <a:rPr lang="ru-RU" i="1" dirty="0"/>
              <a:t> (научное объяснение явлений, критическое мышление, креативность, коммуникативность, сотрудничество и кооперация и др.);</a:t>
            </a:r>
            <a:endParaRPr lang="ru-RU" dirty="0"/>
          </a:p>
          <a:p>
            <a:pPr lvl="0" algn="just"/>
            <a:r>
              <a:rPr lang="ru-RU" b="1" i="1" dirty="0"/>
              <a:t>контекст/ситуация</a:t>
            </a:r>
            <a:r>
              <a:rPr lang="ru-RU" i="1" dirty="0"/>
              <a:t> (здоровье; природные ресурсы; окружающая среда; опасности и риски; новые знания в области науки и технологии/личная, местная, национальная, глобальная и др.);</a:t>
            </a:r>
            <a:endParaRPr lang="ru-RU" dirty="0"/>
          </a:p>
          <a:p>
            <a:pPr lvl="0" algn="just"/>
            <a:r>
              <a:rPr lang="ru-RU" b="1" i="1" dirty="0"/>
              <a:t>когнитивный уровень</a:t>
            </a:r>
            <a:r>
              <a:rPr lang="ru-RU" i="1" dirty="0"/>
              <a:t> (низкий, средний, высокий);</a:t>
            </a:r>
            <a:endParaRPr lang="ru-RU" dirty="0"/>
          </a:p>
          <a:p>
            <a:pPr lvl="0" algn="just"/>
            <a:r>
              <a:rPr lang="ru-RU" b="1" i="1" dirty="0"/>
              <a:t>тип задания</a:t>
            </a:r>
            <a:r>
              <a:rPr lang="ru-RU" i="1" dirty="0"/>
              <a:t> (стандартное или интерактивное);</a:t>
            </a:r>
            <a:endParaRPr lang="ru-RU" dirty="0"/>
          </a:p>
          <a:p>
            <a:pPr algn="just"/>
            <a:r>
              <a:rPr lang="ru-RU" b="1" i="1" dirty="0"/>
              <a:t>форма задания</a:t>
            </a:r>
            <a:r>
              <a:rPr lang="ru-RU" i="1" dirty="0"/>
              <a:t> (с закрытым или открытым </a:t>
            </a:r>
            <a:r>
              <a:rPr lang="ru-RU" i="1" dirty="0" smtClean="0"/>
              <a:t>ответом)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026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83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Концептуальные особенности мониторингового исследования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22713"/>
            <a:ext cx="10515600" cy="5254250"/>
          </a:xfrm>
        </p:spPr>
        <p:txBody>
          <a:bodyPr/>
          <a:lstStyle/>
          <a:p>
            <a:pPr marL="0" lvl="0" indent="0">
              <a:buNone/>
            </a:pPr>
            <a:r>
              <a:rPr lang="ru-RU" b="1" dirty="0" smtClean="0"/>
              <a:t>5. Для </a:t>
            </a:r>
            <a:r>
              <a:rPr lang="ru-RU" b="1" dirty="0"/>
              <a:t>оценки</a:t>
            </a:r>
            <a:r>
              <a:rPr lang="ru-RU" dirty="0"/>
              <a:t> выполнения заданий диагностических работ мониторингового исследования по оценке функциональной грамотности, как и в исследовании </a:t>
            </a:r>
            <a:r>
              <a:rPr lang="en-US" dirty="0"/>
              <a:t>PISA</a:t>
            </a:r>
            <a:r>
              <a:rPr lang="ru-RU" dirty="0"/>
              <a:t>,</a:t>
            </a:r>
            <a:r>
              <a:rPr lang="ru-RU" b="1" dirty="0"/>
              <a:t> применяются два вида шкал:</a:t>
            </a:r>
            <a:endParaRPr lang="ru-RU" dirty="0"/>
          </a:p>
          <a:p>
            <a:pPr lvl="0"/>
            <a:r>
              <a:rPr lang="ru-RU" b="1" i="1" dirty="0"/>
              <a:t>дихотомическая</a:t>
            </a:r>
            <a:r>
              <a:rPr lang="ru-RU" b="1" dirty="0"/>
              <a:t> шкала:</a:t>
            </a:r>
            <a:endParaRPr lang="ru-RU" dirty="0"/>
          </a:p>
          <a:p>
            <a:pPr lvl="0"/>
            <a:r>
              <a:rPr lang="ru-RU" i="1" dirty="0"/>
              <a:t>«ответ принимается полностью»;</a:t>
            </a:r>
            <a:endParaRPr lang="ru-RU" dirty="0"/>
          </a:p>
          <a:p>
            <a:pPr lvl="0"/>
            <a:r>
              <a:rPr lang="ru-RU" i="1" dirty="0"/>
              <a:t>«ответ не принимается»;</a:t>
            </a:r>
            <a:endParaRPr lang="ru-RU" dirty="0"/>
          </a:p>
          <a:p>
            <a:pPr lvl="0"/>
            <a:r>
              <a:rPr lang="ru-RU" b="1" i="1" dirty="0"/>
              <a:t>политомическая</a:t>
            </a:r>
            <a:r>
              <a:rPr lang="ru-RU" b="1" dirty="0"/>
              <a:t> шкала: </a:t>
            </a:r>
            <a:endParaRPr lang="ru-RU" dirty="0"/>
          </a:p>
          <a:p>
            <a:pPr lvl="0"/>
            <a:r>
              <a:rPr lang="ru-RU" i="1" dirty="0"/>
              <a:t>«ответ принимается полностью»;</a:t>
            </a:r>
            <a:endParaRPr lang="ru-RU" dirty="0"/>
          </a:p>
          <a:p>
            <a:pPr lvl="0"/>
            <a:r>
              <a:rPr lang="ru-RU" i="1" dirty="0"/>
              <a:t>«ответ принимается частично»;</a:t>
            </a:r>
            <a:endParaRPr lang="ru-RU" dirty="0"/>
          </a:p>
          <a:p>
            <a:r>
              <a:rPr lang="ru-RU" i="1" dirty="0"/>
              <a:t>«ответ не принимается».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84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1210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Концептуальные особенности мониторингового исследования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06336"/>
            <a:ext cx="10515600" cy="5370627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/>
              <a:t>6.</a:t>
            </a:r>
            <a:r>
              <a:rPr lang="ru-RU" dirty="0" smtClean="0"/>
              <a:t> Диагностические </a:t>
            </a:r>
            <a:r>
              <a:rPr lang="ru-RU" dirty="0"/>
              <a:t>работы мониторингового исследования по оценке функциональной грамотности проводятся </a:t>
            </a:r>
            <a:r>
              <a:rPr lang="ru-RU" b="1" dirty="0"/>
              <a:t>анонимно</a:t>
            </a:r>
            <a:r>
              <a:rPr lang="ru-RU" dirty="0"/>
              <a:t>, данные об участниках в рамках исследования собираются без привязки к ФИО. При этом у каждой ОО сохраняется возможность принятия решения о фиксации ФИО участников и хранения у себя результатов участников в привязке к ФИО для дальнейшего анализа проблем, имеющихся в учебном процессе в ОО и обнаруженных в результате проведения МИ, и формирования программы по устранению обнаруженных проблем.</a:t>
            </a:r>
          </a:p>
        </p:txBody>
      </p:sp>
    </p:spTree>
    <p:extLst>
      <p:ext uri="{BB962C8B-B14F-4D97-AF65-F5344CB8AC3E}">
        <p14:creationId xmlns:p14="http://schemas.microsoft.com/office/powerpoint/2010/main" val="409215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1644</Words>
  <Application>Microsoft Office PowerPoint</Application>
  <PresentationFormat>Широкоэкранный</PresentationFormat>
  <Paragraphs>389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Количество обучающихся 6-х классов общеобразовательных организаций Рязанской области, принимавших участие в мониторинговом исследовании по оценке функциональной грамотности в 2021-2022 уч. г. </vt:lpstr>
      <vt:lpstr>Сопоставление количества участников МИ,  фактического и указанного в протоколах ОО </vt:lpstr>
      <vt:lpstr>Концептуальные особенности мониторингового исследования</vt:lpstr>
      <vt:lpstr>Концептуальные особенности мониторингового исследования</vt:lpstr>
      <vt:lpstr>Концептуальные особенности мониторингового исследования</vt:lpstr>
      <vt:lpstr>Концептуальные особенности мониторингового исследования</vt:lpstr>
      <vt:lpstr>Концептуальные особенности мониторингового исследования</vt:lpstr>
      <vt:lpstr>Разработка основных подходов к оценке сформированности основных направлений функциональной грамотности </vt:lpstr>
      <vt:lpstr>Инструментарий по оценке функциональной грамотности</vt:lpstr>
      <vt:lpstr>Измерительный инструментарий для основных направлений функциональной грамотности </vt:lpstr>
      <vt:lpstr>Шкала оценки уровней сформированности  функциональной грамотности </vt:lpstr>
      <vt:lpstr>Результаты мониторингового исследования по оценке уровня сформированности читательской, математической и естественнонаучной грамотности у обучающихся 6-х классов всех общеобразовательных организаций Рязанской области </vt:lpstr>
      <vt:lpstr>Результаты мониторингового исследования по оценке уровня сформированности читательской, математической и естественнонаучной грамотности у обучающихся 6-х классов всех общеобразовательных организаций г. Рязани </vt:lpstr>
      <vt:lpstr>Группы обучающихся 6-х классов Рязанской области  по уровням сформированности функциональной грамотности  в 2021-2022 уч. г. </vt:lpstr>
      <vt:lpstr>Группы обучающихся 6-х классов г. Рязани по уровням сформированности функциональной грамотности  в 2021-2022 уч. г. </vt:lpstr>
      <vt:lpstr>Группы ОО по уровню сформированности функциональной грамотности </vt:lpstr>
      <vt:lpstr>Среднее время, затраченное обучающимися 6-х классов  Рязанской области на выполнение диагностических работ</vt:lpstr>
      <vt:lpstr>Проблемы, выявленные в результате анализа данных мониторингового исследования</vt:lpstr>
      <vt:lpstr>Ошибки при выполнении заданий диагностических работ</vt:lpstr>
      <vt:lpstr>Ошибки при выполнении заданий диагностических работ</vt:lpstr>
      <vt:lpstr>Рекомендации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 А. Суслова</dc:creator>
  <cp:lastModifiedBy>Виктор</cp:lastModifiedBy>
  <cp:revision>16</cp:revision>
  <dcterms:created xsi:type="dcterms:W3CDTF">2022-08-23T10:09:21Z</dcterms:created>
  <dcterms:modified xsi:type="dcterms:W3CDTF">2022-08-24T05:06:53Z</dcterms:modified>
</cp:coreProperties>
</file>