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4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9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92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10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8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0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9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3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5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3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9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0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A160-80BB-4067-9CEA-0BC61132DFB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003046-A847-4EB0-96AA-3C1125459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45029"/>
            <a:ext cx="7766936" cy="2458191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уроках истории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9507" y="4500747"/>
            <a:ext cx="5308270" cy="1104405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истории и обществознания МБОУ «Школа №70» Акимова Дина Владимировна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интерпретация текста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3169"/>
            <a:ext cx="8596668" cy="443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интеграция 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информации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текста?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Определение основной мысли текста.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отношения отдельных сообщений текста.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Истолкование значения небольшой части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Искомая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не выделена в тексте специально,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для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понимания требуются простые мыслительные операции.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Интерпретация отдельных частей текста в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или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противопоставлении отдельных сообщений текста.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Интеграция информации из нескольких текстов.</a:t>
            </a:r>
          </a:p>
        </p:txBody>
      </p:sp>
    </p:spTree>
    <p:extLst>
      <p:ext uri="{BB962C8B-B14F-4D97-AF65-F5344CB8AC3E}">
        <p14:creationId xmlns:p14="http://schemas.microsoft.com/office/powerpoint/2010/main" val="23264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356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 интерпретация текста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4"/>
            <a:ext cx="8596668" cy="50232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 </a:t>
            </a:r>
            <a:endParaRPr lang="ru-RU" sz="2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Понимать </a:t>
            </a:r>
            <a:r>
              <a:rPr lang="ru-RU" sz="2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фактологическую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(сюжет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последовательность событий и т.п.).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Понимать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смысловую структуру текста (определять тему, главную мысль/идею, назначение текста).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Понимать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слова или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на основе контекста.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Устанавливать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скрытые связи между событиями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утверждениями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(причинно-следственные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отношения аргумент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контраргумент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тезис - пример, сходство - различие и др.).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Соотносить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изображение с вербальным текстом.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Формулировать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на основе обобщения отдельных частей текста.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Понимать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чувства, мотивы, характеры героев.</a:t>
            </a:r>
          </a:p>
          <a:p>
            <a:pPr marL="0" indent="0"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Понимать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концептуальную информацию (авторскую позицию, коммуникативное намерение)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умения интегрировать и интерпретировать информацию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2604" y="2160588"/>
            <a:ext cx="2793579" cy="388143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перечисленного относится к тому же десятилетию, когда произошло событие, юбилею которому посвящена данная марка?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полная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местничества </a:t>
            </a:r>
          </a:p>
          <a:p>
            <a:pPr marL="0" lvl="0" indent="0" fontAlgn="base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начало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церковной реформы патриарха Никона</a:t>
            </a:r>
          </a:p>
          <a:p>
            <a:pPr marL="0" lvl="0" indent="0" fontAlgn="base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«Вечного мира» России 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принятие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Соборного уложения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644" y="2274838"/>
            <a:ext cx="4194412" cy="338967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4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умения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информацию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470908" y="1930400"/>
            <a:ext cx="4789373" cy="411162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57651" y="2274838"/>
            <a:ext cx="40593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картину и выполните задания.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жизненную ситуацию отражает эта картина?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может испытывать в этот момент А.Д. Меншиков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историческая достоверность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изображенных на картине людей соответствует крестьянской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 показать художник этой картиной?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961900" y="5818909"/>
            <a:ext cx="4465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Меншиков в Берёзове. Художник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Суриков</a:t>
            </a:r>
          </a:p>
        </p:txBody>
      </p:sp>
    </p:spTree>
    <p:extLst>
      <p:ext uri="{BB962C8B-B14F-4D97-AF65-F5344CB8AC3E}">
        <p14:creationId xmlns:p14="http://schemas.microsoft.com/office/powerpoint/2010/main" val="6277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текста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оценка и использование информации?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осмысления текста читателю нужно установить ряд связей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текстом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знаниями, опираясь на личный опыт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описанным реалиям.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или связывать текст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сообщение текста, опираясь на личный опыт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отношение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 к предмету авторского высказывания.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предположения на основе текста.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оценивать сложный текст на незнакомую тему</a:t>
            </a:r>
          </a:p>
        </p:txBody>
      </p:sp>
    </p:spTree>
    <p:extLst>
      <p:ext uri="{BB962C8B-B14F-4D97-AF65-F5344CB8AC3E}">
        <p14:creationId xmlns:p14="http://schemas.microsoft.com/office/powerpoint/2010/main" val="27380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0017"/>
            <a:ext cx="8596668" cy="547134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AD84C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Осмысление и оценка текста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Оценивать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текста или его элементов (примеров, аргументов, иллюстраций и т.п.) относительно целей автора.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текста (структуру, стиль и т.д.), целесообразность использованных автором приемов.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Понимать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структурной единицы текста.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Оценивать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полноту, достоверность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Обнаруживать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противоречия, содержащиеся в одном или нескольких текстах.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Высказывать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обосновывать собственную точку зрения по вопросу, обсуждаемому в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</a:t>
            </a:r>
            <a:r>
              <a:rPr lang="ru-RU" sz="2400" b="1" dirty="0" smtClean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оценивать и использовать информацию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9419"/>
            <a:ext cx="8596668" cy="44619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Из воспоминаний современницы «По прошествии трёх недель по кончине Государыни я пошла к телу для панихиды. Идучи чрез переднюю, нашла тут князя Михаила Ивановича Дашкова, плачущего и вне себя от радости, и, прибежав ко мне, говорил: «Государь достоин, дабы ему воздвигнуть статую золотую; он всему дворянству дал вольность» и с тем едет в Сенат, чтоб там объявить. Я ему сказала: «Разве вы были крепостные и вас продавали доныне?» В чём же эта вольность? И вышло, что в том, чтоб служить и не служить по воле всякого. Сие и прежде было, ибо шли в отставку, но осталось исстари, что дворянство, с вотчин и поместья… кроме одряхлелых и малолетних, в службе Империи записаны были; вместо людей дворянских Пётр I начал рекрут собирать, а дворянство осталось в службе. Отчего вздумали, что в неволе. Воронцов и генерал-прокурор думали великое дело делать, </a:t>
            </a:r>
            <a:r>
              <a:rPr lang="ru-RU" dirty="0" err="1"/>
              <a:t>доложа</a:t>
            </a:r>
            <a:r>
              <a:rPr lang="ru-RU" dirty="0"/>
              <a:t> Государю, дабы дать волю дворянству, а в самом деле выпросили не что иное, кроме того, чтоб всяк был волен служить и не служить. </a:t>
            </a:r>
            <a:r>
              <a:rPr lang="ru-RU" dirty="0" err="1"/>
              <a:t>Пришед</a:t>
            </a:r>
            <a:r>
              <a:rPr lang="ru-RU" dirty="0"/>
              <a:t> с панихиды к себе, я увидела, [что] у заднего крыльца стоит карета парадная с короною, и Император в ней поехал в Сенат. Но сей кортеж в народе произвёл негодование, говорили: как ему ехать под короною? он не коронован и не помазан. </a:t>
            </a:r>
            <a:r>
              <a:rPr lang="ru-RU" dirty="0" err="1"/>
              <a:t>Рановременно</a:t>
            </a:r>
            <a:r>
              <a:rPr lang="ru-RU" dirty="0"/>
              <a:t> вздумал употребить корону. У всех дворян велика была радость о данном дозволении служить или не служить, и на тот час совершенно позабыли, что предки их службою приобрели почести и имение, которым пользуются… В 25-й день января… повезли тело Государыни, во гробе лежащей, со всевозможным великолепием и подобающими почестями изо дворца чрез реку в Петропавловский собор в крепость… Император в сей день был чрезмерно весел и посреди церемонии сей траурной сделал себе забаву: нарочно отстанет от везущего тела одра, пустив оного вперёд сажен тридцать, потом изо всей силы добежит… О непристойном поведении сём произошли многие разговоры не в пользу особе Императора, и толки пошли о </a:t>
            </a:r>
            <a:r>
              <a:rPr lang="ru-RU" dirty="0" smtClean="0"/>
              <a:t>безрассудных </a:t>
            </a:r>
            <a:r>
              <a:rPr lang="ru-RU" dirty="0"/>
              <a:t>его во многих случаях поступках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умения оценивать и использовать информацию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императрицу, о кончине которой упоминается в отрывке.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десятилетие, в котором она умерла.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императора, о котором идет речь.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состоит различие в понимании слова «вольность» автором воспоминаний и князем М.И. Дашковым?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императора, по мнению автора, осуждались общественным мнением? Согласны ли вы с автором? Свой ответ обоснуйте.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кто автор этих воспоминаний? По каким признакам вы это определили? </a:t>
            </a:r>
          </a:p>
        </p:txBody>
      </p:sp>
    </p:spTree>
    <p:extLst>
      <p:ext uri="{BB962C8B-B14F-4D97-AF65-F5344CB8AC3E}">
        <p14:creationId xmlns:p14="http://schemas.microsoft.com/office/powerpoint/2010/main" val="26892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умения оценивать и использовать информацию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710047"/>
            <a:ext cx="4184035" cy="4331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Прочитайте текст и выполните задания.</a:t>
            </a:r>
          </a:p>
          <a:p>
            <a:pPr marL="0" indent="0">
              <a:buNone/>
            </a:pPr>
            <a:r>
              <a:rPr lang="ru-RU" sz="1600" dirty="0" smtClean="0"/>
              <a:t>Из </a:t>
            </a:r>
            <a:r>
              <a:rPr lang="ru-RU" sz="1600" dirty="0"/>
              <a:t>книги «Наполеон Бонапарт» историка А.З. Манфреда. «Тильзит был соглашением двух сильнейших держав Европы. Прекращение войны, заключение мира для России были необходимостью. В сложившихся условиях 1807 г., после двух неудачно закончившихся войн… Тильзит был успешным политическим ходом. Союз с могущественной буржуазной империей Запада усиливал позиции России, оказывался для неё выгодным. Политические преимущества союза с наполеоновской Францией превышали экономический ущерб от антианглийской торговой политики».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35782" y="1805049"/>
            <a:ext cx="4393870" cy="42363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Задания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1</a:t>
            </a:r>
            <a:r>
              <a:rPr lang="ru-RU" sz="1600" dirty="0"/>
              <a:t>. Определите, сколько оценочных суждений содержится в тексте.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С какой из оценок автора текста вы согласны? Обоснуйте свой ответ.</a:t>
            </a:r>
          </a:p>
        </p:txBody>
      </p:sp>
    </p:spTree>
    <p:extLst>
      <p:ext uri="{BB962C8B-B14F-4D97-AF65-F5344CB8AC3E}">
        <p14:creationId xmlns:p14="http://schemas.microsoft.com/office/powerpoint/2010/main" val="14031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70427" cy="3879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картину Н.Н.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прочитайте текст из учебника и выполните задания.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5051557" cy="4370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Реформы Петра вызывали неприятие у многих, главным образом у патриархальной аристократии, видевшей в них разрушение традиционного для нее </a:t>
            </a:r>
            <a:r>
              <a:rPr lang="ru-RU" dirty="0" smtClean="0"/>
              <a:t>мира. Недовольные </a:t>
            </a:r>
            <a:r>
              <a:rPr lang="ru-RU" dirty="0"/>
              <a:t>реформами нуждались в лидере. Если раньше таковым была сестра царя — Софья, то после ее заточения в монастырь все недовольные стали группироваться вокруг сына царя </a:t>
            </a:r>
            <a:r>
              <a:rPr lang="ru-RU" i="1" dirty="0"/>
              <a:t>Алексея</a:t>
            </a:r>
            <a:r>
              <a:rPr lang="ru-RU" dirty="0"/>
              <a:t>, воспитанного на старинных традициях московского </a:t>
            </a:r>
            <a:r>
              <a:rPr lang="ru-RU" dirty="0" smtClean="0"/>
              <a:t>двора. Расхождения </a:t>
            </a:r>
            <a:r>
              <a:rPr lang="ru-RU" dirty="0"/>
              <a:t>между отцом и сыном становились все более очевидными. Опасаясь за свою судьбу, Алексей в 1716 году бежал из России в Австрию, где пытался искать поддержки в борьбе с отцом. Усилиями петровского дипломата и будущего главы Тайной канцелярии графа </a:t>
            </a:r>
            <a:r>
              <a:rPr lang="ru-RU" i="1" dirty="0"/>
              <a:t>П. </a:t>
            </a:r>
            <a:r>
              <a:rPr lang="ru-RU" i="1" dirty="0" smtClean="0"/>
              <a:t>А. Толстого</a:t>
            </a:r>
            <a:r>
              <a:rPr lang="ru-RU" dirty="0"/>
              <a:t> беглец был возвращен и предстал перед судом. Под пытками он признался в заговоре против царя и был приговорен к смертной казни, однако при невыясненных обстоятельствах умер в тюрьме</a:t>
            </a:r>
            <a:r>
              <a:rPr lang="ru-RU" dirty="0" smtClean="0"/>
              <a:t>.</a:t>
            </a:r>
            <a:r>
              <a:rPr lang="ru-RU" dirty="0"/>
              <a:t> Петр постоянно думал о судьбе проводимых им преобразований. «Дело царевича Алексея» побудило его изменить порядок наследования престола. В 1722 году был подписан указ, согласно которому царь мог назначить себе любого преемника, вне зависимости от степени родства. Однако сделать этого Петр так и не успел. Простудившись в январе 1725 года, он скоропостижно скончался.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3" y="2160589"/>
            <a:ext cx="4183062" cy="3284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7333" y="5581402"/>
            <a:ext cx="4183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допрашивает царевича Алексея. Художник Н.Н.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83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3" y="609599"/>
            <a:ext cx="5699528" cy="2002971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 – это ещё ничего не значит, ЧТО читать и КАК понимать прочитанное – вот в чём главное»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33" t="26697" r="15989" b="7514"/>
          <a:stretch/>
        </p:blipFill>
        <p:spPr>
          <a:xfrm>
            <a:off x="783771" y="3301341"/>
            <a:ext cx="5315082" cy="318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2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умения оценивать и использовать информацию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момент запечатлен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Используя картину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реконструируйте событие, изображенное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Какой диалог мог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состояться между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Петром I и его сыном?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Запишите, что могли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Пётр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и царевич Алексей.</a:t>
            </a:r>
          </a:p>
        </p:txBody>
      </p:sp>
    </p:spTree>
    <p:extLst>
      <p:ext uri="{BB962C8B-B14F-4D97-AF65-F5344CB8AC3E}">
        <p14:creationId xmlns:p14="http://schemas.microsoft.com/office/powerpoint/2010/main" val="33231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166914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Начавшаяся Русско-турецкая война велась на Балканском и Кавказском театре военных действий. (2) На балканском фронте особенно тяжёлой оказалась осада Плевны, которую оборонял талантливый турецкий полководец Осман-паша. (3) Турецкие войска обороняли город несколько месяцев, но в ноябре 1877 г. были вынуждены сдаться. (4) Русская армия начала быстрое наступление в зимних условиях. (5) На кавказском фронте русские войска в короткие сроки разбили превосходящие турецкие войска и овладели крепостями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Баязет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Ардаган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Карс, выйдя к Измаилу. (6) Война завершилась занятием русской армией местечка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СанСтефано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(7) Здесь и был заключён мирный договор, по которому Греция, Черногория и Румыния стали независимыми государствами, а Болгария становилась автономным княжеством в составе Турции.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" t="34617" r="6805" b="20352"/>
          <a:stretch/>
        </p:blipFill>
        <p:spPr>
          <a:xfrm>
            <a:off x="677333" y="3051958"/>
            <a:ext cx="8596669" cy="38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AD8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читательские умения оценивать и использовать информацию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текст, в котором предложения пронумерованы. Фрагменты текста, в которых, возможно, сделаны ошибки, выделены полужирным шрифтом. Проанализируйте карты, оцените текст и укажите номера предложений, в которых есть фрагменты, содержащие ошибки.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Запишите номера этих предложений в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5764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2160589"/>
            <a:ext cx="911980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52551"/>
            <a:ext cx="8763549" cy="2161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−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332" y="676894"/>
            <a:ext cx="8116299" cy="53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593766"/>
            <a:ext cx="8573358" cy="7362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текстов на уроках истории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494675"/>
              </p:ext>
            </p:extLst>
          </p:nvPr>
        </p:nvGraphicFramePr>
        <p:xfrm>
          <a:off x="700643" y="1531915"/>
          <a:ext cx="8775866" cy="438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33">
                  <a:extLst>
                    <a:ext uri="{9D8B030D-6E8A-4147-A177-3AD203B41FA5}">
                      <a16:colId xmlns:a16="http://schemas.microsoft.com/office/drawing/2014/main" xmlns="" val="407114776"/>
                    </a:ext>
                  </a:extLst>
                </a:gridCol>
                <a:gridCol w="4387933">
                  <a:extLst>
                    <a:ext uri="{9D8B030D-6E8A-4147-A177-3AD203B41FA5}">
                      <a16:colId xmlns:a16="http://schemas.microsoft.com/office/drawing/2014/main" xmlns="" val="1284881927"/>
                    </a:ext>
                  </a:extLst>
                </a:gridCol>
              </a:tblGrid>
              <a:tr h="42452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Сплошные тексты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Несплошные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тексты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325121"/>
                  </a:ext>
                </a:extLst>
              </a:tr>
              <a:tr h="424524"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тексты параграфа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исторические карты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253009"/>
                  </a:ext>
                </a:extLst>
              </a:tr>
              <a:tr h="567826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публицистические и литературные памятники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графики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902354"/>
                  </a:ext>
                </a:extLst>
              </a:tr>
              <a:tr h="567826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актовые материалы,</a:t>
                      </a:r>
                    </a:p>
                    <a:p>
                      <a:pPr algn="l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периодической печати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диаграммы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73025" marT="128905" marB="50165"/>
                </a:tc>
                <a:extLst>
                  <a:ext uri="{0D108BD9-81ED-4DB2-BD59-A6C34878D82A}">
                    <a16:rowId xmlns:a16="http://schemas.microsoft.com/office/drawing/2014/main" xmlns="" val="3140925980"/>
                  </a:ext>
                </a:extLst>
              </a:tr>
              <a:tr h="811180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документы личного происхождения (мемуары, дневники, эпистолярные источники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таблицы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093277"/>
                  </a:ext>
                </a:extLst>
              </a:tr>
              <a:tr h="567826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документы экономического и географического содержания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изображения, дополненные текстами (карикатуры, монеты и др.)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707687"/>
                  </a:ext>
                </a:extLst>
              </a:tr>
              <a:tr h="4245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957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2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790" y="961901"/>
            <a:ext cx="8087096" cy="507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Компетенции, относящиеся к читательской грамотности: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ахождение и извлечение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 интерпретация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использование информации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ахождение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извлечение информации из текста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3594" y="1662546"/>
            <a:ext cx="8596668" cy="455694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место, где содержится искомая информация (фрагмент текста, гиперссылка, ссылка на сайт и т.д.)</a:t>
            </a:r>
          </a:p>
          <a:p>
            <a:pPr lvl="0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одну или несколько единиц информации</a:t>
            </a:r>
          </a:p>
          <a:p>
            <a:pPr lvl="0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одну или несколько единиц информации, расположенных в одном фрагменте текста.</a:t>
            </a:r>
          </a:p>
          <a:p>
            <a:pPr lvl="0"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единиц информации, расположенных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фрагментах текста.</a:t>
            </a:r>
          </a:p>
          <a:p>
            <a:pPr lvl="0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наличие/отсутствие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проверяющие читательские умения находить и извлекать информацию.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Прочитайте отрывок из летописи.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«И сел Олег княжить в Киеве, и сказал Олег: "Да будет это мать городам русским". И были у него славяне, и варяги, и прочие, прозвавшиеся </a:t>
            </a:r>
            <a:r>
              <a:rPr lang="ru-RU" dirty="0" err="1"/>
              <a:t>русью</a:t>
            </a:r>
            <a:r>
              <a:rPr lang="ru-RU" dirty="0"/>
              <a:t>. Тот Олег начал ставить города и установил дани славянам, и кривичам, и мери, и установил варягам давать дань от Новгорода по триста гривен ежегодно ради сохранения мира, что и давалось варягам до самой смерти Ярослава. Начал Олег воевать с древлянами и, покорив их, начал брать дань с них по чёрной кунице. Пошёл Олег на северян, и победил северян, и возложил на них лёгкую дань, и не велел им платить дань хазарам, сказав: "Я враг их, и вам незачем". Послал Олег к радимичам, спрашивая: "Кому даёте дань?" Они же ответили: "Хазарам". И дали Олегу по </a:t>
            </a:r>
            <a:r>
              <a:rPr lang="ru-RU" dirty="0" err="1"/>
              <a:t>щелягу</a:t>
            </a:r>
            <a:r>
              <a:rPr lang="ru-RU" dirty="0"/>
              <a:t>, как и хазарам давали. И обладал Олег древлянами, полянами, радимичами, а с </a:t>
            </a:r>
            <a:r>
              <a:rPr lang="ru-RU" dirty="0" err="1"/>
              <a:t>уличами</a:t>
            </a:r>
            <a:r>
              <a:rPr lang="ru-RU" dirty="0"/>
              <a:t> и тиверцами воевал. Когда Игорь вырос, то сопровождал Олега и слушал его, и привели ему жену из Пскова именем Ольга».</a:t>
            </a:r>
          </a:p>
          <a:p>
            <a:pPr marL="0" lvl="0" indent="0" fontAlgn="base">
              <a:buNone/>
            </a:pPr>
            <a:r>
              <a:rPr lang="ru-RU" b="1" dirty="0" smtClean="0"/>
              <a:t>1. Укажите </a:t>
            </a:r>
            <a:r>
              <a:rPr lang="ru-RU" b="1" dirty="0"/>
              <a:t>названия племен, которые согласно данному отрывку платили дань хазарам.</a:t>
            </a:r>
            <a:endParaRPr lang="ru-RU" dirty="0"/>
          </a:p>
          <a:p>
            <a:pPr marL="0" lvl="0" indent="0" fontAlgn="base">
              <a:buNone/>
            </a:pPr>
            <a:r>
              <a:rPr lang="ru-RU" b="1" dirty="0" smtClean="0"/>
              <a:t>2. Какая </a:t>
            </a:r>
            <a:r>
              <a:rPr lang="ru-RU" b="1" dirty="0"/>
              <a:t>дань согласно отрывку была наложена князем Олегом на древлян?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5647"/>
            <a:ext cx="8596668" cy="52457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Прочтите отрывок из исторического источника.</a:t>
            </a:r>
          </a:p>
          <a:p>
            <a:pPr marL="0" indent="0">
              <a:buNone/>
            </a:pPr>
            <a:r>
              <a:rPr lang="ru-RU" dirty="0"/>
              <a:t>«Лета 7106-го ноября в 24 день царь и великий князь Федор Иванович </a:t>
            </a:r>
            <a:r>
              <a:rPr lang="ru-RU" dirty="0" smtClean="0"/>
              <a:t>всея Руси </a:t>
            </a:r>
            <a:r>
              <a:rPr lang="ru-RU" dirty="0"/>
              <a:t>указал. Которые крестьяне из-за бояр, и из-за дворян, и из-за приказных людей, и из-за детей боярских, и из-за всяких людей, из </a:t>
            </a:r>
            <a:r>
              <a:rPr lang="ru-RU" dirty="0" err="1"/>
              <a:t>поместей</a:t>
            </a:r>
            <a:r>
              <a:rPr lang="ru-RU" dirty="0"/>
              <a:t> и из вотчин, из </a:t>
            </a:r>
            <a:r>
              <a:rPr lang="ru-RU" dirty="0" err="1"/>
              <a:t>патриарховых</a:t>
            </a:r>
            <a:r>
              <a:rPr lang="ru-RU" dirty="0"/>
              <a:t>, и из </a:t>
            </a:r>
            <a:r>
              <a:rPr lang="ru-RU" dirty="0" err="1"/>
              <a:t>митрополичих</a:t>
            </a:r>
            <a:r>
              <a:rPr lang="ru-RU" dirty="0"/>
              <a:t>, и из </a:t>
            </a:r>
            <a:r>
              <a:rPr lang="ru-RU" dirty="0" err="1"/>
              <a:t>владычних</a:t>
            </a:r>
            <a:r>
              <a:rPr lang="ru-RU" dirty="0"/>
              <a:t>, и из монастырских вотчин выбежали до нынешнего 106-го году за пять лет, – и на тех беглых крестьян в их побеге и по тех помещиков и вотчинников, за кем они, выбежав, живут, тем помещиком, из-за </a:t>
            </a:r>
            <a:r>
              <a:rPr lang="ru-RU" dirty="0" smtClean="0"/>
              <a:t>кого </a:t>
            </a:r>
            <a:r>
              <a:rPr lang="ru-RU" dirty="0"/>
              <a:t>они выбежали, и патриаршим, и </a:t>
            </a:r>
            <a:r>
              <a:rPr lang="ru-RU" dirty="0" err="1"/>
              <a:t>митрополичим</a:t>
            </a:r>
            <a:r>
              <a:rPr lang="ru-RU" dirty="0"/>
              <a:t>, и </a:t>
            </a:r>
            <a:r>
              <a:rPr lang="ru-RU" dirty="0" err="1"/>
              <a:t>владычним</a:t>
            </a:r>
            <a:r>
              <a:rPr lang="ru-RU" dirty="0"/>
              <a:t>, и </a:t>
            </a:r>
            <a:r>
              <a:rPr lang="ru-RU" dirty="0" smtClean="0"/>
              <a:t>детям </a:t>
            </a:r>
            <a:r>
              <a:rPr lang="ru-RU" dirty="0"/>
              <a:t>боярским, и монастырских сёл </a:t>
            </a:r>
            <a:r>
              <a:rPr lang="ru-RU" dirty="0" smtClean="0"/>
              <a:t>приказчиком </a:t>
            </a:r>
            <a:r>
              <a:rPr lang="ru-RU" dirty="0"/>
              <a:t>и служкам </a:t>
            </a:r>
            <a:r>
              <a:rPr lang="ru-RU" dirty="0" err="1"/>
              <a:t>давати</a:t>
            </a:r>
            <a:r>
              <a:rPr lang="ru-RU" dirty="0"/>
              <a:t> суд и </a:t>
            </a:r>
            <a:r>
              <a:rPr lang="ru-RU" dirty="0" err="1"/>
              <a:t>сыскивати</a:t>
            </a:r>
            <a:r>
              <a:rPr lang="ru-RU" dirty="0"/>
              <a:t> накрепко всякими сыски».</a:t>
            </a:r>
          </a:p>
          <a:p>
            <a:pPr marL="0" indent="0">
              <a:buNone/>
            </a:pPr>
            <a:r>
              <a:rPr lang="ru-RU" b="1" dirty="0"/>
              <a:t>Используя отрывок и знания по истории, выберите в приведённом списке три верных суждения:</a:t>
            </a:r>
          </a:p>
          <a:p>
            <a:pPr marL="0" indent="0">
              <a:buNone/>
            </a:pPr>
            <a:r>
              <a:rPr lang="ru-RU" dirty="0" smtClean="0"/>
              <a:t>1. Крестьянам </a:t>
            </a:r>
            <a:r>
              <a:rPr lang="ru-RU" dirty="0"/>
              <a:t>разрешалось с 7106 года в течение 5 лет уходить из вотчин и поместий.</a:t>
            </a:r>
          </a:p>
          <a:p>
            <a:pPr marL="0" indent="0">
              <a:buNone/>
            </a:pPr>
            <a:r>
              <a:rPr lang="ru-RU" dirty="0" smtClean="0"/>
              <a:t>2. После </a:t>
            </a:r>
            <a:r>
              <a:rPr lang="ru-RU" dirty="0"/>
              <a:t>принятия этого документа окончательно оформилось крепостное право.</a:t>
            </a:r>
          </a:p>
          <a:p>
            <a:pPr marL="0" indent="0">
              <a:buNone/>
            </a:pPr>
            <a:r>
              <a:rPr lang="ru-RU" dirty="0" smtClean="0"/>
              <a:t>3. Современниками </a:t>
            </a:r>
            <a:r>
              <a:rPr lang="ru-RU" dirty="0"/>
              <a:t>событий, упоминаемых в документе, были Борис Годунов и патриарх </a:t>
            </a:r>
            <a:r>
              <a:rPr lang="ru-RU" dirty="0" smtClean="0"/>
              <a:t>Иов.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Отцом </a:t>
            </a:r>
            <a:r>
              <a:rPr lang="ru-RU" dirty="0"/>
              <a:t>упоминаемого в документе правителя был Иван III.</a:t>
            </a:r>
          </a:p>
          <a:p>
            <a:pPr marL="0" indent="0">
              <a:buNone/>
            </a:pPr>
            <a:r>
              <a:rPr lang="ru-RU" dirty="0" smtClean="0"/>
              <a:t>5. Документ </a:t>
            </a:r>
            <a:r>
              <a:rPr lang="ru-RU" dirty="0"/>
              <a:t>был написан в «смутное время».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Этот документ - «Указ </a:t>
            </a:r>
            <a:r>
              <a:rPr lang="ru-RU" dirty="0"/>
              <a:t>об урочных летах».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1961</Words>
  <Application>Microsoft Office PowerPoint</Application>
  <PresentationFormat>Широкоэкранный</PresentationFormat>
  <Paragraphs>127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Формирование читательской грамотности на уроках истории</vt:lpstr>
      <vt:lpstr>«Читать – это ещё ничего не значит, ЧТО читать и КАК понимать прочитанное – вот в чём главное»  К.Д. Ушинский</vt:lpstr>
      <vt:lpstr>Презентация PowerPoint</vt:lpstr>
      <vt:lpstr>Презентация PowerPoint</vt:lpstr>
      <vt:lpstr>Виды текстов на уроках истории</vt:lpstr>
      <vt:lpstr>Презентация PowerPoint</vt:lpstr>
      <vt:lpstr>Нахождение и извлечение информации из текста </vt:lpstr>
      <vt:lpstr>Задания, проверяющие читательские умения находить и извлекать информацию. </vt:lpstr>
      <vt:lpstr>Презентация PowerPoint</vt:lpstr>
      <vt:lpstr>Интеграция и интерпретация текста</vt:lpstr>
      <vt:lpstr>Интеграция и интерпретация текста</vt:lpstr>
      <vt:lpstr>Задания, проверяющие читательские умения интегрировать и интерпретировать информацию  </vt:lpstr>
      <vt:lpstr>Задания, проверяющие читательские умения интегрировать и интерпретировать информацию</vt:lpstr>
      <vt:lpstr>Осмысление и оценка текста</vt:lpstr>
      <vt:lpstr>Презентация PowerPoint</vt:lpstr>
      <vt:lpstr>Задания, проверяющие читательские умения оценивать и использовать информацию</vt:lpstr>
      <vt:lpstr>Задания, проверяющие читательские умения оценивать и использовать информацию</vt:lpstr>
      <vt:lpstr>Задания, проверяющие читательские умения оценивать и использовать информацию</vt:lpstr>
      <vt:lpstr>Рассмотрите картину Н.Н. Ге, прочитайте текст из учебника и выполните задания. </vt:lpstr>
      <vt:lpstr>Задания, проверяющие читательские умения оценивать и использовать информацию</vt:lpstr>
      <vt:lpstr>Текст  (1) Начавшаяся Русско-турецкая война велась на Балканском и Кавказском театре военных действий. (2) На балканском фронте особенно тяжёлой оказалась осада Плевны, которую оборонял талантливый турецкий полководец Осман-паша. (3) Турецкие войска обороняли город несколько месяцев, но в ноябре 1877 г. были вынуждены сдаться. (4) Русская армия начала быстрое наступление в зимних условиях. (5) На кавказском фронте русские войска в короткие сроки разбили превосходящие турецкие войска и овладели крепостями Баязет, Ардаган, Карс, выйдя к Измаилу. (6) Война завершилась занятием русской армией местечка СанСтефано. (7) Здесь и был заключён мирный договор, по которому Греция, Черногория и Румыния стали независимыми государствами, а Болгария становилась автономным княжеством в составе Турции. </vt:lpstr>
      <vt:lpstr>Задания, проверяющие читательские умения оценивать и использовать информацию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на уроках истории</dc:title>
  <dc:creator>user</dc:creator>
  <cp:lastModifiedBy>Акимова ДВ</cp:lastModifiedBy>
  <cp:revision>31</cp:revision>
  <dcterms:created xsi:type="dcterms:W3CDTF">2022-10-15T10:59:38Z</dcterms:created>
  <dcterms:modified xsi:type="dcterms:W3CDTF">2022-10-17T07:19:58Z</dcterms:modified>
</cp:coreProperties>
</file>