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60" r:id="rId15"/>
    <p:sldId id="267" r:id="rId16"/>
    <p:sldId id="268" r:id="rId17"/>
    <p:sldId id="275" r:id="rId18"/>
    <p:sldId id="272" r:id="rId19"/>
    <p:sldId id="271" r:id="rId20"/>
    <p:sldId id="263" r:id="rId21"/>
    <p:sldId id="264" r:id="rId22"/>
    <p:sldId id="265" r:id="rId23"/>
    <p:sldId id="261" r:id="rId24"/>
    <p:sldId id="262" r:id="rId25"/>
    <p:sldId id="269" r:id="rId26"/>
    <p:sldId id="270" r:id="rId27"/>
    <p:sldId id="273" r:id="rId28"/>
    <p:sldId id="278" r:id="rId29"/>
    <p:sldId id="276" r:id="rId30"/>
    <p:sldId id="274" r:id="rId31"/>
    <p:sldId id="279" r:id="rId32"/>
    <p:sldId id="280" r:id="rId33"/>
    <p:sldId id="281" r:id="rId34"/>
    <p:sldId id="282" r:id="rId35"/>
    <p:sldId id="285" r:id="rId36"/>
    <p:sldId id="283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77" r:id="rId46"/>
    <p:sldId id="301" r:id="rId47"/>
    <p:sldId id="303" r:id="rId48"/>
    <p:sldId id="302" r:id="rId49"/>
    <p:sldId id="304" r:id="rId50"/>
    <p:sldId id="296" r:id="rId51"/>
    <p:sldId id="297" r:id="rId52"/>
    <p:sldId id="298" r:id="rId53"/>
    <p:sldId id="300" r:id="rId54"/>
    <p:sldId id="299" r:id="rId55"/>
    <p:sldId id="258" r:id="rId56"/>
    <p:sldId id="259" r:id="rId57"/>
    <p:sldId id="257" r:id="rId58"/>
    <p:sldId id="295" r:id="rId59"/>
    <p:sldId id="30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0841-A5D8-488D-828F-A10A3CBE0D3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5BD4-31FD-46D4-982F-765631992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функциональной грамотности как средство достижения УУД на уроках истории и обществознания в условиях ФГОС ООО 3.0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4857760"/>
            <a:ext cx="22396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err="1" smtClean="0"/>
              <a:t>Стыкалина</a:t>
            </a:r>
            <a:r>
              <a:rPr lang="ru-RU" dirty="0" smtClean="0"/>
              <a:t> З. А.</a:t>
            </a:r>
          </a:p>
          <a:p>
            <a:r>
              <a:rPr lang="ru-RU" dirty="0" err="1" smtClean="0"/>
              <a:t>Матыкина</a:t>
            </a:r>
            <a:r>
              <a:rPr lang="ru-RU" dirty="0" smtClean="0"/>
              <a:t> М. И.</a:t>
            </a:r>
          </a:p>
          <a:p>
            <a:r>
              <a:rPr lang="ru-RU" dirty="0"/>
              <a:t>у</a:t>
            </a:r>
            <a:r>
              <a:rPr lang="ru-RU" dirty="0" smtClean="0"/>
              <a:t>чителя истории </a:t>
            </a:r>
          </a:p>
          <a:p>
            <a:r>
              <a:rPr lang="ru-RU" dirty="0" smtClean="0"/>
              <a:t>и обществознания</a:t>
            </a:r>
          </a:p>
          <a:p>
            <a:r>
              <a:rPr lang="ru-RU" dirty="0" smtClean="0"/>
              <a:t>МБОУ «Школа №64»</a:t>
            </a:r>
          </a:p>
          <a:p>
            <a:endParaRPr lang="ru-RU" dirty="0"/>
          </a:p>
        </p:txBody>
      </p:sp>
      <p:pic>
        <p:nvPicPr>
          <p:cNvPr id="11266" name="Picture 2" descr="https://stavropsosh3.edusite.ru/images/waif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986" y="142852"/>
            <a:ext cx="3203499" cy="1801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72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Математическая грамотность на уроке обществознания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Перед учащимися все названные субъекты России.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Сосчитать сколько в России областей, республик, автономных округов, автономных областей, городов федерального значения. Сколько всего субъектов в РФ?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Математическая грамотность на уроке истории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 середине 1890-х годов численность населения России возросла до 130 млн человек, из которых 13% проживало в городах. Сколько человек проживало в сельской местности?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7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Креативное мышление по уроке обществознание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Подобрать кадры из кинофильмов, раскрывающих тему «Виновен-отвечай».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Составить  с помощью рисунков первобытных людей послание современному обществу.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Глобальные компетенции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Работа с иллюстративным материалом, где показана экологическая проблема.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Задания: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Какая деятельность человека приводит к  таким последствиям?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чем опасность для человечества?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Какие экологические проблемы наиболее важны для вашего региона? Как возможно их разрешить?</a:t>
            </a:r>
          </a:p>
        </p:txBody>
      </p:sp>
    </p:spTree>
    <p:extLst>
      <p:ext uri="{BB962C8B-B14F-4D97-AF65-F5344CB8AC3E}">
        <p14:creationId xmlns:p14="http://schemas.microsoft.com/office/powerpoint/2010/main" val="65188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Грамотность – традиционный и современный подходы.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 r="10954" b="9084"/>
          <a:stretch>
            <a:fillRect/>
          </a:stretch>
        </p:blipFill>
        <p:spPr bwMode="auto">
          <a:xfrm>
            <a:off x="214282" y="1500173"/>
            <a:ext cx="8465955" cy="43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 r="5629" b="7506"/>
          <a:stretch>
            <a:fillRect/>
          </a:stretch>
        </p:blipFill>
        <p:spPr bwMode="auto">
          <a:xfrm>
            <a:off x="260280" y="1643050"/>
            <a:ext cx="86003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13574" r="25152" b="18734"/>
          <a:stretch>
            <a:fillRect/>
          </a:stretch>
        </p:blipFill>
        <p:spPr bwMode="auto">
          <a:xfrm>
            <a:off x="714348" y="357166"/>
            <a:ext cx="7824563" cy="55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ООО обществознание, умение решать практические задачи… в сфере экономической географии  для определения качества жизни человека, семьи и финансового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благополучая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ООО 3.0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rebuchet MS" pitchFamily="34" charset="0"/>
              </a:rPr>
              <a:t>Формирование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dirty="0" err="1" smtClean="0">
                <a:latin typeface="Trebuchet MS" pitchFamily="34" charset="0"/>
              </a:rPr>
              <a:t>мета</a:t>
            </a:r>
            <a:r>
              <a:rPr lang="ru-RU" dirty="0" err="1" smtClean="0">
                <a:latin typeface="Trebuchet MS" pitchFamily="34" charset="0"/>
              </a:rPr>
              <a:t>предметных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smtClean="0">
                <a:latin typeface="Trebuchet MS" pitchFamily="34" charset="0"/>
              </a:rPr>
              <a:t>и универсальных </a:t>
            </a:r>
            <a:r>
              <a:rPr lang="ru-RU" dirty="0" smtClean="0">
                <a:latin typeface="Trebuchet MS" pitchFamily="34" charset="0"/>
              </a:rPr>
              <a:t>способов деятельность), включающей  овладении ключевыми компетенциями</a:t>
            </a:r>
            <a:r>
              <a:rPr lang="en-US" dirty="0" smtClean="0">
                <a:latin typeface="Trebuchet MS" pitchFamily="34" charset="0"/>
              </a:rPr>
              <a:t>,</a:t>
            </a:r>
            <a:r>
              <a:rPr lang="ru-RU" dirty="0" smtClean="0">
                <a:latin typeface="Trebuchet MS" pitchFamily="34" charset="0"/>
              </a:rPr>
              <a:t>составляющими основу дальнейшего успешного образования и ориентацию в мире </a:t>
            </a:r>
            <a:r>
              <a:rPr lang="ru-RU" dirty="0" err="1" smtClean="0">
                <a:latin typeface="Trebuchet MS" pitchFamily="34" charset="0"/>
              </a:rPr>
              <a:t>проффесий</a:t>
            </a:r>
            <a:r>
              <a:rPr lang="ru-RU" dirty="0" smtClean="0">
                <a:latin typeface="Trebuchet MS" pitchFamily="34" charset="0"/>
              </a:rPr>
              <a:t>.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82" r="6516" b="48544"/>
          <a:stretch>
            <a:fillRect/>
          </a:stretch>
        </p:blipFill>
        <p:spPr bwMode="auto">
          <a:xfrm>
            <a:off x="428596" y="2071678"/>
            <a:ext cx="83040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996" r="9179" b="40652"/>
          <a:stretch>
            <a:fillRect/>
          </a:stretch>
        </p:blipFill>
        <p:spPr bwMode="auto">
          <a:xfrm>
            <a:off x="59545" y="1785926"/>
            <a:ext cx="90171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636" t="7892" r="22794" b="15398"/>
          <a:stretch>
            <a:fillRect/>
          </a:stretch>
        </p:blipFill>
        <p:spPr bwMode="auto">
          <a:xfrm>
            <a:off x="1071538" y="1214422"/>
            <a:ext cx="7073249" cy="52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01" t="9211" r="23377" b="5927"/>
          <a:stretch>
            <a:fillRect/>
          </a:stretch>
        </p:blipFill>
        <p:spPr bwMode="auto">
          <a:xfrm>
            <a:off x="857224" y="393405"/>
            <a:ext cx="7358114" cy="61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7214" r="25152" b="9084"/>
          <a:stretch>
            <a:fillRect/>
          </a:stretch>
        </p:blipFill>
        <p:spPr bwMode="auto">
          <a:xfrm>
            <a:off x="1102680" y="357166"/>
            <a:ext cx="7106164" cy="598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574" r="6516" b="15398"/>
          <a:stretch>
            <a:fillRect/>
          </a:stretch>
        </p:blipFill>
        <p:spPr bwMode="auto">
          <a:xfrm>
            <a:off x="212490" y="1785926"/>
            <a:ext cx="886337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519" r="13920" b="9084"/>
          <a:stretch>
            <a:fillRect/>
          </a:stretch>
        </p:blipFill>
        <p:spPr bwMode="auto">
          <a:xfrm>
            <a:off x="285720" y="1357298"/>
            <a:ext cx="870073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 r="8291" b="7506"/>
          <a:stretch>
            <a:fillRect/>
          </a:stretch>
        </p:blipFill>
        <p:spPr bwMode="auto">
          <a:xfrm>
            <a:off x="245625" y="1928802"/>
            <a:ext cx="84372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формирования УУД 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-решение кейсов;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-решение задач;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-деловая игра «Права и обязанности несовершеннолетних собственников. 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финансы».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Кейсы требуют от школьников сложных мыслительных операций с данными и представляют собой описание реальных ситуаций, не имеющих всей полноты условий, а в связи с этим всегда имеющих неограниченное количество способов решения и правильных ответов.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h16-nvrsk.ru/wp-content/uploads/2021/1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138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20555" r="23377" b="7514"/>
          <a:stretch>
            <a:fillRect/>
          </a:stretch>
        </p:blipFill>
        <p:spPr bwMode="auto">
          <a:xfrm>
            <a:off x="500034" y="123655"/>
            <a:ext cx="8384489" cy="616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30312" r="23377" b="7506"/>
          <a:stretch>
            <a:fillRect/>
          </a:stretch>
        </p:blipFill>
        <p:spPr bwMode="auto">
          <a:xfrm>
            <a:off x="500034" y="857232"/>
            <a:ext cx="80984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35" y="0"/>
            <a:ext cx="8095059" cy="10398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Кейс 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. Вопрос 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. Дополнительное условие</a:t>
            </a:r>
            <a:r>
              <a:rPr lang="en-US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363" name="Объект 8"/>
          <p:cNvSpPr>
            <a:spLocks noGrp="1"/>
          </p:cNvSpPr>
          <p:nvPr>
            <p:ph idx="1"/>
          </p:nvPr>
        </p:nvSpPr>
        <p:spPr>
          <a:xfrm>
            <a:off x="628650" y="1303338"/>
            <a:ext cx="8236744" cy="5175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dirty="0" smtClean="0"/>
              <a:t>Дано:</a:t>
            </a:r>
          </a:p>
          <a:p>
            <a:pPr marL="0" indent="0">
              <a:buFont typeface="Arial" charset="0"/>
              <a:buNone/>
            </a:pPr>
            <a:r>
              <a:rPr lang="ru-RU" sz="1800" dirty="0" err="1" smtClean="0"/>
              <a:t>Ежемесечная</a:t>
            </a:r>
            <a:r>
              <a:rPr lang="ru-RU" sz="1800" dirty="0" smtClean="0"/>
              <a:t> плата по кредиту – 6862,5 р. 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За день – 225, 62 р.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Расходы семьи за месяц: 6862,5+53500=60362 р.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Доходы семьи за месяц: 55000+36800=91800 р.(до вычета НДФЛ)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Доходы: 47850+32016=79866 (НДФЛ)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Решение: Антон и Мария получат налоговый вычет  за 2021 год, за 1 месяц 2020 года, подав декларации-3 –НДФЛ до 1 апреля, в размере 91800-79866=11934 р.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11934*12=143208 р.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Налоговый вычет на покупку жилья многие банки не разрешают, подавать декларации об уплаченных процентах, т.к. заемщики не выплатили половину кредита. </a:t>
            </a:r>
          </a:p>
          <a:p>
            <a:pPr marL="0" indent="0">
              <a:buFont typeface="Arial" charset="0"/>
              <a:buNone/>
            </a:pPr>
            <a:r>
              <a:rPr lang="ru-RU" sz="1800" dirty="0" smtClean="0"/>
              <a:t>Они могут сделать  косметический ремонт , купить мебель первой необходимости.</a:t>
            </a:r>
          </a:p>
          <a:p>
            <a:pPr marL="0" indent="0"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37" r="23429" b="5996"/>
          <a:stretch>
            <a:fillRect/>
          </a:stretch>
        </p:blipFill>
        <p:spPr bwMode="auto">
          <a:xfrm>
            <a:off x="985896" y="165253"/>
            <a:ext cx="7293817" cy="63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18" r="23856" b="5490"/>
          <a:stretch>
            <a:fillRect/>
          </a:stretch>
        </p:blipFill>
        <p:spPr bwMode="auto">
          <a:xfrm>
            <a:off x="832499" y="220337"/>
            <a:ext cx="7226938" cy="64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276" r="2854" b="10166"/>
          <a:stretch>
            <a:fillRect/>
          </a:stretch>
        </p:blipFill>
        <p:spPr bwMode="auto">
          <a:xfrm>
            <a:off x="396063" y="391887"/>
            <a:ext cx="8606861" cy="56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76" r="7270" b="5063"/>
          <a:stretch>
            <a:fillRect/>
          </a:stretch>
        </p:blipFill>
        <p:spPr bwMode="auto">
          <a:xfrm>
            <a:off x="347076" y="286515"/>
            <a:ext cx="8137249" cy="59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76" r="7411" b="5063"/>
          <a:stretch>
            <a:fillRect/>
          </a:stretch>
        </p:blipFill>
        <p:spPr bwMode="auto">
          <a:xfrm>
            <a:off x="474440" y="404948"/>
            <a:ext cx="7990292" cy="58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079" b="11367"/>
          <a:stretch>
            <a:fillRect/>
          </a:stretch>
        </p:blipFill>
        <p:spPr bwMode="auto">
          <a:xfrm>
            <a:off x="180204" y="757646"/>
            <a:ext cx="8761687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76" b="5963"/>
          <a:stretch>
            <a:fillRect/>
          </a:stretch>
        </p:blipFill>
        <p:spPr bwMode="auto">
          <a:xfrm>
            <a:off x="278497" y="418011"/>
            <a:ext cx="8618978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езультат овладения учащимися системой предметных ключевых компетенций, позволяющих эффективно применять знания в практической жизни и успешно проходить путь социализации.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ученик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268954"/>
            <a:ext cx="3582837" cy="258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919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276" b="4462"/>
          <a:stretch>
            <a:fillRect/>
          </a:stretch>
        </p:blipFill>
        <p:spPr bwMode="auto">
          <a:xfrm>
            <a:off x="610630" y="470264"/>
            <a:ext cx="8030450" cy="5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35" y="0"/>
            <a:ext cx="8095059" cy="10398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Кейс 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. Вопрос 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. Дополнительное условие</a:t>
            </a:r>
            <a:r>
              <a:rPr lang="en-US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5" name="Объект 8"/>
          <p:cNvSpPr>
            <a:spLocks noGrp="1"/>
          </p:cNvSpPr>
          <p:nvPr>
            <p:ph idx="1"/>
          </p:nvPr>
        </p:nvSpPr>
        <p:spPr>
          <a:xfrm>
            <a:off x="628650" y="1303338"/>
            <a:ext cx="8236744" cy="5175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dirty="0" smtClean="0"/>
              <a:t>При помощи банковских инструментов, Мария и Антон могут открыть депозит или вклад в банке на выгодных условиях, проанализируют  предложения на сравни.</a:t>
            </a:r>
            <a:r>
              <a:rPr lang="en-US" sz="1800" dirty="0" err="1" smtClean="0"/>
              <a:t>ru</a:t>
            </a:r>
            <a:r>
              <a:rPr lang="en-US" sz="1800" dirty="0" smtClean="0"/>
              <a:t> </a:t>
            </a:r>
            <a:r>
              <a:rPr lang="ru-RU" sz="1800" dirty="0" smtClean="0"/>
              <a:t>, выберут подходящий, например, в </a:t>
            </a:r>
            <a:r>
              <a:rPr lang="ru-RU" sz="1800" dirty="0" err="1" smtClean="0"/>
              <a:t>Газпромбанке</a:t>
            </a:r>
            <a:r>
              <a:rPr lang="ru-RU" sz="1800" dirty="0" smtClean="0"/>
              <a:t> под </a:t>
            </a:r>
            <a:r>
              <a:rPr lang="en-US" sz="1800" dirty="0" smtClean="0"/>
              <a:t> 9%</a:t>
            </a:r>
            <a:r>
              <a:rPr lang="ru-RU" sz="1800" dirty="0" smtClean="0"/>
              <a:t> .  Положить 300 000 р. на сохранение с выгодной капитализацией. </a:t>
            </a:r>
          </a:p>
          <a:p>
            <a:pPr marL="0" indent="0"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76" b="5963"/>
          <a:stretch>
            <a:fillRect/>
          </a:stretch>
        </p:blipFill>
        <p:spPr bwMode="auto">
          <a:xfrm>
            <a:off x="312092" y="836024"/>
            <a:ext cx="8161525" cy="547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76" b="5663"/>
          <a:stretch>
            <a:fillRect/>
          </a:stretch>
        </p:blipFill>
        <p:spPr bwMode="auto">
          <a:xfrm>
            <a:off x="278497" y="339635"/>
            <a:ext cx="8638521" cy="577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677" b="6564"/>
          <a:stretch>
            <a:fillRect/>
          </a:stretch>
        </p:blipFill>
        <p:spPr bwMode="auto">
          <a:xfrm>
            <a:off x="376468" y="757646"/>
            <a:ext cx="8415689" cy="5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298" t="29990" r="23682" b="11609"/>
          <a:stretch>
            <a:fillRect/>
          </a:stretch>
        </p:blipFill>
        <p:spPr bwMode="auto">
          <a:xfrm>
            <a:off x="571472" y="1428736"/>
            <a:ext cx="80203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35" y="0"/>
            <a:ext cx="8095059" cy="10398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Кейс 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. Вопрос 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. Дополнительное условие</a:t>
            </a:r>
            <a:r>
              <a:rPr lang="en-US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sz="3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ru-RU" sz="3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Объект 8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338"/>
            <a:ext cx="8236744" cy="5175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Сергея и Екатерины = 92888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= 119791 руб. ( с учётом премии )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Средняя ежемесячная  плата  частного детского сада  за одного ребёнка = 12000 руб.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 с учётом  всех расходов = 14903 р.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Сергей и Екатерина   могут сократить свои карманные расходы с 10 до 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Попытаться сократить на питание ( если это возможно)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Попытаться  найти дешёвое  ОСАГО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меньше передвигаться на машине (сокращение трат на бензин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масло и другие расходы ) 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576" b="5963"/>
          <a:stretch>
            <a:fillRect/>
          </a:stretch>
        </p:blipFill>
        <p:spPr bwMode="auto">
          <a:xfrm>
            <a:off x="318533" y="365761"/>
            <a:ext cx="8706925" cy="58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785" r="35955" b="14351"/>
          <a:stretch>
            <a:fillRect/>
          </a:stretch>
        </p:blipFill>
        <p:spPr bwMode="auto">
          <a:xfrm>
            <a:off x="298092" y="1043748"/>
            <a:ext cx="8475260" cy="48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64" t="19315" b="24225"/>
          <a:stretch>
            <a:fillRect/>
          </a:stretch>
        </p:blipFill>
        <p:spPr bwMode="auto">
          <a:xfrm>
            <a:off x="1319743" y="1123720"/>
            <a:ext cx="7850038" cy="51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функциональной грамотности</a:t>
            </a:r>
            <a:endParaRPr lang="ru-RU" dirty="0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7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хозяйство, 7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 семьи Соловьевых в сентябре составил 65000 р.В этом месяце на питание семья потратила 27600 р., а на приобретение одежды в четыре раза меньше. Кроме того, на коммунальные услуги и транспортные расходы ушло 15 800 р. Оставшуюся часть решили отложить на поездку во время зимних каникул. Чему равнялись все расходы семьи в сентябре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сколько удалось им  отложить на отпуск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хозяйство, 7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50072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потратила на одежду 27600:4=6900 р.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расходы 27600+6900+15800=50300 р.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Средства, идущие на накопление 65000-50300=14700 р.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50300 р., 14700 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хозяйство, 7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семья состоит из пяти человек. Мама и папа работают, бабушка на пенсии, старший брат учится в университете. Я пока ученик 7 класса. Наш семейный доход состоит из заработанной платы родителей, пенсии бабушки и стипендии брата. Зарплата папы равна 36000 р., а мамина зарплата –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папиной. Пенсия бабушки 14500 р., а стипендия брата равна половине пенсии бабушки. Чему равен доход нашей семьи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хозяйство, 7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Зарплата матери: 36000 *4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/5=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28800 р.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сына: 14500: 2=7250 р.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семьи: 360000+14500+7250=86500.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86 550.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Деловая игра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«Права и обязанности несовершеннолетних собственников. Я и финансы».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-групповая работа (5-6 учащихся)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Воссоединить иллюстрацию (у каждого участника – 1 часть общей иллюстрации), соотнести права и обязанности, применяя навыки  финансового грамотного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16" t="5682" r="10954" b="5927"/>
          <a:stretch>
            <a:fillRect/>
          </a:stretch>
        </p:blipFill>
        <p:spPr bwMode="auto">
          <a:xfrm>
            <a:off x="285720" y="500042"/>
            <a:ext cx="86605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16" t="4104" r="11841" b="5927"/>
          <a:stretch>
            <a:fillRect/>
          </a:stretch>
        </p:blipFill>
        <p:spPr bwMode="auto">
          <a:xfrm>
            <a:off x="285720" y="428604"/>
            <a:ext cx="86477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16" t="5682" r="10954" b="9084"/>
          <a:stretch>
            <a:fillRect/>
          </a:stretch>
        </p:blipFill>
        <p:spPr bwMode="auto">
          <a:xfrm>
            <a:off x="357158" y="785794"/>
            <a:ext cx="848921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особенностью современного образования является его ориентация на развитие личности обучающегося, на достижение таких образовательных результатов, которые помогут вырабатывать эффективные жизненные стратегии, принимать верные решения в различных сферах человеческой деятельности, общения и социальных отношений.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Путь формирования функциональной грамотности учителем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Корректировка рабочих программ</a:t>
            </a:r>
          </a:p>
          <a:p>
            <a:r>
              <a:rPr lang="ru-RU" dirty="0"/>
              <a:t> </a:t>
            </a:r>
            <a:r>
              <a:rPr lang="ru-RU" dirty="0" smtClean="0"/>
              <a:t>Определение форм работы</a:t>
            </a:r>
          </a:p>
          <a:p>
            <a:r>
              <a:rPr lang="ru-RU" dirty="0"/>
              <a:t> О</a:t>
            </a:r>
            <a:r>
              <a:rPr lang="ru-RU" dirty="0" smtClean="0"/>
              <a:t>рганизация внеурочной деятельности</a:t>
            </a:r>
            <a:endParaRPr lang="ru-RU" dirty="0"/>
          </a:p>
        </p:txBody>
      </p:sp>
      <p:pic>
        <p:nvPicPr>
          <p:cNvPr id="4" name="Рисунок 3" descr="учи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000504"/>
            <a:ext cx="4071936" cy="244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59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Путь формирования функциональной грамотности учителем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Корректировка рабочих программ</a:t>
            </a:r>
          </a:p>
          <a:p>
            <a:r>
              <a:rPr lang="ru-RU" dirty="0"/>
              <a:t> </a:t>
            </a:r>
            <a:r>
              <a:rPr lang="ru-RU" dirty="0" smtClean="0"/>
              <a:t>Определение форм работы</a:t>
            </a:r>
          </a:p>
          <a:p>
            <a:r>
              <a:rPr lang="ru-RU" dirty="0"/>
              <a:t> О</a:t>
            </a:r>
            <a:r>
              <a:rPr lang="ru-RU" dirty="0" smtClean="0"/>
              <a:t>рганизация внеурочной деятельности</a:t>
            </a:r>
            <a:endParaRPr lang="ru-RU" dirty="0"/>
          </a:p>
        </p:txBody>
      </p:sp>
      <p:pic>
        <p:nvPicPr>
          <p:cNvPr id="4" name="Рисунок 3" descr="учи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000504"/>
            <a:ext cx="4071936" cy="244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853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Примеры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Читательская грамотность на уроке истории</a:t>
            </a:r>
          </a:p>
          <a:p>
            <a:pPr marL="0" indent="0">
              <a:buNone/>
            </a:pPr>
            <a:r>
              <a:rPr lang="ru-RU" sz="2400" dirty="0" smtClean="0"/>
              <a:t>Работа по тексту:</a:t>
            </a:r>
          </a:p>
          <a:p>
            <a:pPr marL="0" indent="0">
              <a:buNone/>
            </a:pPr>
            <a:r>
              <a:rPr lang="ru-RU" sz="2400" dirty="0" smtClean="0"/>
              <a:t>Первые сведения о школах у древних египтян относятся к 3-му тыс. до н. э. Грамоте обучали только мальчиков. Детей учили с 5 лет. Но не все египетские ребята ходили в школу. Дети простых ремесленников и землевладельцев редко становились образованными людьми….</a:t>
            </a:r>
          </a:p>
          <a:p>
            <a:pPr marL="0" indent="0">
              <a:buNone/>
            </a:pPr>
            <a:r>
              <a:rPr lang="ru-RU" sz="2400" dirty="0" smtClean="0"/>
              <a:t>Вопросы: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Озаглавьте текст, составьте план</a:t>
            </a:r>
          </a:p>
          <a:p>
            <a:pPr marL="457200" indent="-457200">
              <a:buAutoNum type="arabicPeriod"/>
            </a:pPr>
            <a:r>
              <a:rPr lang="ru-RU" sz="2400" dirty="0"/>
              <a:t> </a:t>
            </a:r>
            <a:r>
              <a:rPr lang="ru-RU" sz="2400" dirty="0" smtClean="0"/>
              <a:t>Чему учили в египетских школах?</a:t>
            </a:r>
          </a:p>
          <a:p>
            <a:pPr marL="457200" indent="-457200">
              <a:buAutoNum type="arabicPeriod"/>
            </a:pPr>
            <a:r>
              <a:rPr lang="ru-RU" sz="2400" dirty="0"/>
              <a:t> </a:t>
            </a:r>
            <a:r>
              <a:rPr lang="ru-RU" sz="2400" dirty="0" smtClean="0"/>
              <a:t>Задайте три вопроса к тексту.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737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Естественно-научная грамотность на уроке истории и обществознания</a:t>
            </a:r>
          </a:p>
          <a:p>
            <a:pPr marL="0" indent="0">
              <a:buNone/>
            </a:pPr>
            <a:r>
              <a:rPr lang="ru-RU" sz="2800" dirty="0" smtClean="0"/>
              <a:t>Используя материал «Схема эволюции человека», дать ответы на следующие вопросы: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 чем состоит главная идея представленной информации?</a:t>
            </a:r>
          </a:p>
          <a:p>
            <a:pPr marL="457200" indent="-457200"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У современного человека было два ближайших предка. Назовите их. Дайте объяснение данному факту.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5754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1078</Words>
  <Application>Microsoft Office PowerPoint</Application>
  <PresentationFormat>Экран (4:3)</PresentationFormat>
  <Paragraphs>104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  Формирование функциональной грамотности как средство достижения УУД на уроках истории и обществознания в условиях ФГОС ООО 3.0</vt:lpstr>
      <vt:lpstr>ФГОС ООО 3.0</vt:lpstr>
      <vt:lpstr>Презентация PowerPoint</vt:lpstr>
      <vt:lpstr>Функциональная грамотность</vt:lpstr>
      <vt:lpstr>Структура функциональной грамотности</vt:lpstr>
      <vt:lpstr>Путь формирования функциональной грамотности учителем</vt:lpstr>
      <vt:lpstr>Путь формирования функциональной грамотности учителем</vt:lpstr>
      <vt:lpstr>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класс</vt:lpstr>
      <vt:lpstr>7 класс</vt:lpstr>
      <vt:lpstr>8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 № 1. Вопрос № 1. Дополнительное условие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 № 1. Вопрос № 1. Дополнительное условие № 2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 № 2. Вопрос № 1. Дополнительное условие № 1</vt:lpstr>
      <vt:lpstr>Презентация PowerPoint</vt:lpstr>
      <vt:lpstr>Презентация PowerPoint</vt:lpstr>
      <vt:lpstr>Презентация PowerPoint</vt:lpstr>
      <vt:lpstr>Домашнее хозяйство, 7 класс</vt:lpstr>
      <vt:lpstr>Домашнее хозяйство, 7 класс</vt:lpstr>
      <vt:lpstr>Домашнее хозяйство, 7 класс</vt:lpstr>
      <vt:lpstr>Домашнее хозяйство, 7 класс</vt:lpstr>
      <vt:lpstr>Деловая игра  «Права и обязанности несовершеннолетних собственников. Я и финансы».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Мария Матыкина</cp:lastModifiedBy>
  <cp:revision>29</cp:revision>
  <dcterms:created xsi:type="dcterms:W3CDTF">2022-10-12T20:10:20Z</dcterms:created>
  <dcterms:modified xsi:type="dcterms:W3CDTF">2022-10-17T11:02:38Z</dcterms:modified>
</cp:coreProperties>
</file>