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8" r:id="rId4"/>
    <p:sldId id="257" r:id="rId5"/>
    <p:sldId id="279" r:id="rId6"/>
    <p:sldId id="276" r:id="rId7"/>
    <p:sldId id="284" r:id="rId8"/>
    <p:sldId id="285" r:id="rId9"/>
    <p:sldId id="277" r:id="rId10"/>
    <p:sldId id="287" r:id="rId11"/>
    <p:sldId id="286" r:id="rId12"/>
    <p:sldId id="283" r:id="rId13"/>
    <p:sldId id="260" r:id="rId14"/>
    <p:sldId id="264" r:id="rId15"/>
    <p:sldId id="281" r:id="rId16"/>
    <p:sldId id="282" r:id="rId17"/>
    <p:sldId id="261" r:id="rId18"/>
    <p:sldId id="275" r:id="rId19"/>
    <p:sldId id="288" r:id="rId20"/>
    <p:sldId id="263" r:id="rId21"/>
    <p:sldId id="278" r:id="rId22"/>
    <p:sldId id="289" r:id="rId23"/>
    <p:sldId id="262" r:id="rId24"/>
    <p:sldId id="259" r:id="rId25"/>
    <p:sldId id="290" r:id="rId26"/>
    <p:sldId id="291" r:id="rId27"/>
    <p:sldId id="292" r:id="rId28"/>
    <p:sldId id="293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Соловьева Е. В., учитель химии МБОУ «Школа №38»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математической грамотности на уроках химии на примерах заданий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00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8372"/>
            <a:ext cx="836327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Степень окисления. ОВ-процессы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1844824"/>
            <a:ext cx="80295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45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соответствий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373563"/>
          </a:xfrm>
        </p:spPr>
        <p:txBody>
          <a:bodyPr/>
          <a:lstStyle/>
          <a:p>
            <a:r>
              <a:rPr lang="ru-RU" dirty="0" smtClean="0"/>
              <a:t>Оксиду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соответствует…</a:t>
            </a:r>
            <a:r>
              <a:rPr lang="ru-RU" dirty="0"/>
              <a:t>?</a:t>
            </a:r>
            <a:endParaRPr lang="ru-RU" dirty="0" smtClean="0"/>
          </a:p>
          <a:p>
            <a:pPr marL="114300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					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ru-RU" baseline="-25000" dirty="0" smtClean="0"/>
          </a:p>
          <a:p>
            <a:pPr marL="114300" indent="0">
              <a:buNone/>
            </a:pPr>
            <a:r>
              <a:rPr lang="ru-RU" dirty="0" smtClean="0"/>
              <a:t>Проверяем по совпадению степени окисления серы.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Продукты реакции </a:t>
            </a:r>
            <a:r>
              <a:rPr lang="en-US" dirty="0" smtClean="0"/>
              <a:t>Al + KOH + H</a:t>
            </a:r>
            <a:r>
              <a:rPr lang="en-US" baseline="-25000" dirty="0" smtClean="0"/>
              <a:t>2</a:t>
            </a:r>
            <a:r>
              <a:rPr lang="en-US" dirty="0" smtClean="0"/>
              <a:t>O → …. </a:t>
            </a:r>
            <a:r>
              <a:rPr lang="ru-RU" dirty="0" smtClean="0"/>
              <a:t>?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K[Al(OH)</a:t>
            </a:r>
            <a:r>
              <a:rPr lang="en-US" baseline="-25000" dirty="0" smtClean="0"/>
              <a:t>4</a:t>
            </a:r>
            <a:r>
              <a:rPr lang="en-US" dirty="0" smtClean="0"/>
              <a:t>]					</a:t>
            </a:r>
            <a:r>
              <a:rPr lang="en-US" dirty="0"/>
              <a:t> K[Al(OH)</a:t>
            </a:r>
            <a:r>
              <a:rPr lang="en-US" baseline="-25000" dirty="0"/>
              <a:t>4</a:t>
            </a:r>
            <a:r>
              <a:rPr lang="en-US" dirty="0" smtClean="0"/>
              <a:t>] + H</a:t>
            </a:r>
            <a:r>
              <a:rPr lang="en-US" baseline="-25000" dirty="0" smtClean="0"/>
              <a:t>2</a:t>
            </a:r>
          </a:p>
          <a:p>
            <a:pPr marL="114300" indent="0">
              <a:buNone/>
            </a:pPr>
            <a:r>
              <a:rPr lang="ru-RU" dirty="0" smtClean="0"/>
              <a:t>Проверяем по изменениям степеней окисления.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870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со схемами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748464" cy="281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48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графиками и диаграммами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ge.fipi.ru/os/docs/0CD62708049A9FB940BFBB6E0A09ECC8/docs/DD39C648D28D8DE8475B42A20225E03D/xs3docsrcDD39C648D28D8DE8475B42A20225E03D_2_161192561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96" y="1484784"/>
            <a:ext cx="2736304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234" y="1412776"/>
            <a:ext cx="268182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Рисунок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96566"/>
            <a:ext cx="2924175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Скорость химической реакции</a:t>
            </a:r>
            <a:endParaRPr lang="ru-RU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528" y="1700808"/>
            <a:ext cx="8640960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графике представлена зависимость концентрации исходных веществ и продуктов реакции от времени протекания реакции: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321589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707904" y="3361174"/>
            <a:ext cx="496855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Определите, какая кривая описывает изменение концентрации исходных веществ, а какая – продуктов реакции.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4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таблицами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966491"/>
              </p:ext>
            </p:extLst>
          </p:nvPr>
        </p:nvGraphicFramePr>
        <p:xfrm>
          <a:off x="323528" y="1268760"/>
          <a:ext cx="6408713" cy="4104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817"/>
                <a:gridCol w="1171704"/>
                <a:gridCol w="957741"/>
                <a:gridCol w="1069817"/>
                <a:gridCol w="1069817"/>
                <a:gridCol w="1069817"/>
              </a:tblGrid>
              <a:tr h="248706">
                <a:tc gridSpan="2"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Человеческий организм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Растения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Земная кора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элемент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ω</a:t>
                      </a:r>
                      <a:r>
                        <a:rPr lang="ru-RU" sz="1100">
                          <a:effectLst/>
                        </a:rPr>
                        <a:t>, 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элемент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ω</a:t>
                      </a:r>
                      <a:r>
                        <a:rPr lang="ru-RU" sz="1100">
                          <a:effectLst/>
                        </a:rPr>
                        <a:t>, 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элемент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ω</a:t>
                      </a:r>
                      <a:r>
                        <a:rPr lang="ru-RU" sz="1100">
                          <a:effectLst/>
                        </a:rPr>
                        <a:t>, 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60,3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10,0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H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&lt;0,0001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25,5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70,7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62,5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10,5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C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2,42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Na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2,64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0,226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Ca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1,94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0,143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P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0,152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K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Cl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0,017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870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&lt;0,0001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0,15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Si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21,2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71276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&lt;0,0001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&lt;0,0001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Al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6,47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29508"/>
              </p:ext>
            </p:extLst>
          </p:nvPr>
        </p:nvGraphicFramePr>
        <p:xfrm>
          <a:off x="251520" y="5517232"/>
          <a:ext cx="8064896" cy="114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1143696">
                <a:tc>
                  <a:txBody>
                    <a:bodyPr/>
                    <a:lstStyle/>
                    <a:p>
                      <a:pPr algn="just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1. Проанализируйте данные таблицы по распространённости серы. Сформулируйте ответы на вопросы.</a:t>
                      </a:r>
                    </a:p>
                    <a:p>
                      <a:pPr algn="just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1) В каком из трёх компонентов природы массовая доля </a:t>
                      </a:r>
                      <a:r>
                        <a:rPr lang="ru-RU" sz="1300" dirty="0">
                          <a:effectLst/>
                        </a:rPr>
                        <a:t>(ω)</a:t>
                      </a:r>
                      <a:r>
                        <a:rPr lang="ru-RU" sz="1100" dirty="0">
                          <a:effectLst/>
                        </a:rPr>
                        <a:t> серы наибольшая?</a:t>
                      </a:r>
                    </a:p>
                    <a:p>
                      <a:pPr algn="just"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2) В виде простого вещества или в виде химического элемента сера входит в состав человеческого организма?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698504" y="1772816"/>
            <a:ext cx="226876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состав клетки входит примерно 80 химических элементов системы Менделеева. Все эти элементы встречаются и в неживой природе.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695797"/>
              </p:ext>
            </p:extLst>
          </p:nvPr>
        </p:nvGraphicFramePr>
        <p:xfrm>
          <a:off x="323528" y="188640"/>
          <a:ext cx="5154557" cy="5322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717"/>
                <a:gridCol w="1462343"/>
                <a:gridCol w="1373471"/>
                <a:gridCol w="1430026"/>
              </a:tblGrid>
              <a:tr h="183129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Элемент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Азот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Фосфор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Калий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90433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>
                          <a:effectLst/>
                        </a:rPr>
                        <a:t>Влияние на растения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1.                 Стимулирует рост зелёной части растений;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2.                 абсорбируется из почвы в виде нитратов или ионов аммония;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3.                 участвует во всех этапах развития растения, синтеза белков и развития плодов;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4.                 входит в состав хлорофилла, играющего важную роль в фотосинтезе и развитии плодов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5.                 Способствует созреванию культур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повышает их качество;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6.                 отвечает за развитие корней, формирование почек и плодов;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7.                 ускоряет созревание плодов;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8.                 играет ключевую роль в накоплении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передаче энергии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фотосинтезе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9.                 Повышает устойчивость растений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к заболеваниям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засухе;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10.             активирует вещества, необходимые для синтеза белков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углеводов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в растениях;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11.             улучшает регулирование водного режима растений, поэтому повышает сопротивляемость заболеваниям, засухе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заморозкам;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>
                          <a:effectLst/>
                        </a:rPr>
                        <a:t>12.             укрепляет стебель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корневую систему растения, улучшает вкус, текстуру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и цвет плодов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38816"/>
              </p:ext>
            </p:extLst>
          </p:nvPr>
        </p:nvGraphicFramePr>
        <p:xfrm>
          <a:off x="323528" y="4221088"/>
          <a:ext cx="6076950" cy="2528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50"/>
                <a:gridCol w="1724025"/>
                <a:gridCol w="1619250"/>
                <a:gridCol w="16859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Примеры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карбамид CO(NH</a:t>
                      </a:r>
                      <a:r>
                        <a:rPr lang="ru-RU" sz="1100" baseline="-250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r>
                        <a:rPr lang="ru-RU" sz="1100" baseline="-250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аммиачная селитра NH</a:t>
                      </a:r>
                      <a:r>
                        <a:rPr lang="ru-RU" sz="1100" baseline="-25000" dirty="0">
                          <a:effectLst/>
                        </a:rPr>
                        <a:t>4</a:t>
                      </a:r>
                      <a:r>
                        <a:rPr lang="ru-RU" sz="1100" dirty="0">
                          <a:effectLst/>
                        </a:rPr>
                        <a:t>NO</a:t>
                      </a:r>
                      <a:r>
                        <a:rPr lang="ru-RU" sz="1100" baseline="-25000" dirty="0">
                          <a:effectLst/>
                        </a:rPr>
                        <a:t>3</a:t>
                      </a:r>
                      <a:r>
                        <a:rPr lang="ru-RU" sz="11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кальциевая селитра </a:t>
                      </a:r>
                      <a:r>
                        <a:rPr lang="ru-RU" sz="1100" dirty="0" err="1">
                          <a:effectLst/>
                        </a:rPr>
                        <a:t>Ca</a:t>
                      </a:r>
                      <a:r>
                        <a:rPr lang="ru-RU" sz="1100" dirty="0">
                          <a:effectLst/>
                        </a:rPr>
                        <a:t>(NO</a:t>
                      </a:r>
                      <a:r>
                        <a:rPr lang="ru-RU" sz="1100" baseline="-25000" dirty="0">
                          <a:effectLst/>
                        </a:rPr>
                        <a:t>3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r>
                        <a:rPr lang="ru-RU" sz="1100" baseline="-250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·2H</a:t>
                      </a:r>
                      <a:r>
                        <a:rPr lang="ru-RU" sz="1100" baseline="-250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O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фосфоритная мука Ca</a:t>
                      </a:r>
                      <a:r>
                        <a:rPr lang="ru-RU" sz="1100" baseline="-25000">
                          <a:effectLst/>
                        </a:rPr>
                        <a:t>3</a:t>
                      </a:r>
                      <a:r>
                        <a:rPr lang="ru-RU" sz="1100">
                          <a:effectLst/>
                        </a:rPr>
                        <a:t>(PO</a:t>
                      </a:r>
                      <a:r>
                        <a:rPr lang="ru-RU" sz="1100" baseline="-250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)</a:t>
                      </a:r>
                      <a:r>
                        <a:rPr lang="ru-RU" sz="1100" baseline="-250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простой суперфосфат Ca(H</a:t>
                      </a:r>
                      <a:r>
                        <a:rPr lang="ru-RU" sz="1100" baseline="-250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PO</a:t>
                      </a:r>
                      <a:r>
                        <a:rPr lang="ru-RU" sz="1100" baseline="-250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)</a:t>
                      </a:r>
                      <a:r>
                        <a:rPr lang="ru-RU" sz="1100" baseline="-250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+ CaSO</a:t>
                      </a:r>
                      <a:r>
                        <a:rPr lang="ru-RU" sz="1100" baseline="-250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двойной суперфосфат Ca(H</a:t>
                      </a:r>
                      <a:r>
                        <a:rPr lang="ru-RU" sz="1100" baseline="-25000">
                          <a:effectLst/>
                        </a:rPr>
                        <a:t>2</a:t>
                      </a:r>
                      <a:r>
                        <a:rPr lang="ru-RU" sz="1100">
                          <a:effectLst/>
                        </a:rPr>
                        <a:t>PO</a:t>
                      </a:r>
                      <a:r>
                        <a:rPr lang="ru-RU" sz="1100" baseline="-25000">
                          <a:effectLst/>
                        </a:rPr>
                        <a:t>4</a:t>
                      </a:r>
                      <a:r>
                        <a:rPr lang="ru-RU" sz="1100">
                          <a:effectLst/>
                        </a:rPr>
                        <a:t>)</a:t>
                      </a:r>
                      <a:r>
                        <a:rPr lang="ru-RU" sz="1100" baseline="-25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калийная селитра KNO</a:t>
                      </a:r>
                      <a:r>
                        <a:rPr lang="ru-RU" sz="1100" baseline="-25000">
                          <a:effectLst/>
                        </a:rPr>
                        <a:t>3</a:t>
                      </a:r>
                      <a:r>
                        <a:rPr lang="ru-RU" sz="110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хлористый калий KCl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Расход удобрений</a:t>
                      </a:r>
                    </a:p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на 10 м</a:t>
                      </a:r>
                      <a:r>
                        <a:rPr lang="ru-RU" sz="1100" baseline="30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300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250 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15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200 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24128" y="1772816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Рассчитайте массу (m) калийного удобрения, которое рекомендуется внести на грядку длиной 5 м и шириной 2,5 м. Ответ подтвердите расчётами.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45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200 г 5%-</a:t>
            </a:r>
            <a:r>
              <a:rPr lang="ru-RU" sz="3600" dirty="0" err="1" smtClean="0"/>
              <a:t>ного</a:t>
            </a:r>
            <a:r>
              <a:rPr lang="ru-RU" sz="3600" dirty="0" smtClean="0"/>
              <a:t> раствора</a:t>
            </a:r>
          </a:p>
          <a:p>
            <a:r>
              <a:rPr lang="ru-RU" sz="3600" dirty="0" smtClean="0"/>
              <a:t>100 г 10%-</a:t>
            </a:r>
            <a:r>
              <a:rPr lang="ru-RU" sz="3600" dirty="0" err="1" smtClean="0"/>
              <a:t>ного</a:t>
            </a:r>
            <a:r>
              <a:rPr lang="ru-RU" sz="3600" dirty="0" smtClean="0"/>
              <a:t> раствора</a:t>
            </a:r>
          </a:p>
          <a:p>
            <a:r>
              <a:rPr lang="ru-RU" sz="3600" dirty="0" smtClean="0"/>
              <a:t>количество вещества в 7</a:t>
            </a:r>
            <a:r>
              <a:rPr lang="en-US" sz="3600" dirty="0" smtClean="0"/>
              <a:t>3</a:t>
            </a:r>
            <a:r>
              <a:rPr lang="ru-RU" sz="3600" dirty="0" smtClean="0"/>
              <a:t> г </a:t>
            </a:r>
            <a:r>
              <a:rPr lang="en-US" sz="3600" dirty="0" err="1" smtClean="0"/>
              <a:t>HCl</a:t>
            </a:r>
            <a:endParaRPr lang="en-US" sz="3600" dirty="0" smtClean="0"/>
          </a:p>
          <a:p>
            <a:r>
              <a:rPr lang="ru-RU" sz="3600" dirty="0" smtClean="0"/>
              <a:t>перевод процентов в доли и наоборот</a:t>
            </a:r>
          </a:p>
          <a:p>
            <a:r>
              <a:rPr lang="ru-RU" sz="3600" dirty="0" smtClean="0"/>
              <a:t>и т. д.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703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 единицами измерения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 килограмм = 1000 грамм</a:t>
            </a:r>
          </a:p>
          <a:p>
            <a:endParaRPr lang="ru-RU" sz="2800" dirty="0"/>
          </a:p>
          <a:p>
            <a:r>
              <a:rPr lang="ru-RU" sz="2800" dirty="0" smtClean="0"/>
              <a:t>Кило-	10</a:t>
            </a:r>
            <a:r>
              <a:rPr lang="ru-RU" sz="2800" baseline="30000" dirty="0" smtClean="0"/>
              <a:t>3		</a:t>
            </a:r>
            <a:r>
              <a:rPr lang="el-GR" sz="2800" dirty="0" smtClean="0"/>
              <a:t>ρ</a:t>
            </a:r>
            <a:r>
              <a:rPr lang="ru-RU" sz="2800" dirty="0" smtClean="0"/>
              <a:t> плотность </a:t>
            </a:r>
            <a:r>
              <a:rPr lang="en-US" sz="2800" dirty="0" smtClean="0"/>
              <a:t>[</a:t>
            </a:r>
            <a:r>
              <a:rPr lang="ru-RU" sz="2800" dirty="0" smtClean="0"/>
              <a:t>г/мл</a:t>
            </a:r>
            <a:r>
              <a:rPr lang="en-US" sz="2800" dirty="0"/>
              <a:t>]</a:t>
            </a:r>
            <a:endParaRPr lang="ru-RU" sz="2800" baseline="30000" dirty="0" smtClean="0"/>
          </a:p>
          <a:p>
            <a:r>
              <a:rPr lang="ru-RU" sz="2800" dirty="0" smtClean="0"/>
              <a:t>Мили	10</a:t>
            </a:r>
            <a:r>
              <a:rPr lang="ru-RU" sz="2800" baseline="30000" dirty="0" smtClean="0"/>
              <a:t>-3					</a:t>
            </a:r>
            <a:r>
              <a:rPr lang="ru-RU" sz="2800" baseline="30000" dirty="0" smtClean="0">
                <a:latin typeface="Times New Roman"/>
                <a:cs typeface="Times New Roman"/>
              </a:rPr>
              <a:t>↓</a:t>
            </a:r>
            <a:endParaRPr lang="ru-RU" sz="2800" baseline="30000" dirty="0" smtClean="0"/>
          </a:p>
          <a:p>
            <a:r>
              <a:rPr lang="ru-RU" sz="2800" dirty="0" smtClean="0"/>
              <a:t>Микро	10</a:t>
            </a:r>
            <a:r>
              <a:rPr lang="ru-RU" sz="2800" baseline="30000" dirty="0" smtClean="0"/>
              <a:t>-6			</a:t>
            </a:r>
            <a:r>
              <a:rPr lang="ru-RU" sz="2800" dirty="0" smtClean="0"/>
              <a:t>          = </a:t>
            </a:r>
            <a:r>
              <a:rPr lang="en-US" sz="2800" dirty="0" smtClean="0"/>
              <a:t>m</a:t>
            </a:r>
            <a:r>
              <a:rPr lang="ru-RU" sz="2800" dirty="0" smtClean="0"/>
              <a:t> </a:t>
            </a:r>
            <a:r>
              <a:rPr lang="en-US" sz="2800" dirty="0" smtClean="0"/>
              <a:t>/</a:t>
            </a:r>
            <a:r>
              <a:rPr lang="ru-RU" sz="2800" dirty="0" smtClean="0"/>
              <a:t> </a:t>
            </a:r>
            <a:r>
              <a:rPr lang="en-US" sz="2800" dirty="0" smtClean="0"/>
              <a:t>V </a:t>
            </a:r>
            <a:endParaRPr lang="ru-RU" sz="2800" baseline="30000" dirty="0" smtClean="0"/>
          </a:p>
          <a:p>
            <a:r>
              <a:rPr lang="ru-RU" sz="2800" dirty="0" smtClean="0"/>
              <a:t>Мега	10</a:t>
            </a:r>
            <a:r>
              <a:rPr lang="ru-RU" sz="2800" baseline="30000" dirty="0" smtClean="0"/>
              <a:t>6</a:t>
            </a:r>
          </a:p>
          <a:p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1 мл = 1см</a:t>
            </a:r>
            <a:r>
              <a:rPr lang="ru-RU" sz="2800" baseline="30000" dirty="0" smtClean="0"/>
              <a:t>3</a:t>
            </a:r>
            <a:endParaRPr lang="ru-RU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18820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массовую долю элемента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71850"/>
            <a:ext cx="8229600" cy="2954313"/>
          </a:xfrm>
        </p:spPr>
        <p:txBody>
          <a:bodyPr/>
          <a:lstStyle/>
          <a:p>
            <a:r>
              <a:rPr lang="ru-RU" dirty="0" smtClean="0"/>
              <a:t>Использование диаграмм</a:t>
            </a:r>
          </a:p>
          <a:p>
            <a:r>
              <a:rPr lang="ru-RU" dirty="0" smtClean="0"/>
              <a:t>Правильное округление чисел</a:t>
            </a:r>
          </a:p>
          <a:p>
            <a:r>
              <a:rPr lang="ru-RU" dirty="0" smtClean="0"/>
              <a:t>Соотнесение 1 – 100%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97" y="1628800"/>
            <a:ext cx="88963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https://pdnr.ru/studopediaru/baza28/3217068723076.files/image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46" y="4653136"/>
            <a:ext cx="6816366" cy="189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28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ru-RU" sz="3600" b="1" dirty="0" smtClean="0"/>
              <a:t>	«</a:t>
            </a:r>
            <a:r>
              <a:rPr lang="ru-RU" sz="3600" b="1" dirty="0"/>
              <a:t>Выживает</a:t>
            </a:r>
            <a:r>
              <a:rPr lang="ru-RU" sz="3600" dirty="0"/>
              <a:t> </a:t>
            </a:r>
            <a:r>
              <a:rPr lang="ru-RU" sz="3600" b="1" dirty="0"/>
              <a:t>не самый сильный или</a:t>
            </a:r>
            <a:r>
              <a:rPr lang="ru-RU" sz="3600" dirty="0"/>
              <a:t> </a:t>
            </a:r>
            <a:r>
              <a:rPr lang="ru-RU" sz="3600" b="1" dirty="0"/>
              <a:t>самый умный,</a:t>
            </a:r>
            <a:r>
              <a:rPr lang="ru-RU" sz="3600" dirty="0"/>
              <a:t> </a:t>
            </a:r>
            <a:r>
              <a:rPr lang="ru-RU" sz="3600" b="1" dirty="0"/>
              <a:t>а тот, кто быстрее откликнется</a:t>
            </a:r>
            <a:r>
              <a:rPr lang="ru-RU" sz="3600" dirty="0"/>
              <a:t> </a:t>
            </a:r>
            <a:r>
              <a:rPr lang="ru-RU" sz="3600" b="1" dirty="0"/>
              <a:t>на </a:t>
            </a:r>
            <a:r>
              <a:rPr lang="ru-RU" sz="3600" b="1" dirty="0" smtClean="0"/>
              <a:t>изменения»</a:t>
            </a:r>
            <a:endParaRPr lang="ru-RU" sz="3600" dirty="0"/>
          </a:p>
          <a:p>
            <a:pPr marL="114300" indent="0">
              <a:lnSpc>
                <a:spcPct val="150000"/>
              </a:lnSpc>
              <a:buNone/>
            </a:pPr>
            <a:r>
              <a:rPr lang="ru-RU" sz="3600" b="1" dirty="0" smtClean="0"/>
              <a:t>	</a:t>
            </a:r>
            <a:r>
              <a:rPr lang="ru-RU" sz="3600" b="1" dirty="0" err="1" smtClean="0"/>
              <a:t>Ч.Дарвин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40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на растворы</a:t>
            </a:r>
            <a:endParaRPr lang="ru-RU" dirty="0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115616" y="2060848"/>
            <a:ext cx="3096344" cy="3600400"/>
          </a:xfrm>
          <a:prstGeom prst="flowChartMagneticDisk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087198" y="3464006"/>
            <a:ext cx="3104147" cy="433825"/>
          </a:xfrm>
          <a:custGeom>
            <a:avLst/>
            <a:gdLst>
              <a:gd name="connsiteX0" fmla="*/ 0 w 3104147"/>
              <a:gd name="connsiteY0" fmla="*/ 0 h 433825"/>
              <a:gd name="connsiteX1" fmla="*/ 1515979 w 3104147"/>
              <a:gd name="connsiteY1" fmla="*/ 433137 h 433825"/>
              <a:gd name="connsiteX2" fmla="*/ 3104147 w 3104147"/>
              <a:gd name="connsiteY2" fmla="*/ 108284 h 43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4147" h="433825">
                <a:moveTo>
                  <a:pt x="0" y="0"/>
                </a:moveTo>
                <a:cubicBezTo>
                  <a:pt x="499310" y="207545"/>
                  <a:pt x="998621" y="415090"/>
                  <a:pt x="1515979" y="433137"/>
                </a:cubicBezTo>
                <a:cubicBezTo>
                  <a:pt x="2033337" y="451184"/>
                  <a:pt x="3104147" y="108284"/>
                  <a:pt x="3104147" y="1082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4355976" y="3573016"/>
            <a:ext cx="648072" cy="1800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148064" y="4333945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Раствор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440536" y="4214245"/>
            <a:ext cx="24465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растворитель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  <a:endParaRPr lang="ru-RU" dirty="0" smtClean="0"/>
          </a:p>
          <a:p>
            <a:pPr algn="ctr"/>
            <a:endParaRPr lang="en-US" dirty="0" smtClean="0"/>
          </a:p>
          <a:p>
            <a:pPr algn="ctr"/>
            <a:r>
              <a:rPr lang="ru-RU" dirty="0" smtClean="0"/>
              <a:t>вещество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61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5" grpId="0" animBg="1"/>
      <p:bldP spid="17" grpId="0" animBg="1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растворы. Работа с таблицами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759802"/>
              </p:ext>
            </p:extLst>
          </p:nvPr>
        </p:nvGraphicFramePr>
        <p:xfrm>
          <a:off x="457200" y="17526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До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После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</a:t>
                      </a:r>
                      <a:r>
                        <a:rPr lang="ru-RU" sz="6000" baseline="-25000" dirty="0" smtClean="0"/>
                        <a:t>р-</a:t>
                      </a:r>
                      <a:r>
                        <a:rPr lang="ru-RU" sz="6000" baseline="-25000" dirty="0" err="1" smtClean="0"/>
                        <a:t>ра</a:t>
                      </a:r>
                      <a:endParaRPr lang="ru-RU" sz="60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m</a:t>
                      </a:r>
                      <a:r>
                        <a:rPr lang="ru-RU" sz="6000" baseline="-25000" dirty="0" smtClean="0"/>
                        <a:t>в-</a:t>
                      </a:r>
                      <a:r>
                        <a:rPr lang="ru-RU" sz="6000" baseline="-25000" dirty="0" err="1" smtClean="0"/>
                        <a:t>ва</a:t>
                      </a:r>
                      <a:endParaRPr lang="ru-RU" sz="6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6000" dirty="0" smtClean="0">
                          <a:latin typeface="Times New Roman"/>
                          <a:cs typeface="Times New Roman"/>
                        </a:rPr>
                        <a:t>ω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4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растворы. Работа с таблицами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092191"/>
              </p:ext>
            </p:extLst>
          </p:nvPr>
        </p:nvGraphicFramePr>
        <p:xfrm>
          <a:off x="395536" y="4149080"/>
          <a:ext cx="821925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752"/>
                <a:gridCol w="2739752"/>
                <a:gridCol w="2739752"/>
              </a:tblGrid>
              <a:tr h="439608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После</a:t>
                      </a:r>
                      <a:endParaRPr lang="ru-RU" sz="2400" dirty="0"/>
                    </a:p>
                  </a:txBody>
                  <a:tcPr/>
                </a:tc>
              </a:tr>
              <a:tr h="58028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</a:t>
                      </a:r>
                      <a:r>
                        <a:rPr lang="ru-RU" sz="3600" baseline="-25000" dirty="0" smtClean="0"/>
                        <a:t>р-</a:t>
                      </a:r>
                      <a:r>
                        <a:rPr lang="ru-RU" sz="3600" baseline="-25000" dirty="0" err="1" smtClean="0"/>
                        <a:t>ра</a:t>
                      </a:r>
                      <a:endParaRPr lang="ru-RU" sz="36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80283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</a:t>
                      </a:r>
                      <a:r>
                        <a:rPr lang="ru-RU" sz="3600" baseline="-25000" dirty="0" smtClean="0"/>
                        <a:t>в-</a:t>
                      </a:r>
                      <a:r>
                        <a:rPr lang="ru-RU" sz="3600" baseline="-25000" dirty="0" err="1" smtClean="0"/>
                        <a:t>ва</a:t>
                      </a:r>
                      <a:endParaRPr lang="ru-RU" sz="3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580283">
                <a:tc>
                  <a:txBody>
                    <a:bodyPr/>
                    <a:lstStyle/>
                    <a:p>
                      <a:r>
                        <a:rPr lang="el-GR" sz="3600" dirty="0" smtClean="0">
                          <a:latin typeface="Times New Roman"/>
                          <a:cs typeface="Times New Roman"/>
                        </a:rPr>
                        <a:t>ω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1790700"/>
            <a:ext cx="82391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5182" y="4653136"/>
            <a:ext cx="1128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150 г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07829" y="6016751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0,1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663878" y="528531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15 г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658319" y="6011397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0,12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5303748"/>
            <a:ext cx="166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(15 + </a:t>
            </a:r>
            <a:r>
              <a:rPr lang="en-US" sz="2800" dirty="0" smtClean="0"/>
              <a:t>x)</a:t>
            </a:r>
            <a:r>
              <a:rPr lang="ru-RU" sz="2800" dirty="0" smtClean="0"/>
              <a:t> г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56475" y="4674114"/>
            <a:ext cx="1866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(150 + </a:t>
            </a:r>
            <a:r>
              <a:rPr lang="en-US" sz="2800" dirty="0" smtClean="0"/>
              <a:t>x)</a:t>
            </a:r>
            <a:r>
              <a:rPr lang="ru-RU" sz="2800" dirty="0" smtClean="0"/>
              <a:t> г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8552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двумя способами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9307505"/>
              </p:ext>
            </p:extLst>
          </p:nvPr>
        </p:nvGraphicFramePr>
        <p:xfrm>
          <a:off x="251521" y="2852936"/>
          <a:ext cx="4032447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После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r>
                        <a:rPr lang="ru-RU" sz="3200" baseline="-25000" dirty="0" smtClean="0"/>
                        <a:t>р-</a:t>
                      </a:r>
                      <a:r>
                        <a:rPr lang="ru-RU" sz="3200" baseline="-25000" dirty="0" err="1" smtClean="0"/>
                        <a:t>ра</a:t>
                      </a:r>
                      <a:endParaRPr lang="ru-RU" sz="32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r>
                        <a:rPr lang="ru-RU" sz="3200" baseline="-25000" dirty="0" smtClean="0"/>
                        <a:t>в-</a:t>
                      </a:r>
                      <a:r>
                        <a:rPr lang="ru-RU" sz="3200" baseline="-25000" dirty="0" err="1" smtClean="0"/>
                        <a:t>ва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>
                          <a:latin typeface="Times New Roman"/>
                          <a:cs typeface="Times New Roman"/>
                        </a:rPr>
                        <a:t>ω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508669"/>
              </p:ext>
            </p:extLst>
          </p:nvPr>
        </p:nvGraphicFramePr>
        <p:xfrm>
          <a:off x="4788024" y="2852936"/>
          <a:ext cx="4032447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7084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После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r>
                        <a:rPr lang="ru-RU" sz="3200" baseline="-25000" dirty="0" smtClean="0"/>
                        <a:t>р-</a:t>
                      </a:r>
                      <a:r>
                        <a:rPr lang="ru-RU" sz="3200" baseline="-25000" dirty="0" err="1" smtClean="0"/>
                        <a:t>ра</a:t>
                      </a:r>
                      <a:endParaRPr lang="ru-RU" sz="32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r>
                        <a:rPr lang="ru-RU" sz="3200" baseline="-25000" dirty="0" smtClean="0"/>
                        <a:t>в-</a:t>
                      </a:r>
                      <a:r>
                        <a:rPr lang="ru-RU" sz="3200" baseline="-25000" dirty="0" err="1" smtClean="0"/>
                        <a:t>ва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>
                          <a:latin typeface="Times New Roman"/>
                          <a:cs typeface="Times New Roman"/>
                        </a:rPr>
                        <a:t>ω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3125" y="3299211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3297759"/>
            <a:ext cx="780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300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73125" y="4437112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0,09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16957" y="4442592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0,09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65175" y="3923764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44396" y="392376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47864" y="3923762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6376" y="3923761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27</a:t>
            </a:r>
            <a:endParaRPr lang="ru-RU" sz="24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555306"/>
            <a:ext cx="8928992" cy="111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135465" y="4477616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0,045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59018" y="4475474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0,045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64695" y="332768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34786" y="3317103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300 + </a:t>
            </a:r>
            <a:r>
              <a:rPr lang="en-US" sz="2400" dirty="0"/>
              <a:t>x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07692" y="5072335"/>
                <a:ext cx="4220292" cy="860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1)</a:t>
                </a:r>
                <a:r>
                  <a:rPr lang="en-US" sz="2000" dirty="0"/>
                  <a:t>m</a:t>
                </a:r>
                <a:r>
                  <a:rPr lang="ru-RU" sz="2000" baseline="-25000" dirty="0"/>
                  <a:t>р-</a:t>
                </a:r>
                <a:r>
                  <a:rPr lang="ru-RU" sz="2000" baseline="-25000" dirty="0" err="1"/>
                  <a:t>ра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0,045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=</m:t>
                    </m:r>
                    <m:r>
                      <a:rPr lang="en-US" sz="2000" i="1" smtClean="0">
                        <a:latin typeface="Cambria Math"/>
                      </a:rPr>
                      <m:t>6</m:t>
                    </m:r>
                    <m:r>
                      <a:rPr lang="en-US" sz="2000" b="0" i="1" smtClean="0">
                        <a:latin typeface="Cambria Math"/>
                      </a:rPr>
                      <m:t>00</m:t>
                    </m:r>
                    <m:r>
                      <a:rPr lang="ru-RU" sz="2000" b="0" i="1" smtClean="0">
                        <a:latin typeface="Cambria Math"/>
                      </a:rPr>
                      <m:t> г</m:t>
                    </m:r>
                  </m:oMath>
                </a14:m>
                <a:endParaRPr lang="en-US" sz="2000" b="0" dirty="0" smtClean="0"/>
              </a:p>
              <a:p>
                <a:r>
                  <a:rPr lang="ru-RU" sz="2000" dirty="0" smtClean="0"/>
                  <a:t>2) </a:t>
                </a:r>
                <a:r>
                  <a:rPr lang="en-US" sz="2000" dirty="0" smtClean="0"/>
                  <a:t>m(H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O) = 6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00−300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300</m:t>
                    </m:r>
                  </m:oMath>
                </a14:m>
                <a:r>
                  <a:rPr lang="ru-RU" sz="2000" dirty="0" smtClean="0"/>
                  <a:t> г</a:t>
                </a:r>
                <a:endParaRPr lang="ru-RU" sz="20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692" y="5072335"/>
                <a:ext cx="4220292" cy="860557"/>
              </a:xfrm>
              <a:prstGeom prst="rect">
                <a:avLst/>
              </a:prstGeom>
              <a:blipFill rotWithShape="1">
                <a:blip r:embed="rId3"/>
                <a:stretch>
                  <a:fillRect l="-1445" b="-12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286071" y="5092695"/>
                <a:ext cx="1842748" cy="641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dirty="0" smtClean="0">
                          <a:latin typeface="Times New Roman"/>
                          <a:cs typeface="Times New Roman"/>
                        </a:rPr>
                        <m:t>0,045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cs typeface="Times New Roman"/>
                            </a:rPr>
                            <m:t>27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  <a:cs typeface="Times New Roman"/>
                            </a:rPr>
                            <m:t>300+</m:t>
                          </m:r>
                          <m:r>
                            <a:rPr lang="en-US" b="0" i="1" dirty="0" smtClean="0">
                              <a:latin typeface="Cambria Math"/>
                              <a:cs typeface="Times New Roman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71" y="5092695"/>
                <a:ext cx="1842748" cy="6412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758391" y="5932892"/>
                <a:ext cx="1219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=300 г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391" y="5932892"/>
                <a:ext cx="121918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7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7" grpId="0"/>
      <p:bldP spid="10" grpId="0"/>
      <p:bldP spid="9" grpId="0"/>
      <p:bldP spid="12" grpId="0"/>
      <p:bldP spid="14" grpId="0"/>
      <p:bldP spid="15" grpId="0"/>
      <p:bldP spid="18" grpId="0"/>
      <p:bldP spid="19" grpId="0"/>
      <p:bldP spid="11" grpId="0"/>
      <p:bldP spid="17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6733"/>
            <a:ext cx="842493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3994537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 </a:t>
            </a:r>
            <a:r>
              <a:rPr lang="ru-RU" dirty="0" smtClean="0"/>
              <a:t>м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 200 г азота</a:t>
            </a:r>
            <a:endParaRPr lang="ru-RU" dirty="0"/>
          </a:p>
          <a:p>
            <a:r>
              <a:rPr lang="ru-RU" dirty="0" smtClean="0"/>
              <a:t>70 м</a:t>
            </a:r>
            <a:r>
              <a:rPr lang="ru-RU" baseline="30000" dirty="0" smtClean="0"/>
              <a:t>2</a:t>
            </a:r>
            <a:r>
              <a:rPr lang="ru-RU" dirty="0" smtClean="0"/>
              <a:t> - ?  140 г		(200*70/100=140г)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579802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Пропорция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2440" y="4889594"/>
            <a:ext cx="83327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 Применение массовой доли элемента, вычисленной в </a:t>
            </a:r>
            <a:r>
              <a:rPr lang="ru-RU" b="1" dirty="0" smtClean="0"/>
              <a:t>задании 18:</a:t>
            </a:r>
          </a:p>
          <a:p>
            <a:r>
              <a:rPr lang="ru-RU" dirty="0" smtClean="0"/>
              <a:t>(</a:t>
            </a:r>
            <a:r>
              <a:rPr lang="en-US" dirty="0"/>
              <a:t> </a:t>
            </a:r>
            <a:r>
              <a:rPr lang="en-US" dirty="0" smtClean="0"/>
              <a:t>w(N) </a:t>
            </a:r>
            <a:r>
              <a:rPr lang="ru-RU" sz="1600" dirty="0" smtClean="0"/>
              <a:t>из </a:t>
            </a:r>
            <a:r>
              <a:rPr lang="en-US" sz="1600" dirty="0" smtClean="0"/>
              <a:t>NH</a:t>
            </a:r>
            <a:r>
              <a:rPr lang="en-US" sz="1600" baseline="-25000" dirty="0" smtClean="0"/>
              <a:t>4</a:t>
            </a:r>
            <a:r>
              <a:rPr lang="en-US" sz="1600" dirty="0" smtClean="0"/>
              <a:t>NO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</a:t>
            </a:r>
            <a:r>
              <a:rPr lang="en-US" dirty="0" smtClean="0"/>
              <a:t>= 35% )</a:t>
            </a:r>
          </a:p>
          <a:p>
            <a:endParaRPr lang="ru-RU" dirty="0" smtClean="0"/>
          </a:p>
          <a:p>
            <a:r>
              <a:rPr lang="ru-RU" dirty="0" smtClean="0"/>
              <a:t>140 г – </a:t>
            </a:r>
            <a:r>
              <a:rPr lang="en-US" b="1" dirty="0" smtClean="0"/>
              <a:t>35</a:t>
            </a:r>
            <a:r>
              <a:rPr lang="ru-RU" b="1" dirty="0" smtClean="0"/>
              <a:t>%			</a:t>
            </a:r>
            <a:r>
              <a:rPr lang="en-US" dirty="0" smtClean="0"/>
              <a:t>x = 140*100/35 = </a:t>
            </a:r>
            <a:r>
              <a:rPr lang="en-US" u="sng" dirty="0" smtClean="0"/>
              <a:t>400 </a:t>
            </a:r>
            <a:r>
              <a:rPr lang="ru-RU" u="sng" dirty="0" smtClean="0"/>
              <a:t>г</a:t>
            </a:r>
            <a:endParaRPr lang="ru-RU" b="1" u="sng" dirty="0" smtClean="0"/>
          </a:p>
          <a:p>
            <a:r>
              <a:rPr lang="en-US" dirty="0" smtClean="0"/>
              <a:t>x </a:t>
            </a:r>
            <a:r>
              <a:rPr lang="ru-RU" dirty="0" smtClean="0"/>
              <a:t>г     – 100%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5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Познакомившись на уроках химии со способами выражения концентрации растворов, Оля для себя решила, что станет фармацевтом. Для домашней аптечки 3%-й раствор перекиси водорода она взялась приготовить сама. Сполоснув флакончик из - под спирта дистиллированной водой, и бросив в него четыре таблетки </a:t>
            </a:r>
            <a:r>
              <a:rPr lang="ru-RU" dirty="0" err="1"/>
              <a:t>гидропирита</a:t>
            </a:r>
            <a:r>
              <a:rPr lang="ru-RU" dirty="0"/>
              <a:t> (каждая по 0,75 г), она отмерила 97 мл все той же воды, влила во флакон и плотно закрутила крышечку.                                                  Как вы полагаете, получилось ли у Оли медицинское средство? Свой ответ аргументируйте.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9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dirty="0"/>
              <a:t>Порошок «</a:t>
            </a:r>
            <a:r>
              <a:rPr lang="ru-RU" dirty="0" err="1"/>
              <a:t>Регидрон</a:t>
            </a:r>
            <a:r>
              <a:rPr lang="ru-RU" dirty="0"/>
              <a:t>» используют при обезвоживании организма. Одна доза порошка содержит 3,5г хлорида натрия, 2,5 г хлорида калия, 2,9 г цитрата натрия и 10г глюкозы. Перед употреблением дозу растворяют в  1л воды. Определите массовые доли всех компонентов порошка «</a:t>
            </a:r>
            <a:r>
              <a:rPr lang="ru-RU" dirty="0" err="1"/>
              <a:t>Регидрон</a:t>
            </a:r>
            <a:r>
              <a:rPr lang="ru-RU" dirty="0"/>
              <a:t>» в полученном растворе.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dirty="0"/>
              <a:t>Концентрированные солевые растворы часто советуются врачами для полоскания носоглотки при разных заболеваниях. Упариванием 500 г раствора с массовой долей соли 10% получен раствор с массовой долей соли 14%. Какова масса выпаренной при этом воды? (Запишите число с точностью до десятых).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</a:t>
            </a:r>
            <a:r>
              <a:rPr lang="ru-RU" dirty="0"/>
              <a:t>. Вычислите объём кабинета химии и выясните, какой объём и масса кислорода содержится в данном кабинете. Сколько нужно посадить деревьев ученикам вашего класса, чтобы обеспечить себя кислородом? А ученикам школы?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1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5. </a:t>
            </a:r>
            <a:r>
              <a:rPr lang="ru-RU" dirty="0"/>
              <a:t>Вы решили обработать дихлорэтаном пустой склад для овощей площадью 10 м2 и высотой 2,5м. </a:t>
            </a:r>
          </a:p>
          <a:p>
            <a:pPr marL="114300" indent="0">
              <a:buNone/>
            </a:pPr>
            <a:r>
              <a:rPr lang="ru-RU" dirty="0"/>
              <a:t>Сколько потребуется препарата при норме 300 г/м3.</a:t>
            </a:r>
          </a:p>
          <a:p>
            <a:pPr marL="114300" indent="0">
              <a:buNone/>
            </a:pPr>
            <a:r>
              <a:rPr lang="ru-RU" dirty="0"/>
              <a:t>Где надо расположить мешковины, пропитанные дихлорэтаном, - на полу или в верхней части помещения?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ПСХЭ </a:t>
            </a:r>
            <a:r>
              <a:rPr lang="en-US" dirty="0" smtClean="0"/>
              <a:t>  </a:t>
            </a:r>
            <a:r>
              <a:rPr lang="ru-RU" dirty="0" err="1" smtClean="0"/>
              <a:t>д.и.менделеева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77274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Тренировка быстрого нахождения элементов в «системе координат» таблицы</a:t>
            </a:r>
          </a:p>
          <a:p>
            <a:pPr>
              <a:buFontTx/>
              <a:buChar char="-"/>
            </a:pPr>
            <a:r>
              <a:rPr lang="ru-RU" dirty="0" smtClean="0"/>
              <a:t>Соотнесение понятий «заряд ядра» и «количество протонов»</a:t>
            </a:r>
          </a:p>
          <a:p>
            <a:pPr>
              <a:buFontTx/>
              <a:buChar char="-"/>
            </a:pPr>
            <a:r>
              <a:rPr lang="ru-RU" dirty="0" smtClean="0"/>
              <a:t>Физический смысл равенства количества протонов и электронов</a:t>
            </a:r>
          </a:p>
          <a:p>
            <a:pPr>
              <a:buFontTx/>
              <a:buChar char="-"/>
            </a:pPr>
            <a:r>
              <a:rPr lang="ru-RU" dirty="0" smtClean="0"/>
              <a:t>Понятие об изотопах и вычисление средней относительной атомной массы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		      75%	  25%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1560" y="4752119"/>
                <a:ext cx="52565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𝐴𝑟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𝐶𝑙</m:t>
                    </m:r>
                    <m:r>
                      <a:rPr lang="en-US" sz="2400" b="0" i="1" smtClean="0">
                        <a:latin typeface="Cambria Math"/>
                      </a:rPr>
                      <m:t>)=35∗0,75+37∗0,25</m:t>
                    </m:r>
                  </m:oMath>
                </a14:m>
                <a:r>
                  <a:rPr lang="en-US" sz="2400" dirty="0" smtClean="0"/>
                  <a:t> = 35,5</a:t>
                </a:r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52119"/>
                <a:ext cx="525658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32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1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1" y="548680"/>
            <a:ext cx="726757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9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249" y="1649597"/>
            <a:ext cx="574357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468488"/>
          </a:xfrm>
        </p:spPr>
        <p:txBody>
          <a:bodyPr/>
          <a:lstStyle/>
          <a:p>
            <a:r>
              <a:rPr lang="ru-RU" dirty="0" smtClean="0"/>
              <a:t>Соотнесение понятий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09" y="908720"/>
            <a:ext cx="900338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11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«Чтение» формул веществ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498226"/>
              </p:ext>
            </p:extLst>
          </p:nvPr>
        </p:nvGraphicFramePr>
        <p:xfrm>
          <a:off x="457200" y="17526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Словесная</a:t>
                      </a:r>
                      <a:r>
                        <a:rPr lang="ru-RU" baseline="0" dirty="0" smtClean="0"/>
                        <a:t> запись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Молекула</a:t>
                      </a:r>
                      <a:r>
                        <a:rPr lang="ru-RU" baseline="0" dirty="0" smtClean="0"/>
                        <a:t> воды состоит из двух атомов водорода и одного атома кислорода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356992"/>
            <a:ext cx="4217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Серная кислота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состоит из:</a:t>
            </a:r>
          </a:p>
          <a:p>
            <a:r>
              <a:rPr lang="ru-RU" dirty="0" smtClean="0"/>
              <a:t>2 атомов водорода,</a:t>
            </a:r>
          </a:p>
          <a:p>
            <a:r>
              <a:rPr lang="ru-RU" dirty="0" smtClean="0"/>
              <a:t>1 атома серы,</a:t>
            </a:r>
          </a:p>
          <a:p>
            <a:r>
              <a:rPr lang="ru-RU" dirty="0" smtClean="0"/>
              <a:t>4 атомов кислорода.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3356992"/>
            <a:ext cx="37305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Гидроксид железа </a:t>
            </a:r>
            <a:r>
              <a:rPr lang="en-US" dirty="0" smtClean="0"/>
              <a:t>(III) Fe(OH)</a:t>
            </a:r>
            <a:r>
              <a:rPr lang="en-US" baseline="-25000" dirty="0" smtClean="0"/>
              <a:t>3</a:t>
            </a:r>
          </a:p>
          <a:p>
            <a:r>
              <a:rPr lang="ru-RU" dirty="0" smtClean="0"/>
              <a:t>состоит </a:t>
            </a:r>
            <a:r>
              <a:rPr lang="ru-RU" dirty="0"/>
              <a:t>из:</a:t>
            </a:r>
          </a:p>
          <a:p>
            <a:r>
              <a:rPr lang="en-US" dirty="0" smtClean="0"/>
              <a:t>1</a:t>
            </a:r>
            <a:r>
              <a:rPr lang="ru-RU" dirty="0" smtClean="0"/>
              <a:t> атома железа,</a:t>
            </a:r>
            <a:endParaRPr lang="ru-RU" dirty="0"/>
          </a:p>
          <a:p>
            <a:r>
              <a:rPr lang="ru-RU" dirty="0" smtClean="0"/>
              <a:t>3 атомов кислорода,</a:t>
            </a:r>
            <a:endParaRPr lang="ru-RU" dirty="0"/>
          </a:p>
          <a:p>
            <a:r>
              <a:rPr lang="ru-RU" dirty="0" smtClean="0"/>
              <a:t>3 </a:t>
            </a:r>
            <a:r>
              <a:rPr lang="ru-RU" dirty="0"/>
              <a:t>атомов </a:t>
            </a:r>
            <a:r>
              <a:rPr lang="ru-RU" dirty="0" smtClean="0"/>
              <a:t>водорода.</a:t>
            </a:r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8462" y="4941168"/>
            <a:ext cx="3618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5 </a:t>
            </a:r>
            <a:r>
              <a:rPr lang="ru-RU" dirty="0" smtClean="0"/>
              <a:t>молекул углекислого газа,</a:t>
            </a:r>
          </a:p>
          <a:p>
            <a:r>
              <a:rPr lang="ru-RU" dirty="0" smtClean="0"/>
              <a:t>каждая из которых состоит из</a:t>
            </a:r>
          </a:p>
          <a:p>
            <a:r>
              <a:rPr lang="ru-RU" dirty="0" smtClean="0"/>
              <a:t>1 атома углерода,</a:t>
            </a:r>
          </a:p>
          <a:p>
            <a:r>
              <a:rPr lang="ru-RU" dirty="0" smtClean="0"/>
              <a:t>2 атомов кислорода.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0672" cy="1039427"/>
          </a:xfrm>
        </p:spPr>
        <p:txBody>
          <a:bodyPr/>
          <a:lstStyle/>
          <a:p>
            <a:r>
              <a:rPr lang="ru-RU" dirty="0" smtClean="0"/>
              <a:t>Валентность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154130"/>
              </p:ext>
            </p:extLst>
          </p:nvPr>
        </p:nvGraphicFramePr>
        <p:xfrm>
          <a:off x="179512" y="1050425"/>
          <a:ext cx="8784976" cy="578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8485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составления</a:t>
                      </a:r>
                      <a:r>
                        <a:rPr lang="ru-RU" baseline="0" dirty="0" smtClean="0"/>
                        <a:t> формулы по названию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206085">
                <a:tc>
                  <a:txBody>
                    <a:bodyPr/>
                    <a:lstStyle/>
                    <a:p>
                      <a:r>
                        <a:rPr lang="ru-RU" dirty="0" smtClean="0"/>
                        <a:t>Оксид магния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Оксиды – значит, на втором месте «</a:t>
                      </a:r>
                      <a:r>
                        <a:rPr lang="en-US" baseline="0" dirty="0" smtClean="0"/>
                        <a:t>O</a:t>
                      </a:r>
                      <a:r>
                        <a:rPr lang="ru-RU" baseline="0" dirty="0" smtClean="0"/>
                        <a:t>». На первом магний.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MgO</a:t>
                      </a:r>
                      <a:r>
                        <a:rPr lang="ru-RU" baseline="0" dirty="0" smtClean="0"/>
                        <a:t>. Проставляем валентности известных элементов. Валентность 1-ого элемента – либо </a:t>
                      </a:r>
                      <a:r>
                        <a:rPr lang="ru-RU" u="sng" baseline="0" dirty="0" smtClean="0"/>
                        <a:t>по т. Менделеева</a:t>
                      </a:r>
                      <a:r>
                        <a:rPr lang="ru-RU" baseline="0" dirty="0" smtClean="0"/>
                        <a:t>, либо из названия. Валентность 2-ого элемента – (8 - № </a:t>
                      </a:r>
                      <a:r>
                        <a:rPr lang="ru-RU" baseline="0" dirty="0" err="1" smtClean="0"/>
                        <a:t>гр</a:t>
                      </a:r>
                      <a:r>
                        <a:rPr lang="ru-RU" baseline="0" dirty="0" smtClean="0"/>
                        <a:t>).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II    II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err="1" smtClean="0"/>
                        <a:t>MgO</a:t>
                      </a: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3. Найти НОК двух валентностей.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II </a:t>
                      </a:r>
                      <a:r>
                        <a:rPr lang="ru-RU" baseline="0" dirty="0" smtClean="0"/>
                        <a:t>и </a:t>
                      </a:r>
                      <a:r>
                        <a:rPr lang="en-US" baseline="0" dirty="0" smtClean="0"/>
                        <a:t>II – </a:t>
                      </a:r>
                      <a:r>
                        <a:rPr lang="ru-RU" baseline="0" dirty="0" smtClean="0"/>
                        <a:t>НОК </a:t>
                      </a:r>
                      <a:r>
                        <a:rPr lang="ru-RU" b="1" baseline="0" dirty="0" smtClean="0"/>
                        <a:t>2</a:t>
                      </a:r>
                      <a:r>
                        <a:rPr lang="en-US" baseline="0" dirty="0" smtClean="0"/>
                        <a:t>.</a:t>
                      </a: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4. Разделить НОК на каждую из валентностей.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="1" baseline="0" dirty="0" smtClean="0"/>
                        <a:t>2:</a:t>
                      </a:r>
                      <a:r>
                        <a:rPr lang="en-US" baseline="0" dirty="0" smtClean="0"/>
                        <a:t>II</a:t>
                      </a:r>
                      <a:r>
                        <a:rPr lang="ru-RU" baseline="0" dirty="0" smtClean="0"/>
                        <a:t>=1,    </a:t>
                      </a:r>
                      <a:r>
                        <a:rPr lang="en-US" b="1" baseline="0" dirty="0" smtClean="0"/>
                        <a:t>2</a:t>
                      </a:r>
                      <a:r>
                        <a:rPr lang="ru-RU" baseline="0" dirty="0" smtClean="0"/>
                        <a:t>:</a:t>
                      </a:r>
                      <a:r>
                        <a:rPr lang="en-US" baseline="0" dirty="0" smtClean="0"/>
                        <a:t>II</a:t>
                      </a:r>
                      <a:r>
                        <a:rPr lang="ru-RU" baseline="0" dirty="0" smtClean="0"/>
                        <a:t>=1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5. Записать получившиеся индексы.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="1" baseline="0" dirty="0" err="1" smtClean="0"/>
                        <a:t>MgO</a:t>
                      </a:r>
                      <a:endParaRPr lang="ru-RU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Хлорид</a:t>
                      </a:r>
                      <a:r>
                        <a:rPr lang="ru-RU" baseline="0" dirty="0" smtClean="0"/>
                        <a:t> железа </a:t>
                      </a:r>
                      <a:r>
                        <a:rPr lang="en-US" baseline="0" dirty="0" smtClean="0"/>
                        <a:t>(III)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Хлориды – значит, на втором месте «</a:t>
                      </a:r>
                      <a:r>
                        <a:rPr lang="en-US" baseline="0" dirty="0" smtClean="0"/>
                        <a:t>Cl</a:t>
                      </a:r>
                      <a:r>
                        <a:rPr lang="ru-RU" baseline="0" dirty="0" smtClean="0"/>
                        <a:t>». На первом железо.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FeCl</a:t>
                      </a:r>
                      <a:r>
                        <a:rPr lang="ru-RU" baseline="0" dirty="0" smtClean="0"/>
                        <a:t>. Проставляем валентности известных элементов. Валентность 1-ого элемента – либо по т. Менделеева, либо </a:t>
                      </a:r>
                      <a:r>
                        <a:rPr lang="ru-RU" u="sng" baseline="0" dirty="0" smtClean="0"/>
                        <a:t>из названия</a:t>
                      </a:r>
                      <a:r>
                        <a:rPr lang="ru-RU" baseline="0" dirty="0" smtClean="0"/>
                        <a:t>. Валентность 2-ого элемента – (8 - № </a:t>
                      </a:r>
                      <a:r>
                        <a:rPr lang="ru-RU" baseline="0" dirty="0" err="1" smtClean="0"/>
                        <a:t>гр</a:t>
                      </a:r>
                      <a:r>
                        <a:rPr lang="ru-RU" baseline="0" dirty="0" smtClean="0"/>
                        <a:t>).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III   I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err="1" smtClean="0"/>
                        <a:t>FeCl</a:t>
                      </a: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3. Найти НОК двух валентностей.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III </a:t>
                      </a:r>
                      <a:r>
                        <a:rPr lang="ru-RU" baseline="0" dirty="0" smtClean="0"/>
                        <a:t>и </a:t>
                      </a:r>
                      <a:r>
                        <a:rPr lang="en-US" baseline="0" dirty="0" smtClean="0"/>
                        <a:t>I – </a:t>
                      </a:r>
                      <a:r>
                        <a:rPr lang="ru-RU" baseline="0" dirty="0" smtClean="0"/>
                        <a:t>НОК </a:t>
                      </a:r>
                      <a:r>
                        <a:rPr lang="en-US" b="1" baseline="0" dirty="0" smtClean="0"/>
                        <a:t>3</a:t>
                      </a:r>
                      <a:r>
                        <a:rPr lang="en-US" baseline="0" dirty="0" smtClean="0"/>
                        <a:t>.</a:t>
                      </a: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4. Разделить НОК на каждую из валентностей.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="1" baseline="0" dirty="0" smtClean="0"/>
                        <a:t>3</a:t>
                      </a:r>
                      <a:r>
                        <a:rPr lang="ru-RU" b="1" baseline="0" dirty="0" smtClean="0"/>
                        <a:t>:</a:t>
                      </a:r>
                      <a:r>
                        <a:rPr lang="en-US" baseline="0" dirty="0" smtClean="0"/>
                        <a:t>III</a:t>
                      </a:r>
                      <a:r>
                        <a:rPr lang="ru-RU" baseline="0" dirty="0" smtClean="0"/>
                        <a:t>=1,    </a:t>
                      </a:r>
                      <a:r>
                        <a:rPr lang="en-US" b="1" baseline="0" dirty="0" smtClean="0"/>
                        <a:t>3</a:t>
                      </a:r>
                      <a:r>
                        <a:rPr lang="ru-RU" baseline="0" dirty="0" smtClean="0"/>
                        <a:t>: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=</a:t>
                      </a:r>
                      <a:r>
                        <a:rPr lang="en-US" baseline="0" dirty="0" smtClean="0"/>
                        <a:t>3</a:t>
                      </a: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5. Записать получившиеся индексы.</a:t>
                      </a: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="1" baseline="0" dirty="0" smtClean="0"/>
                        <a:t>FeCl</a:t>
                      </a:r>
                      <a:r>
                        <a:rPr lang="en-US" b="1" baseline="-25000" dirty="0" smtClean="0"/>
                        <a:t>3</a:t>
                      </a:r>
                      <a:endParaRPr lang="ru-RU" b="1" baseline="-25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-468560" y="3501008"/>
            <a:ext cx="5328592" cy="36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3294784"/>
            <a:ext cx="5328592" cy="36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0672" cy="1039427"/>
          </a:xfrm>
        </p:spPr>
        <p:txBody>
          <a:bodyPr/>
          <a:lstStyle/>
          <a:p>
            <a:r>
              <a:rPr lang="ru-RU" dirty="0" smtClean="0"/>
              <a:t>Валентность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94477"/>
              </p:ext>
            </p:extLst>
          </p:nvPr>
        </p:nvGraphicFramePr>
        <p:xfrm>
          <a:off x="179512" y="1050425"/>
          <a:ext cx="8784976" cy="569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400600"/>
              </a:tblGrid>
              <a:tr h="48485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дач</a:t>
                      </a:r>
                      <a:r>
                        <a:rPr lang="ru-RU" baseline="0" dirty="0" smtClean="0"/>
                        <a:t>и названия по формуле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206085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На втором месте «</a:t>
                      </a:r>
                      <a:r>
                        <a:rPr lang="en-US" baseline="0" dirty="0" smtClean="0"/>
                        <a:t>S</a:t>
                      </a:r>
                      <a:r>
                        <a:rPr lang="ru-RU" baseline="0" dirty="0" smtClean="0"/>
                        <a:t>» - значит, сульфид. </a:t>
                      </a:r>
                      <a:r>
                        <a:rPr lang="ru-RU" b="1" baseline="0" dirty="0" smtClean="0"/>
                        <a:t>Сульфид натрия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Необходимость указания валентности в названия определяем по №группы – для элементов 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А, </a:t>
                      </a:r>
                      <a:r>
                        <a:rPr lang="en-US" baseline="0" dirty="0" smtClean="0"/>
                        <a:t>II</a:t>
                      </a:r>
                      <a:r>
                        <a:rPr lang="ru-RU" baseline="0" dirty="0" smtClean="0"/>
                        <a:t>А и </a:t>
                      </a:r>
                      <a:r>
                        <a:rPr lang="en-US" baseline="0" dirty="0" smtClean="0"/>
                        <a:t>III</a:t>
                      </a:r>
                      <a:r>
                        <a:rPr lang="ru-RU" baseline="0" dirty="0" smtClean="0"/>
                        <a:t>А групп валентность постоянна и указывать ее не требуется.</a:t>
                      </a:r>
                      <a:endParaRPr lang="ru-RU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CuBr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На втором месте «</a:t>
                      </a:r>
                      <a:r>
                        <a:rPr lang="en-US" baseline="0" dirty="0" smtClean="0"/>
                        <a:t>Br</a:t>
                      </a:r>
                      <a:r>
                        <a:rPr lang="ru-RU" baseline="0" dirty="0" smtClean="0"/>
                        <a:t>» - значит, бромид. </a:t>
                      </a:r>
                      <a:r>
                        <a:rPr lang="ru-RU" b="1" baseline="0" dirty="0" smtClean="0"/>
                        <a:t>Бромид меди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Необходимость указания валентности в названия определяем по №группы: </a:t>
                      </a:r>
                      <a:r>
                        <a:rPr lang="en-US" baseline="0" dirty="0" smtClean="0"/>
                        <a:t>Cu </a:t>
                      </a:r>
                      <a:r>
                        <a:rPr lang="ru-RU" baseline="0" dirty="0" smtClean="0"/>
                        <a:t>в </a:t>
                      </a:r>
                      <a:r>
                        <a:rPr lang="en-US" baseline="0" dirty="0" smtClean="0"/>
                        <a:t>I</a:t>
                      </a:r>
                      <a:r>
                        <a:rPr lang="ru-RU" baseline="0" dirty="0" smtClean="0"/>
                        <a:t>Б группе – значит, считаем валентность.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="0" baseline="0" dirty="0" smtClean="0"/>
                        <a:t>Проставляем известную В. Для 2- ого элемента – (8 - №гр.)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smtClean="0"/>
                        <a:t>      I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smtClean="0"/>
                        <a:t>CuBr</a:t>
                      </a:r>
                      <a:r>
                        <a:rPr lang="en-US" b="0" baseline="-25000" dirty="0" smtClean="0"/>
                        <a:t>2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smtClean="0"/>
                        <a:t>4</a:t>
                      </a:r>
                      <a:r>
                        <a:rPr lang="ru-RU" b="0" baseline="0" dirty="0" smtClean="0"/>
                        <a:t>. Умножаем известную валентность на соответствующий индекс: </a:t>
                      </a:r>
                      <a:r>
                        <a:rPr lang="en-US" b="0" baseline="0" dirty="0" smtClean="0"/>
                        <a:t>I*</a:t>
                      </a:r>
                      <a:r>
                        <a:rPr lang="ru-RU" b="0" baseline="0" dirty="0" smtClean="0"/>
                        <a:t>2=2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И делим полученное число на второй индекс: 2:1=</a:t>
                      </a:r>
                      <a:r>
                        <a:rPr lang="en-US" b="0" baseline="0" dirty="0" smtClean="0"/>
                        <a:t>II</a:t>
                      </a:r>
                    </a:p>
                    <a:p>
                      <a:pPr marL="0" indent="0">
                        <a:buNone/>
                      </a:pPr>
                      <a:r>
                        <a:rPr lang="en-US" b="0" baseline="0" dirty="0" smtClean="0"/>
                        <a:t>5</a:t>
                      </a:r>
                      <a:r>
                        <a:rPr lang="ru-RU" b="0" baseline="0" dirty="0" smtClean="0"/>
                        <a:t>. Получаем, что у меди В </a:t>
                      </a:r>
                      <a:r>
                        <a:rPr lang="en-US" b="0" baseline="0" dirty="0" smtClean="0"/>
                        <a:t>II.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0" baseline="0" dirty="0" smtClean="0"/>
                        <a:t>Название – </a:t>
                      </a:r>
                      <a:r>
                        <a:rPr lang="ru-RU" b="1" baseline="0" dirty="0" smtClean="0"/>
                        <a:t>бромид меди </a:t>
                      </a:r>
                      <a:r>
                        <a:rPr lang="en-US" b="1" baseline="0" dirty="0" smtClean="0"/>
                        <a:t>(II)</a:t>
                      </a:r>
                      <a:endParaRPr lang="ru-RU" b="1" baseline="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75856" y="2996952"/>
            <a:ext cx="5328592" cy="36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Физический смысл валентности через схемы строения веществ</a:t>
            </a:r>
            <a:endParaRPr lang="ru-RU" dirty="0"/>
          </a:p>
        </p:txBody>
      </p:sp>
      <p:pic>
        <p:nvPicPr>
          <p:cNvPr id="6146" name="Picture 2" descr="https://fsd.multiurok.ru/html/2017/11/30/s_5a1fe75b774bf/759863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6" y="3322599"/>
            <a:ext cx="3312368" cy="237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upload.wikimedia.org/wikipedia/commons/3/3b/Carbondioxide_structural_formula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93737"/>
            <a:ext cx="4032673" cy="86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seastarchemicals.com/wp-content/uploads/2015/03/Ammon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2354232" cy="196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03288" y="2834014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0575" y="4216732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3924345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2120" y="5110866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70736" y="5403253"/>
            <a:ext cx="277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1680" y="2974292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974291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4226954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2647" y="4215213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8064" y="2223657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6416" y="2131216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5180" y="4548345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III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3204" y="3612968"/>
            <a:ext cx="566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VI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285" y="2131216"/>
            <a:ext cx="5661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IV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8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Степень окисления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997596"/>
              </p:ext>
            </p:extLst>
          </p:nvPr>
        </p:nvGraphicFramePr>
        <p:xfrm>
          <a:off x="457200" y="17526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2520280"/>
                <a:gridCol w="1481336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Восстановитель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Окисление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Ст.ок</a:t>
                      </a:r>
                      <a:r>
                        <a:rPr lang="ru-RU" dirty="0" smtClean="0"/>
                        <a:t>. ↑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Окислитель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Восстановление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Ст. </a:t>
                      </a:r>
                      <a:r>
                        <a:rPr lang="ru-RU" dirty="0" err="1" smtClean="0"/>
                        <a:t>ок</a:t>
                      </a:r>
                      <a:r>
                        <a:rPr lang="ru-RU" dirty="0" smtClean="0"/>
                        <a:t>. ↓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683568" y="3356992"/>
            <a:ext cx="76328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979712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27784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95936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4008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8144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444208" y="3165031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948264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596336" y="3165031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03648" y="3176972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3189004"/>
            <a:ext cx="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37170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     -3	  -2        -1         0       +1      +2      +3     +4      +5   +6      +7</a:t>
            </a:r>
            <a:endParaRPr lang="ru-RU" dirty="0"/>
          </a:p>
        </p:txBody>
      </p:sp>
      <p:sp>
        <p:nvSpPr>
          <p:cNvPr id="29" name="Блок-схема: магнитный диск 28"/>
          <p:cNvSpPr/>
          <p:nvPr/>
        </p:nvSpPr>
        <p:spPr>
          <a:xfrm>
            <a:off x="868579" y="4365104"/>
            <a:ext cx="1872208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971600" y="5373216"/>
            <a:ext cx="1152128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люс 30"/>
          <p:cNvSpPr/>
          <p:nvPr/>
        </p:nvSpPr>
        <p:spPr>
          <a:xfrm>
            <a:off x="979585" y="5625244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люс 31"/>
          <p:cNvSpPr/>
          <p:nvPr/>
        </p:nvSpPr>
        <p:spPr>
          <a:xfrm>
            <a:off x="1259632" y="5445224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люс 32"/>
          <p:cNvSpPr/>
          <p:nvPr/>
        </p:nvSpPr>
        <p:spPr>
          <a:xfrm>
            <a:off x="1259632" y="5819328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люс 33"/>
          <p:cNvSpPr/>
          <p:nvPr/>
        </p:nvSpPr>
        <p:spPr>
          <a:xfrm>
            <a:off x="1512967" y="539931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люс 34"/>
          <p:cNvSpPr/>
          <p:nvPr/>
        </p:nvSpPr>
        <p:spPr>
          <a:xfrm>
            <a:off x="1797315" y="557933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люс 35"/>
          <p:cNvSpPr/>
          <p:nvPr/>
        </p:nvSpPr>
        <p:spPr>
          <a:xfrm>
            <a:off x="1536286" y="5785448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933038" y="4973815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Минус 37"/>
          <p:cNvSpPr/>
          <p:nvPr/>
        </p:nvSpPr>
        <p:spPr>
          <a:xfrm>
            <a:off x="1390292" y="5080647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Минус 38"/>
          <p:cNvSpPr/>
          <p:nvPr/>
        </p:nvSpPr>
        <p:spPr>
          <a:xfrm>
            <a:off x="1804683" y="5085184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Минус 39"/>
          <p:cNvSpPr/>
          <p:nvPr/>
        </p:nvSpPr>
        <p:spPr>
          <a:xfrm>
            <a:off x="2382434" y="5111280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Минус 40"/>
          <p:cNvSpPr/>
          <p:nvPr/>
        </p:nvSpPr>
        <p:spPr>
          <a:xfrm>
            <a:off x="2347992" y="5399312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Минус 41"/>
          <p:cNvSpPr/>
          <p:nvPr/>
        </p:nvSpPr>
        <p:spPr>
          <a:xfrm>
            <a:off x="2347992" y="5641432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267038" y="4600871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Заряд 0</a:t>
            </a:r>
            <a:endParaRPr lang="ru-RU" dirty="0"/>
          </a:p>
        </p:txBody>
      </p:sp>
      <p:sp>
        <p:nvSpPr>
          <p:cNvPr id="44" name="Минус 43"/>
          <p:cNvSpPr/>
          <p:nvPr/>
        </p:nvSpPr>
        <p:spPr>
          <a:xfrm>
            <a:off x="7775848" y="3602051"/>
            <a:ext cx="1368152" cy="13681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ē</a:t>
            </a:r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7753109" y="3657735"/>
            <a:ext cx="1368152" cy="12567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магнитный диск 47"/>
          <p:cNvSpPr/>
          <p:nvPr/>
        </p:nvSpPr>
        <p:spPr>
          <a:xfrm>
            <a:off x="3347864" y="4517504"/>
            <a:ext cx="1872208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3450885" y="5525616"/>
            <a:ext cx="1152128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люс 49"/>
          <p:cNvSpPr/>
          <p:nvPr/>
        </p:nvSpPr>
        <p:spPr>
          <a:xfrm>
            <a:off x="3458870" y="5777644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люс 50"/>
          <p:cNvSpPr/>
          <p:nvPr/>
        </p:nvSpPr>
        <p:spPr>
          <a:xfrm>
            <a:off x="3738917" y="5597624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люс 51"/>
          <p:cNvSpPr/>
          <p:nvPr/>
        </p:nvSpPr>
        <p:spPr>
          <a:xfrm>
            <a:off x="3738917" y="5971728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люс 52"/>
          <p:cNvSpPr/>
          <p:nvPr/>
        </p:nvSpPr>
        <p:spPr>
          <a:xfrm>
            <a:off x="3992252" y="555171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люс 53"/>
          <p:cNvSpPr/>
          <p:nvPr/>
        </p:nvSpPr>
        <p:spPr>
          <a:xfrm>
            <a:off x="4276600" y="573173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люс 54"/>
          <p:cNvSpPr/>
          <p:nvPr/>
        </p:nvSpPr>
        <p:spPr>
          <a:xfrm>
            <a:off x="4015571" y="5937848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Минус 55"/>
          <p:cNvSpPr/>
          <p:nvPr/>
        </p:nvSpPr>
        <p:spPr>
          <a:xfrm>
            <a:off x="3412323" y="5126215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Минус 56"/>
          <p:cNvSpPr/>
          <p:nvPr/>
        </p:nvSpPr>
        <p:spPr>
          <a:xfrm>
            <a:off x="3869577" y="5233047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3746323" y="4753271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Избыток +</a:t>
            </a:r>
            <a:endParaRPr lang="ru-RU" dirty="0"/>
          </a:p>
        </p:txBody>
      </p:sp>
      <p:sp>
        <p:nvSpPr>
          <p:cNvPr id="78" name="Блок-схема: магнитный диск 77"/>
          <p:cNvSpPr/>
          <p:nvPr/>
        </p:nvSpPr>
        <p:spPr>
          <a:xfrm>
            <a:off x="5572744" y="4446277"/>
            <a:ext cx="1872208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5683133" y="5445224"/>
            <a:ext cx="1152128" cy="86409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люс 79"/>
          <p:cNvSpPr/>
          <p:nvPr/>
        </p:nvSpPr>
        <p:spPr>
          <a:xfrm>
            <a:off x="5691118" y="569725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люс 80"/>
          <p:cNvSpPr/>
          <p:nvPr/>
        </p:nvSpPr>
        <p:spPr>
          <a:xfrm>
            <a:off x="5971165" y="5517232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люс 81"/>
          <p:cNvSpPr/>
          <p:nvPr/>
        </p:nvSpPr>
        <p:spPr>
          <a:xfrm>
            <a:off x="5971165" y="5891336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люс 82"/>
          <p:cNvSpPr/>
          <p:nvPr/>
        </p:nvSpPr>
        <p:spPr>
          <a:xfrm>
            <a:off x="6224500" y="5471320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люс 83"/>
          <p:cNvSpPr/>
          <p:nvPr/>
        </p:nvSpPr>
        <p:spPr>
          <a:xfrm>
            <a:off x="6508848" y="5651340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люс 84"/>
          <p:cNvSpPr/>
          <p:nvPr/>
        </p:nvSpPr>
        <p:spPr>
          <a:xfrm>
            <a:off x="6247819" y="5857456"/>
            <a:ext cx="288032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Минус 85"/>
          <p:cNvSpPr/>
          <p:nvPr/>
        </p:nvSpPr>
        <p:spPr>
          <a:xfrm>
            <a:off x="5644571" y="5045823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Минус 86"/>
          <p:cNvSpPr/>
          <p:nvPr/>
        </p:nvSpPr>
        <p:spPr>
          <a:xfrm>
            <a:off x="6101825" y="5152655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Минус 87"/>
          <p:cNvSpPr/>
          <p:nvPr/>
        </p:nvSpPr>
        <p:spPr>
          <a:xfrm>
            <a:off x="6516216" y="5157192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Минус 88"/>
          <p:cNvSpPr/>
          <p:nvPr/>
        </p:nvSpPr>
        <p:spPr>
          <a:xfrm>
            <a:off x="7093967" y="5183288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Минус 89"/>
          <p:cNvSpPr/>
          <p:nvPr/>
        </p:nvSpPr>
        <p:spPr>
          <a:xfrm>
            <a:off x="7059525" y="5471320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Минус 90"/>
          <p:cNvSpPr/>
          <p:nvPr/>
        </p:nvSpPr>
        <p:spPr>
          <a:xfrm>
            <a:off x="7059525" y="5713440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978571" y="4672879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Избыток -</a:t>
            </a:r>
            <a:endParaRPr lang="ru-RU" dirty="0"/>
          </a:p>
        </p:txBody>
      </p:sp>
      <p:sp>
        <p:nvSpPr>
          <p:cNvPr id="93" name="Минус 92"/>
          <p:cNvSpPr/>
          <p:nvPr/>
        </p:nvSpPr>
        <p:spPr>
          <a:xfrm>
            <a:off x="6848617" y="5965468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Минус 93"/>
          <p:cNvSpPr/>
          <p:nvPr/>
        </p:nvSpPr>
        <p:spPr>
          <a:xfrm>
            <a:off x="6668616" y="5309592"/>
            <a:ext cx="245350" cy="288032"/>
          </a:xfrm>
          <a:prstGeom prst="mathMinu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56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2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 animBg="1"/>
      <p:bldP spid="9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1485</TotalTime>
  <Words>1250</Words>
  <Application>Microsoft Office PowerPoint</Application>
  <PresentationFormat>Экран (4:3)</PresentationFormat>
  <Paragraphs>329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Аптека</vt:lpstr>
      <vt:lpstr>Формирование математической грамотности на уроках химии на примерах заданий ОГЭ</vt:lpstr>
      <vt:lpstr>Презентация PowerPoint</vt:lpstr>
      <vt:lpstr>ПСХЭ   д.и.менделеева</vt:lpstr>
      <vt:lpstr>Презентация PowerPoint</vt:lpstr>
      <vt:lpstr>«Чтение» формул веществ</vt:lpstr>
      <vt:lpstr>Валентность</vt:lpstr>
      <vt:lpstr>Валентность</vt:lpstr>
      <vt:lpstr>Валентность</vt:lpstr>
      <vt:lpstr>Степень окисления</vt:lpstr>
      <vt:lpstr>Степень окисления. ОВ-процессы</vt:lpstr>
      <vt:lpstr>Проверка соответствий</vt:lpstr>
      <vt:lpstr>Работа со схемами</vt:lpstr>
      <vt:lpstr>Работа с графиками и диаграммами</vt:lpstr>
      <vt:lpstr>Скорость химической реакции</vt:lpstr>
      <vt:lpstr>Работа с таблицами</vt:lpstr>
      <vt:lpstr>Презентация PowerPoint</vt:lpstr>
      <vt:lpstr>Устный счет</vt:lpstr>
      <vt:lpstr>Работа с единицами измерения</vt:lpstr>
      <vt:lpstr>Задачи на массовую долю элемента</vt:lpstr>
      <vt:lpstr>Задачи на растворы</vt:lpstr>
      <vt:lpstr>Задачи на растворы. Работа с таблицами</vt:lpstr>
      <vt:lpstr>Задачи на растворы. Работа с таблицами</vt:lpstr>
      <vt:lpstr>Решение двумя способами</vt:lpstr>
      <vt:lpstr>Практико-ориентированные задачи</vt:lpstr>
      <vt:lpstr>Практико-ориентированные задачи</vt:lpstr>
      <vt:lpstr>Практико-ориентированные задачи</vt:lpstr>
      <vt:lpstr>Практико-ориентированные задачи</vt:lpstr>
      <vt:lpstr>Практико-ориентированные задачи</vt:lpstr>
      <vt:lpstr>Практико-ориентированные задачи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Елизавета</dc:creator>
  <cp:lastModifiedBy>Елизавета</cp:lastModifiedBy>
  <cp:revision>26</cp:revision>
  <dcterms:created xsi:type="dcterms:W3CDTF">2022-10-22T17:10:34Z</dcterms:created>
  <dcterms:modified xsi:type="dcterms:W3CDTF">2022-10-24T20:48:27Z</dcterms:modified>
</cp:coreProperties>
</file>