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image" Target="../media/image-11-5.png"/><Relationship Id="rId6" Type="http://schemas.openxmlformats.org/officeDocument/2006/relationships/image" Target="../media/image-11-6.png"/><Relationship Id="rId7" Type="http://schemas.openxmlformats.org/officeDocument/2006/relationships/image" Target="../media/image-11-7.png"/><Relationship Id="rId8" Type="http://schemas.openxmlformats.org/officeDocument/2006/relationships/image" Target="../media/image-11-8.png"/><Relationship Id="rId9" Type="http://schemas.openxmlformats.org/officeDocument/2006/relationships/image" Target="../media/image-11-9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png"/><Relationship Id="rId5" Type="http://schemas.openxmlformats.org/officeDocument/2006/relationships/image" Target="../media/image-14-5.png"/><Relationship Id="rId6" Type="http://schemas.openxmlformats.org/officeDocument/2006/relationships/image" Target="../media/image-14-6.png"/><Relationship Id="rId7" Type="http://schemas.openxmlformats.org/officeDocument/2006/relationships/image" Target="../media/image-14-7.png"/><Relationship Id="rId8" Type="http://schemas.openxmlformats.org/officeDocument/2006/relationships/image" Target="../media/image-14-8.png"/><Relationship Id="rId9" Type="http://schemas.openxmlformats.org/officeDocument/2006/relationships/image" Target="../media/image-14-9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image" Target="../media/image-5-7.png"/><Relationship Id="rId8" Type="http://schemas.openxmlformats.org/officeDocument/2006/relationships/image" Target="../media/image-5-8.png"/><Relationship Id="rId9" Type="http://schemas.openxmlformats.org/officeDocument/2006/relationships/image" Target="../media/image-5-9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image" Target="../media/image-7-7.png"/><Relationship Id="rId8" Type="http://schemas.openxmlformats.org/officeDocument/2006/relationships/image" Target="../media/image-7-8.png"/><Relationship Id="rId9" Type="http://schemas.openxmlformats.org/officeDocument/2006/relationships/image" Target="../media/image-7-9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BBC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40200" y="449775"/>
            <a:ext cx="3983700" cy="1593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Обзор анализа ВПР по истории в 2024/25 учебном году
</a:t>
            </a:r>
            <a:endParaRPr lang="en-US" sz="2600" dirty="0"/>
          </a:p>
        </p:txBody>
      </p:sp>
      <p:sp>
        <p:nvSpPr>
          <p:cNvPr id="5" name="Text 1"/>
          <p:cNvSpPr txBox="1"/>
          <p:nvPr/>
        </p:nvSpPr>
        <p:spPr>
          <a:xfrm>
            <a:off x="340200" y="3118500"/>
            <a:ext cx="3766800" cy="17607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Структура, цели и ключевые показатели ВПР по истории у разных уровней региона и страны.
</a:t>
            </a:r>
            <a:pPr algn="l" indent="0" marL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12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4575" y="1568122"/>
            <a:ext cx="4152000" cy="2308024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674625" y="4073600"/>
            <a:ext cx="41520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Аналитика МБОУ «Школа №22», 2024
</a:t>
            </a:r>
            <a:endParaRPr lang="en-US" sz="1000" dirty="0"/>
          </a:p>
        </p:txBody>
      </p:sp>
      <p:sp>
        <p:nvSpPr>
          <p:cNvPr id="5" name="Text 1"/>
          <p:cNvSpPr txBox="1"/>
          <p:nvPr/>
        </p:nvSpPr>
        <p:spPr>
          <a:xfrm>
            <a:off x="415925" y="1699750"/>
            <a:ext cx="3509100" cy="2045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5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Частота ошибок и практические советы для учеников и педагогов с целью повышения качества подготовки.
</a:t>
            </a:r>
            <a:pPr algn="l" indent="0" marL="0">
              <a:lnSpc>
                <a:spcPct val="15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5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Целенаправленная работа по устранению ошибок значительно улучшит качество подготовки и результаты ВПР.
</a:t>
            </a:r>
            <a:endParaRPr lang="en-US" sz="1300" dirty="0"/>
          </a:p>
        </p:txBody>
      </p:sp>
      <p:sp>
        <p:nvSpPr>
          <p:cNvPr id="6" name="Text 2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Ошибки и рекомендации по их исправлению в ВПР по истории
</a:t>
            </a:r>
            <a:endParaRPr lang="en-US" sz="2400" dirty="0"/>
          </a:p>
        </p:txBody>
      </p:sp>
      <p:sp>
        <p:nvSpPr>
          <p:cNvPr id="7" name="Text 3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575" y="3003627"/>
            <a:ext cx="2700000" cy="1787695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475" y="3003627"/>
            <a:ext cx="2700000" cy="1787695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475" y="3003627"/>
            <a:ext cx="2700000" cy="1787695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0"/>
          <p:cNvSpPr txBox="1"/>
          <p:nvPr/>
        </p:nvSpPr>
        <p:spPr>
          <a:xfrm>
            <a:off x="418525" y="393900"/>
            <a:ext cx="82620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363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направления развития ВПР по истории
</a:t>
            </a:r>
            <a:endParaRPr lang="en-US" sz="2363" dirty="0"/>
          </a:p>
        </p:txBody>
      </p:sp>
      <p:sp>
        <p:nvSpPr>
          <p:cNvPr id="12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1000" dirty="0"/>
          </a:p>
        </p:txBody>
      </p:sp>
      <p:sp>
        <p:nvSpPr>
          <p:cNvPr id="13" name="Text 2"/>
          <p:cNvSpPr txBox="1"/>
          <p:nvPr/>
        </p:nvSpPr>
        <p:spPr>
          <a:xfrm>
            <a:off x="847125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13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Интерактивные технологии в оценке знаний
</a:t>
            </a:r>
            <a:pPr algn="l" indent="0" marL="0">
              <a:lnSpc>
                <a:spcPct val="115000"/>
              </a:lnSpc>
              <a:buNone/>
            </a:pPr>
            <a:r>
              <a:rPr lang="en-US" sz="113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88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Внедрение интерактивных форматов заданий подразумевает использование цифровых платформ и мультимедийных ресурсов. Это способствует повышению заинтересованности учащихся и развитию навыков критического мышления.
</a:t>
            </a:r>
            <a:endParaRPr lang="en-US" sz="1013" dirty="0"/>
          </a:p>
        </p:txBody>
      </p:sp>
      <p:sp>
        <p:nvSpPr>
          <p:cNvPr id="14" name="Text 3"/>
          <p:cNvSpPr txBox="1"/>
          <p:nvPr/>
        </p:nvSpPr>
        <p:spPr>
          <a:xfrm>
            <a:off x="3677675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2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Усиление аналитической составляющей тестов
</a:t>
            </a:r>
            <a:pPr algn="l" indent="0" marL="0">
              <a:lnSpc>
                <a:spcPct val="115000"/>
              </a:lnSpc>
              <a:buNone/>
            </a:pPr>
            <a:r>
              <a:rPr lang="en-US" sz="114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89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Задания стали более ориентированы на анализ исторических источников и критическую оценку информации. Такой подход стимулирует глубокое понимание материала и формирует умение делать обоснованные выводы.
</a:t>
            </a:r>
            <a:endParaRPr lang="en-US" sz="1021" dirty="0"/>
          </a:p>
        </p:txBody>
      </p:sp>
      <p:sp>
        <p:nvSpPr>
          <p:cNvPr id="15" name="Text 4"/>
          <p:cNvSpPr txBox="1"/>
          <p:nvPr/>
        </p:nvSpPr>
        <p:spPr>
          <a:xfrm>
            <a:off x="6458600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Индивидуализация учебного процесса
</a:t>
            </a:r>
            <a:pPr algn="l" indent="0" marL="0">
              <a:lnSpc>
                <a:spcPct val="115000"/>
              </a:lnSpc>
              <a:buNone/>
            </a:pP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Акцент делается на учёте индивидуальных особенностей учащихся при подготовке к ВПР. Использование дифференцированных методик помогает повысить качество усвоения материала и снижает количество ошибок.
</a:t>
            </a:r>
            <a:endParaRPr lang="en-US" sz="1027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5729" y="1521533"/>
            <a:ext cx="4149693" cy="24012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674625" y="4073600"/>
            <a:ext cx="42276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Рособрнадзор, 2024
</a:t>
            </a:r>
            <a:endParaRPr lang="en-US" sz="1000" dirty="0"/>
          </a:p>
        </p:txBody>
      </p:sp>
      <p:sp>
        <p:nvSpPr>
          <p:cNvPr id="5" name="Text 1"/>
          <p:cNvSpPr txBox="1"/>
          <p:nvPr/>
        </p:nvSpPr>
        <p:spPr>
          <a:xfrm>
            <a:off x="415925" y="1699750"/>
            <a:ext cx="3540900" cy="203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50000"/>
              </a:lnSpc>
              <a:buNone/>
            </a:pPr>
            <a:r>
              <a:rPr lang="en-US" sz="118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Городские школы демонстрируют более высокий уровень подготовки по истории, что связано с наличием более развитой образовательной инфраструктуры.
</a:t>
            </a:r>
            <a:pPr algn="l" indent="0" marL="0">
              <a:lnSpc>
                <a:spcPct val="150000"/>
              </a:lnSpc>
              <a:buNone/>
            </a:pPr>
            <a:r>
              <a:rPr lang="en-US" sz="118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50000"/>
              </a:lnSpc>
              <a:buNone/>
            </a:pPr>
            <a:r>
              <a:rPr lang="en-US" sz="118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Разрыв в результатах указывает на необходимость целевой поддержки и ресурсов для сельских образовательных учреждений региона.
</a:t>
            </a:r>
            <a:endParaRPr lang="en-US" sz="1188" dirty="0"/>
          </a:p>
        </p:txBody>
      </p:sp>
      <p:sp>
        <p:nvSpPr>
          <p:cNvPr id="6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1000" dirty="0"/>
          </a:p>
        </p:txBody>
      </p:sp>
      <p:sp>
        <p:nvSpPr>
          <p:cNvPr id="7" name="Text 3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252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Сравнение результатов ВПР по истории между городскими и сельскими школами Рязанской области
</a:t>
            </a:r>
            <a:endParaRPr lang="en-US" sz="2252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183700" y="1565975"/>
            <a:ext cx="2517000" cy="247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Акцент сделан на формировании компетенций анализа и критического мышления, что отражает современные стандарты образования и требования к выпускникам.
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418525" y="1565975"/>
            <a:ext cx="2380800" cy="247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учебном году заметно увеличено количество заданий, требующих глубокого аналитического подхода и умения работать с разными видами исторических источников.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3338125" y="1565975"/>
            <a:ext cx="2380800" cy="247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Введены новые форматы оценки, включая комплексные задания на интерпретацию и сопоставление фактов, что требует обновления методики преподавания истории.
</a:t>
            </a: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418525" y="393900"/>
            <a:ext cx="82119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002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изменения в структуре ВПР по истории 2024/25
</a:t>
            </a:r>
            <a:endParaRPr lang="en-US" sz="2002" dirty="0"/>
          </a:p>
        </p:txBody>
      </p:sp>
      <p:sp>
        <p:nvSpPr>
          <p:cNvPr id="9" name="Text 4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1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575" y="3003627"/>
            <a:ext cx="2700000" cy="1787695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475" y="3003627"/>
            <a:ext cx="2700000" cy="1787695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475" y="3003627"/>
            <a:ext cx="2700000" cy="1787695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0"/>
          <p:cNvSpPr txBox="1"/>
          <p:nvPr/>
        </p:nvSpPr>
        <p:spPr>
          <a:xfrm>
            <a:off x="418525" y="393900"/>
            <a:ext cx="82620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учителя в подготовке к ВПР по истории
</a:t>
            </a:r>
            <a:endParaRPr lang="en-US" sz="2400" dirty="0"/>
          </a:p>
        </p:txBody>
      </p:sp>
      <p:sp>
        <p:nvSpPr>
          <p:cNvPr id="12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1000" dirty="0"/>
          </a:p>
        </p:txBody>
      </p:sp>
      <p:sp>
        <p:nvSpPr>
          <p:cNvPr id="13" name="Text 2"/>
          <p:cNvSpPr txBox="1"/>
          <p:nvPr/>
        </p:nvSpPr>
        <p:spPr>
          <a:xfrm>
            <a:off x="847125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956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Организация систематического повторения материала
</a:t>
            </a:r>
            <a:pPr algn="l" indent="0" marL="0">
              <a:lnSpc>
                <a:spcPct val="115000"/>
              </a:lnSpc>
              <a:buNone/>
            </a:pPr>
            <a:r>
              <a:rPr lang="en-US" sz="107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83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Учителя проводят регулярные повторения ключевых исторических тем с использованием различных методов — от традиционных семинаров до интерактивных занятий. Это помогает укрепить знания и подготовить учеников к экзамену.
</a:t>
            </a:r>
            <a:endParaRPr lang="en-US" sz="956" dirty="0"/>
          </a:p>
        </p:txBody>
      </p:sp>
      <p:sp>
        <p:nvSpPr>
          <p:cNvPr id="14" name="Text 3"/>
          <p:cNvSpPr txBox="1"/>
          <p:nvPr/>
        </p:nvSpPr>
        <p:spPr>
          <a:xfrm>
            <a:off x="3677675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Анализ ошибок и индивидуальная помощь
</a:t>
            </a:r>
            <a:pPr algn="l" indent="0" marL="0">
              <a:lnSpc>
                <a:spcPct val="115000"/>
              </a:lnSpc>
              <a:buNone/>
            </a:pP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Специалисты подробно разбирают типичные ошибки учащихся, выявляя пробелы в знаниях. Индивидуальные консультации направлены на устранение конкретных трудностей и повышение уверенности учеников.
</a:t>
            </a:r>
            <a:endParaRPr lang="en-US" sz="1027" dirty="0"/>
          </a:p>
        </p:txBody>
      </p:sp>
      <p:sp>
        <p:nvSpPr>
          <p:cNvPr id="15" name="Text 4"/>
          <p:cNvSpPr txBox="1"/>
          <p:nvPr/>
        </p:nvSpPr>
        <p:spPr>
          <a:xfrm>
            <a:off x="6458600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Мотивация и поддержка учеников
</a:t>
            </a:r>
            <a:pPr algn="l" indent="0" marL="0">
              <a:lnSpc>
                <a:spcPct val="115000"/>
              </a:lnSpc>
              <a:buNone/>
            </a:pP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Учителя создают благоприятную эмоциональную атмосферу, стимулируя интерес к истории и формируя положительный настрой к сдаче ВПР. Активное вовлечение родителей способствует более продуктивной подготовке.
</a:t>
            </a:r>
            <a:endParaRPr lang="en-US" sz="1027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BBC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763300" y="1165200"/>
            <a:ext cx="7374600" cy="280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Итоги и перспективы развития ВПР по истории
</a:t>
            </a:r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Анализ ВПР 2024/25 выявил ключевые проблемы и направления улучшения, подчёркивая важность методической поддержки, индивидуализации обучения и внедрения инновационных форматов оценки знаний.
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632" y="501325"/>
            <a:ext cx="3754987" cy="42069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37925" y="1985375"/>
            <a:ext cx="4234200" cy="192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ВПР введены для оценки базовых знаний и навыков. В 2024/25 году действует обновлённая методика, нормативы и требования к заданиям утверждены Министерством просвещения РФ. Количество участников стабильно, что подчёркивает важность экзамена.
</a:t>
            </a:r>
            <a:endParaRPr lang="en-US" sz="1400" dirty="0"/>
          </a:p>
        </p:txBody>
      </p:sp>
      <p:sp>
        <p:nvSpPr>
          <p:cNvPr id="7" name="Text 1"/>
          <p:cNvSpPr txBox="1"/>
          <p:nvPr/>
        </p:nvSpPr>
        <p:spPr>
          <a:xfrm>
            <a:off x="337925" y="393900"/>
            <a:ext cx="4366200" cy="94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Исторический и нормативный контекст ВПР по истории 2024/25
</a:t>
            </a:r>
            <a:endParaRPr lang="en-US" sz="2400" dirty="0"/>
          </a:p>
        </p:txBody>
      </p:sp>
      <p:sp>
        <p:nvSpPr>
          <p:cNvPr id="8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0100" y="1942839"/>
            <a:ext cx="4152000" cy="1532576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20100" y="4191525"/>
            <a:ext cx="35547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Рособрнадзор, 2024/25 учебный год
</a:t>
            </a:r>
            <a:endParaRPr lang="en-US" sz="1000" dirty="0"/>
          </a:p>
        </p:txBody>
      </p:sp>
      <p:sp>
        <p:nvSpPr>
          <p:cNvPr id="6" name="Text 1"/>
          <p:cNvSpPr txBox="1"/>
          <p:nvPr/>
        </p:nvSpPr>
        <p:spPr>
          <a:xfrm>
            <a:off x="4957350" y="2001700"/>
            <a:ext cx="3696300" cy="1712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50000"/>
              </a:lnSpc>
              <a:buNone/>
            </a:pPr>
            <a:r>
              <a:rPr lang="en-US" sz="1123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показатели успеваемости и ошибки участников ВПР в разных регионах за 2024/25 учебный год.
</a:t>
            </a:r>
            <a:pPr algn="l" indent="0" marL="0">
              <a:lnSpc>
                <a:spcPct val="150000"/>
              </a:lnSpc>
              <a:buNone/>
            </a:pPr>
            <a:r>
              <a:rPr lang="en-US" sz="1123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50000"/>
              </a:lnSpc>
              <a:buNone/>
            </a:pPr>
            <a:r>
              <a:rPr lang="en-US" sz="1123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Рязань и Россия показывают схожие результаты с более высоким уровнем успеваемости по сравнению с областью, выявлены региональные различия и слабые места.
</a:t>
            </a:r>
            <a:endParaRPr lang="en-US" sz="1123" dirty="0"/>
          </a:p>
        </p:txBody>
      </p:sp>
      <p:sp>
        <p:nvSpPr>
          <p:cNvPr id="7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000" dirty="0"/>
          </a:p>
        </p:txBody>
      </p:sp>
      <p:sp>
        <p:nvSpPr>
          <p:cNvPr id="8" name="Text 3"/>
          <p:cNvSpPr txBox="1"/>
          <p:nvPr/>
        </p:nvSpPr>
        <p:spPr>
          <a:xfrm>
            <a:off x="420100" y="393900"/>
            <a:ext cx="84933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Сравнение результатов ВПР по истории: Рязань, Рязанская область, РФ
</a:t>
            </a:r>
            <a:endParaRPr lang="en-US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5729" y="1521533"/>
            <a:ext cx="4149693" cy="24012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674625" y="4073600"/>
            <a:ext cx="42276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МБОУ «Школа №22», 2020–2024 гг.
</a:t>
            </a:r>
            <a:endParaRPr lang="en-US" sz="1000" dirty="0"/>
          </a:p>
        </p:txBody>
      </p:sp>
      <p:sp>
        <p:nvSpPr>
          <p:cNvPr id="5" name="Text 1"/>
          <p:cNvSpPr txBox="1"/>
          <p:nvPr/>
        </p:nvSpPr>
        <p:spPr>
          <a:xfrm>
            <a:off x="415925" y="1699750"/>
            <a:ext cx="3540900" cy="203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5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Результаты стабилизировались с ростом качества подготовки и адаптацией к новым форматам заданий.
</a:t>
            </a:r>
            <a:pPr algn="l" indent="0" marL="0">
              <a:lnSpc>
                <a:spcPct val="15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5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Рост баллов связан с улучшением методики обучения и формата экзамена, что снижает колебания результатов.
</a:t>
            </a:r>
            <a:endParaRPr lang="en-US" sz="1300" dirty="0"/>
          </a:p>
        </p:txBody>
      </p:sp>
      <p:sp>
        <p:nvSpPr>
          <p:cNvPr id="6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000" dirty="0"/>
          </a:p>
        </p:txBody>
      </p:sp>
      <p:sp>
        <p:nvSpPr>
          <p:cNvPr id="7" name="Text 3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Динамика успеваемости ВПР по истории в Рязани за последние 5 лет
</a:t>
            </a:r>
            <a:endParaRPr lang="en-US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575" y="3003627"/>
            <a:ext cx="2700000" cy="1787695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475" y="3003627"/>
            <a:ext cx="2700000" cy="1787695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475" y="3003627"/>
            <a:ext cx="2700000" cy="1787695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0"/>
          <p:cNvSpPr txBox="1"/>
          <p:nvPr/>
        </p:nvSpPr>
        <p:spPr>
          <a:xfrm>
            <a:off x="418525" y="393900"/>
            <a:ext cx="82620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224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Результаты ВПР в МБОУ «Школа №22» города Рязани
</a:t>
            </a:r>
            <a:endParaRPr lang="en-US" sz="2224" dirty="0"/>
          </a:p>
        </p:txBody>
      </p:sp>
      <p:sp>
        <p:nvSpPr>
          <p:cNvPr id="12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000" dirty="0"/>
          </a:p>
        </p:txBody>
      </p:sp>
      <p:sp>
        <p:nvSpPr>
          <p:cNvPr id="13" name="Text 2"/>
          <p:cNvSpPr txBox="1"/>
          <p:nvPr/>
        </p:nvSpPr>
        <p:spPr>
          <a:xfrm>
            <a:off x="847125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Средний балл и порог успешности
</a:t>
            </a:r>
            <a:pPr algn="l" indent="0" marL="0">
              <a:lnSpc>
                <a:spcPct val="115000"/>
              </a:lnSpc>
              <a:buNone/>
            </a:pP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Средний балл по истории составил 68 из 100. 90% учеников преодолели минимальный порог, что свидетельствует о хорошем общем уровне подготовки в школе.
</a:t>
            </a:r>
            <a:endParaRPr lang="en-US" sz="1027" dirty="0"/>
          </a:p>
        </p:txBody>
      </p:sp>
      <p:sp>
        <p:nvSpPr>
          <p:cNvPr id="14" name="Text 3"/>
          <p:cNvSpPr txBox="1"/>
          <p:nvPr/>
        </p:nvSpPr>
        <p:spPr>
          <a:xfrm>
            <a:off x="3677675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Типичные ошибки при выполнении заданий
</a:t>
            </a:r>
            <a:pPr algn="l" indent="0" marL="0">
              <a:lnSpc>
                <a:spcPct val="115000"/>
              </a:lnSpc>
              <a:buNone/>
            </a:pP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проблемы связаны с ошибками в хронологии событий и недостаточно глубоким анализом исторических источников, что требует усиленного внимания на уроках.
</a:t>
            </a:r>
            <a:endParaRPr lang="en-US" sz="1027" dirty="0"/>
          </a:p>
        </p:txBody>
      </p:sp>
      <p:sp>
        <p:nvSpPr>
          <p:cNvPr id="15" name="Text 4"/>
          <p:cNvSpPr txBox="1"/>
          <p:nvPr/>
        </p:nvSpPr>
        <p:spPr>
          <a:xfrm>
            <a:off x="6458600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Распределение баллов и анализ ошибок
</a:t>
            </a:r>
            <a:pPr algn="l" indent="0" marL="0">
              <a:lnSpc>
                <a:spcPct val="115000"/>
              </a:lnSpc>
              <a:buNone/>
            </a:pP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 диаграмме видно сконцентрированное распределение оценок, позволяющее выявить группы слабых и сильных учеников для целенаправленной поддержки.
</a:t>
            </a:r>
            <a:endParaRPr lang="en-US" sz="1027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84625" y="1392850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Нарушение хронологии и смешение дат приводят к неточной реконструкции исторических событий и искажению смысла периода.
</a:t>
            </a:r>
            <a:endParaRPr lang="en-US" sz="1200" dirty="0"/>
          </a:p>
        </p:txBody>
      </p:sp>
      <p:sp>
        <p:nvSpPr>
          <p:cNvPr id="4" name="Text 1"/>
          <p:cNvSpPr txBox="1"/>
          <p:nvPr/>
        </p:nvSpPr>
        <p:spPr>
          <a:xfrm>
            <a:off x="4902425" y="13929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Неверное употребление исторических терминов и названий снижает качество аргументации и понимание материала.
</a:t>
            </a:r>
            <a:endParaRPr lang="en-US" sz="1200" dirty="0"/>
          </a:p>
        </p:txBody>
      </p:sp>
      <p:sp>
        <p:nvSpPr>
          <p:cNvPr id="5" name="Text 2"/>
          <p:cNvSpPr txBox="1"/>
          <p:nvPr/>
        </p:nvSpPr>
        <p:spPr>
          <a:xfrm>
            <a:off x="684625" y="32662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Слабый анализ источников затрудняет раскрытие причинно-следственных связей и делает выводы поверхностными.
</a:t>
            </a:r>
            <a:endParaRPr lang="en-US" sz="1200" dirty="0"/>
          </a:p>
        </p:txBody>
      </p:sp>
      <p:sp>
        <p:nvSpPr>
          <p:cNvPr id="6" name="Text 3"/>
          <p:cNvSpPr txBox="1"/>
          <p:nvPr/>
        </p:nvSpPr>
        <p:spPr>
          <a:xfrm>
            <a:off x="4902425" y="32662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Игнорирование ключевых событий и деталей уменьшает полноту ответа и отражение исторической картины.
</a:t>
            </a:r>
            <a:endParaRPr lang="en-US" sz="1200" dirty="0"/>
          </a:p>
        </p:txBody>
      </p:sp>
      <p:sp>
        <p:nvSpPr>
          <p:cNvPr id="7" name="Text 4"/>
          <p:cNvSpPr txBox="1"/>
          <p:nvPr/>
        </p:nvSpPr>
        <p:spPr>
          <a:xfrm>
            <a:off x="418525" y="393900"/>
            <a:ext cx="83199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1952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Типичные ошибки учащихся при написании ВПР по истории
</a:t>
            </a:r>
            <a:endParaRPr lang="en-US" sz="1952" dirty="0"/>
          </a:p>
        </p:txBody>
      </p:sp>
      <p:sp>
        <p:nvSpPr>
          <p:cNvPr id="8" name="Text 5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575" y="3003627"/>
            <a:ext cx="2700000" cy="1787695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475" y="3003627"/>
            <a:ext cx="2700000" cy="1787695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475" y="3003627"/>
            <a:ext cx="2700000" cy="1787695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0"/>
          <p:cNvSpPr txBox="1"/>
          <p:nvPr/>
        </p:nvSpPr>
        <p:spPr>
          <a:xfrm>
            <a:off x="418525" y="393900"/>
            <a:ext cx="82620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Алгоритм подготовки к ВПР по истории 2024/25
</a:t>
            </a:r>
            <a:endParaRPr lang="en-US" sz="2400" dirty="0"/>
          </a:p>
        </p:txBody>
      </p:sp>
      <p:sp>
        <p:nvSpPr>
          <p:cNvPr id="12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000" dirty="0"/>
          </a:p>
        </p:txBody>
      </p:sp>
      <p:sp>
        <p:nvSpPr>
          <p:cNvPr id="13" name="Text 2"/>
          <p:cNvSpPr txBox="1"/>
          <p:nvPr/>
        </p:nvSpPr>
        <p:spPr>
          <a:xfrm>
            <a:off x="847125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Изучение тем по программе
</a:t>
            </a:r>
            <a:pPr algn="l" indent="0" marL="0">
              <a:lnSpc>
                <a:spcPct val="115000"/>
              </a:lnSpc>
              <a:buNone/>
            </a:pP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Систематическое изучение главных исторических периодов и событий согласно учебной программе обеспечивает фундамент для успешного выполнения заданий.
</a:t>
            </a:r>
            <a:endParaRPr lang="en-US" sz="1027" dirty="0"/>
          </a:p>
        </p:txBody>
      </p:sp>
      <p:sp>
        <p:nvSpPr>
          <p:cNvPr id="14" name="Text 3"/>
          <p:cNvSpPr txBox="1"/>
          <p:nvPr/>
        </p:nvSpPr>
        <p:spPr>
          <a:xfrm>
            <a:off x="3677675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Работа с типовыми заданиями
</a:t>
            </a:r>
            <a:pPr algn="l" indent="0" marL="0">
              <a:lnSpc>
                <a:spcPct val="115000"/>
              </a:lnSpc>
              <a:buNone/>
            </a:pP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Практика на заданиях предыдущих лет помогает развить навыки решения и распознавания формата заданий ВПР.
</a:t>
            </a:r>
            <a:endParaRPr lang="en-US" sz="1027" dirty="0"/>
          </a:p>
        </p:txBody>
      </p:sp>
      <p:sp>
        <p:nvSpPr>
          <p:cNvPr id="15" name="Text 4"/>
          <p:cNvSpPr txBox="1"/>
          <p:nvPr/>
        </p:nvSpPr>
        <p:spPr>
          <a:xfrm>
            <a:off x="6458600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Анализ ошибок прошлого года
</a:t>
            </a:r>
            <a:pPr algn="l" indent="0" marL="0">
              <a:lnSpc>
                <a:spcPct val="115000"/>
              </a:lnSpc>
              <a:buNone/>
            </a:pP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Разбор ошибок прошлых лет позволяет выявить слабые стороны и скорректировать стратегию подготовки, повышая результативность.
</a:t>
            </a:r>
            <a:endParaRPr lang="en-US" sz="1027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5729" y="1521533"/>
            <a:ext cx="4149693" cy="24012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674625" y="4073600"/>
            <a:ext cx="42276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МБОУ «Школа №22», 2024
</a:t>
            </a:r>
            <a:endParaRPr lang="en-US" sz="1000" dirty="0"/>
          </a:p>
        </p:txBody>
      </p:sp>
      <p:sp>
        <p:nvSpPr>
          <p:cNvPr id="5" name="Text 1"/>
          <p:cNvSpPr txBox="1"/>
          <p:nvPr/>
        </p:nvSpPr>
        <p:spPr>
          <a:xfrm>
            <a:off x="415925" y="1699750"/>
            <a:ext cx="3540900" cy="203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50000"/>
              </a:lnSpc>
              <a:buNone/>
            </a:pPr>
            <a:r>
              <a:rPr lang="en-US" sz="120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Аналитические задания вызывают наибольшие трудности, что указывает на необходимость усиления навыков критического мышления.
</a:t>
            </a:r>
            <a:pPr algn="l" indent="0" marL="0">
              <a:lnSpc>
                <a:spcPct val="150000"/>
              </a:lnSpc>
              <a:buNone/>
            </a:pPr>
            <a:r>
              <a:rPr lang="en-US" sz="120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50000"/>
              </a:lnSpc>
              <a:buNone/>
            </a:pPr>
            <a:r>
              <a:rPr lang="en-US" sz="120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Прогресс в тестовых заданиях сочетается с дефицитом умений анализа и формулировки аргументированного текста.
</a:t>
            </a:r>
            <a:endParaRPr lang="en-US" sz="1207" dirty="0"/>
          </a:p>
        </p:txBody>
      </p:sp>
      <p:sp>
        <p:nvSpPr>
          <p:cNvPr id="6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000" dirty="0"/>
          </a:p>
        </p:txBody>
      </p:sp>
      <p:sp>
        <p:nvSpPr>
          <p:cNvPr id="7" name="Text 3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Распределение типов заданий и успешность их выполнения
</a:t>
            </a:r>
            <a:endParaRPr lang="en-US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337920" y="393900"/>
            <a:ext cx="84678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173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Методы работы с трудными вопросами ВПР по истории
</a:t>
            </a:r>
            <a:endParaRPr lang="en-US" sz="2173" dirty="0"/>
          </a:p>
        </p:txBody>
      </p:sp>
      <p:sp>
        <p:nvSpPr>
          <p:cNvPr id="9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000" dirty="0"/>
          </a:p>
        </p:txBody>
      </p:sp>
      <p:sp>
        <p:nvSpPr>
          <p:cNvPr id="10" name="Text 2"/>
          <p:cNvSpPr txBox="1"/>
          <p:nvPr/>
        </p:nvSpPr>
        <p:spPr>
          <a:xfrm>
            <a:off x="497000" y="2896775"/>
            <a:ext cx="2488800" cy="104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30039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Декомпозиция вопроса
</a:t>
            </a:r>
            <a:pPr algn="l" indent="0" marL="0">
              <a:lnSpc>
                <a:spcPct val="130039"/>
              </a:lnSpc>
              <a:buNone/>
            </a:pPr>
            <a:r>
              <a:rPr lang="en-US" sz="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Разбиение сложного вопроса на части помогает осознать все его аспекты и построить четкий ответ.
</a:t>
            </a:r>
            <a:endParaRPr lang="en-US" sz="1200" dirty="0"/>
          </a:p>
        </p:txBody>
      </p:sp>
      <p:sp>
        <p:nvSpPr>
          <p:cNvPr id="11" name="Text 3"/>
          <p:cNvSpPr txBox="1"/>
          <p:nvPr/>
        </p:nvSpPr>
        <p:spPr>
          <a:xfrm>
            <a:off x="2413275" y="1371725"/>
            <a:ext cx="2488800" cy="104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Определение ключевых понятий
</a:t>
            </a:r>
            <a:pPr algn="l" indent="0" marL="0">
              <a:lnSpc>
                <a:spcPct val="115000"/>
              </a:lnSpc>
              <a:buNone/>
            </a:pPr>
            <a:r>
              <a:rPr lang="en-US" sz="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Выделение ключевых терминов ускоряет поиск релевантных исторических фактов и повышает точность ответов.
</a:t>
            </a:r>
            <a:endParaRPr lang="en-US" sz="1200" dirty="0"/>
          </a:p>
        </p:txBody>
      </p:sp>
      <p:sp>
        <p:nvSpPr>
          <p:cNvPr id="12" name="Text 4"/>
          <p:cNvSpPr txBox="1"/>
          <p:nvPr/>
        </p:nvSpPr>
        <p:spPr>
          <a:xfrm>
            <a:off x="4314525" y="2887875"/>
            <a:ext cx="2488800" cy="104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Сопоставление с фактами
</a:t>
            </a:r>
            <a:pPr algn="l" indent="0" marL="0">
              <a:lnSpc>
                <a:spcPct val="115000"/>
              </a:lnSpc>
              <a:buNone/>
            </a:pPr>
            <a:r>
              <a:rPr lang="en-US" sz="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Связывание вопроса с конкретными событиями и датами укрепляет аргументацию и подтверждает выводы.
</a:t>
            </a:r>
            <a:endParaRPr lang="en-US" sz="1200" dirty="0"/>
          </a:p>
        </p:txBody>
      </p:sp>
      <p:sp>
        <p:nvSpPr>
          <p:cNvPr id="13" name="Text 5"/>
          <p:cNvSpPr txBox="1"/>
          <p:nvPr/>
        </p:nvSpPr>
        <p:spPr>
          <a:xfrm>
            <a:off x="6226925" y="1371725"/>
            <a:ext cx="2488800" cy="104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Контекстуальный анализ
</a:t>
            </a:r>
            <a:pPr algn="l" indent="0" marL="0">
              <a:lnSpc>
                <a:spcPct val="115000"/>
              </a:lnSpc>
              <a:buNone/>
            </a:pPr>
            <a:r>
              <a:rPr lang="en-US" sz="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контекста помогает оценить значимость событий и уловить причинно-следственные связи.
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2025-11-02T17:08:57Z</dcterms:created>
  <dcterms:modified xsi:type="dcterms:W3CDTF">2025-11-02T17:08:57Z</dcterms:modified>
</cp:coreProperties>
</file>