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87" r:id="rId4"/>
    <p:sldId id="303" r:id="rId5"/>
    <p:sldId id="302" r:id="rId6"/>
    <p:sldId id="304" r:id="rId7"/>
    <p:sldId id="305" r:id="rId8"/>
    <p:sldId id="319" r:id="rId9"/>
    <p:sldId id="307" r:id="rId10"/>
    <p:sldId id="308" r:id="rId11"/>
    <p:sldId id="320" r:id="rId12"/>
    <p:sldId id="310" r:id="rId13"/>
    <p:sldId id="311" r:id="rId14"/>
    <p:sldId id="321" r:id="rId15"/>
    <p:sldId id="313" r:id="rId16"/>
    <p:sldId id="314" r:id="rId18"/>
    <p:sldId id="322" r:id="rId19"/>
    <p:sldId id="316" r:id="rId20"/>
    <p:sldId id="317" r:id="rId21"/>
    <p:sldId id="323" r:id="rId22"/>
    <p:sldId id="324" r:id="rId23"/>
    <p:sldId id="325" r:id="rId24"/>
    <p:sldId id="326" r:id="rId25"/>
    <p:sldId id="25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800000"/>
    <a:srgbClr val="996600"/>
    <a:srgbClr val="663300"/>
    <a:srgbClr val="333333"/>
    <a:srgbClr val="5F5F5F"/>
    <a:srgbClr val="B2B2B2"/>
    <a:srgbClr val="DDDDDD"/>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8303B-D77F-4DE6-99BB-1DBE7264E29C}"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A320A-271B-484F-AEEE-A994057F3BF6}"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EA320A-271B-484F-AEEE-A994057F3BF6}"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EA320A-271B-484F-AEEE-A994057F3BF6}"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EA320A-271B-484F-AEEE-A994057F3BF6}"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13029A-91DC-4A94-8EA6-7507730222C2}"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713029A-91DC-4A94-8EA6-7507730222C2}"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713029A-91DC-4A94-8EA6-7507730222C2}"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713029A-91DC-4A94-8EA6-7507730222C2}"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C713029A-91DC-4A94-8EA6-7507730222C2}"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C713029A-91DC-4A94-8EA6-7507730222C2}"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C713029A-91DC-4A94-8EA6-7507730222C2}"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13029A-91DC-4A94-8EA6-7507730222C2}"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13029A-91DC-4A94-8EA6-7507730222C2}"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713029A-91DC-4A94-8EA6-7507730222C2}"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713029A-91DC-4A94-8EA6-7507730222C2}"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3E5CD7-FF64-43AA-9957-48DE35866B77}"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3029A-91DC-4A94-8EA6-7507730222C2}"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E5CD7-FF64-43AA-9957-48DE35866B77}"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slide" Target="slide2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1988840"/>
            <a:ext cx="4824536" cy="1754326"/>
          </a:xfrm>
          <a:prstGeom prst="rect">
            <a:avLst/>
          </a:prstGeom>
          <a:noFill/>
        </p:spPr>
        <p:txBody>
          <a:bodyPr wrap="square" rtlCol="0">
            <a:spAutoFit/>
          </a:bodyPr>
          <a:lstStyle/>
          <a:p>
            <a:pPr algn="ctr"/>
            <a:r>
              <a:rPr lang="ru-RU" sz="5400" dirty="0" smtClean="0">
                <a:ln w="18415" cmpd="sng">
                  <a:solidFill>
                    <a:srgbClr val="CC3300"/>
                  </a:solidFill>
                  <a:prstDash val="solid"/>
                </a:ln>
                <a:solidFill>
                  <a:schemeClr val="accent6">
                    <a:lumMod val="75000"/>
                  </a:schemeClr>
                </a:solidFill>
                <a:effectLst>
                  <a:outerShdw blurRad="50800" dist="38100" algn="l" rotWithShape="0">
                    <a:prstClr val="black">
                      <a:alpha val="40000"/>
                    </a:prstClr>
                  </a:outerShdw>
                </a:effectLst>
                <a:latin typeface="Comic Sans MS" panose="030F0702030302020204" pitchFamily="66" charset="0"/>
              </a:rPr>
              <a:t>Литературное чтение</a:t>
            </a:r>
            <a:endParaRPr lang="ru-RU" sz="5400" dirty="0">
              <a:ln w="18415" cmpd="sng">
                <a:solidFill>
                  <a:srgbClr val="CC3300"/>
                </a:solidFill>
                <a:prstDash val="solid"/>
              </a:ln>
              <a:solidFill>
                <a:schemeClr val="accent6">
                  <a:lumMod val="75000"/>
                </a:schemeClr>
              </a:solidFill>
              <a:effectLst>
                <a:outerShdw blurRad="50800" dist="38100" algn="l" rotWithShape="0">
                  <a:prstClr val="black">
                    <a:alpha val="40000"/>
                  </a:prstClr>
                </a:outerShdw>
              </a:effectLst>
              <a:latin typeface="Comic Sans MS" panose="030F0702030302020204" pitchFamily="66" charset="0"/>
            </a:endParaRPr>
          </a:p>
        </p:txBody>
      </p:sp>
      <p:sp>
        <p:nvSpPr>
          <p:cNvPr id="6" name="TextBox 5"/>
          <p:cNvSpPr txBox="1"/>
          <p:nvPr/>
        </p:nvSpPr>
        <p:spPr>
          <a:xfrm>
            <a:off x="2339752" y="1311151"/>
            <a:ext cx="4464496" cy="400110"/>
          </a:xfrm>
          <a:prstGeom prst="rect">
            <a:avLst/>
          </a:prstGeom>
          <a:noFill/>
        </p:spPr>
        <p:txBody>
          <a:bodyPr wrap="square" rtlCol="0">
            <a:spAutoFit/>
          </a:bodyPr>
          <a:lstStyle/>
          <a:p>
            <a:r>
              <a:rPr lang="ru-RU" sz="2000" dirty="0" smtClean="0">
                <a:solidFill>
                  <a:schemeClr val="accent6">
                    <a:lumMod val="50000"/>
                  </a:schemeClr>
                </a:solidFill>
                <a:latin typeface="Times New Roman" panose="02020603050405020304" pitchFamily="18" charset="0"/>
                <a:cs typeface="Times New Roman" panose="02020603050405020304" pitchFamily="18" charset="0"/>
              </a:rPr>
              <a:t>Интерактивный тренажёр к заданию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11</a:t>
            </a:r>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Управляющая кнопка: сведения 7">
            <a:hlinkClick r:id="rId1" action="ppaction://hlinksldjump" highlightClick="1"/>
          </p:cNvPr>
          <p:cNvSpPr/>
          <p:nvPr/>
        </p:nvSpPr>
        <p:spPr>
          <a:xfrm>
            <a:off x="35496" y="44624"/>
            <a:ext cx="396000" cy="504000"/>
          </a:xfrm>
          <a:prstGeom prst="actionButtonInformation">
            <a:avLst/>
          </a:prstGeom>
          <a:solidFill>
            <a:schemeClr val="bg1"/>
          </a:solidFill>
          <a:ln w="28575">
            <a:solidFill>
              <a:srgbClr val="CC33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pic>
        <p:nvPicPr>
          <p:cNvPr id="16" name="Рисунок 15" descr="54348-stacked-color-together-cartoon-watercolor-book-books.png"/>
          <p:cNvPicPr>
            <a:picLocks noChangeAspect="1"/>
          </p:cNvPicPr>
          <p:nvPr/>
        </p:nvPicPr>
        <p:blipFill>
          <a:blip r:embed="rId2" cstate="print"/>
          <a:srcRect l="12063" t="17450" r="14709" b="16401"/>
          <a:stretch>
            <a:fillRect/>
          </a:stretch>
        </p:blipFill>
        <p:spPr>
          <a:xfrm>
            <a:off x="395536" y="3241605"/>
            <a:ext cx="2808312" cy="2131611"/>
          </a:xfrm>
          <a:prstGeom prst="rect">
            <a:avLst/>
          </a:prstGeom>
        </p:spPr>
      </p:pic>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4032448"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отчаянный </a:t>
            </a:r>
            <a:r>
              <a:rPr lang="ru-RU" b="1" dirty="0" smtClean="0">
                <a:solidFill>
                  <a:srgbClr val="FF0000"/>
                </a:solidFill>
                <a:latin typeface="Times New Roman" panose="02020603050405020304" pitchFamily="18" charset="0"/>
                <a:cs typeface="Times New Roman" panose="02020603050405020304" pitchFamily="18" charset="0"/>
              </a:rPr>
              <a:t>вопль</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a:t>
            </a:r>
            <a:r>
              <a:rPr lang="ru-RU" b="1" dirty="0" smtClean="0">
                <a:solidFill>
                  <a:srgbClr val="FF0000"/>
                </a:solidFill>
                <a:latin typeface="Times New Roman" panose="02020603050405020304" pitchFamily="18" charset="0"/>
                <a:cs typeface="Times New Roman" panose="02020603050405020304" pitchFamily="18" charset="0"/>
              </a:rPr>
              <a:t>трогательные </a:t>
            </a:r>
            <a:r>
              <a:rPr lang="ru-RU" b="1" dirty="0" smtClean="0">
                <a:latin typeface="Times New Roman" panose="02020603050405020304" pitchFamily="18" charset="0"/>
                <a:cs typeface="Times New Roman" panose="02020603050405020304" pitchFamily="18" charset="0"/>
              </a:rPr>
              <a:t>произведения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холодная </a:t>
            </a:r>
            <a:r>
              <a:rPr lang="ru-RU" b="1" dirty="0" smtClean="0">
                <a:solidFill>
                  <a:srgbClr val="FF0000"/>
                </a:solidFill>
                <a:latin typeface="Times New Roman" panose="02020603050405020304" pitchFamily="18" charset="0"/>
                <a:cs typeface="Times New Roman" panose="02020603050405020304" pitchFamily="18" charset="0"/>
              </a:rPr>
              <a:t>труха</a:t>
            </a:r>
            <a:endParaRPr lang="ru-RU" b="1" dirty="0" smtClean="0">
              <a:solidFill>
                <a:srgbClr val="FF0000"/>
              </a:solidFill>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851920" y="2355264"/>
            <a:ext cx="5292080" cy="2369880"/>
          </a:xfrm>
          <a:prstGeom prst="rect">
            <a:avLst/>
          </a:prstGeom>
          <a:noFill/>
          <a:ln w="9525">
            <a:noFill/>
            <a:miter lim="800000"/>
          </a:ln>
          <a:effectLst/>
        </p:spPr>
        <p:txBody>
          <a:bodyPr vert="horz" wrap="square" lIns="91440" tIns="45720" rIns="91440" bIns="45720" numCol="1" anchor="ctr" anchorCtr="0" compatLnSpc="1">
            <a:spAutoFit/>
          </a:bodyPr>
          <a:lstStyle/>
          <a:p>
            <a:pPr lvl="0"/>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a:t>
            </a:r>
            <a:r>
              <a:rPr lang="ru-RU" b="1" dirty="0" smtClean="0">
                <a:solidFill>
                  <a:srgbClr val="CC3300"/>
                </a:solidFill>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мелкие сухие сыпучие остатки чего-либо перегнившего</a:t>
            </a:r>
            <a:endParaRPr lang="ru-RU" b="1" dirty="0" smtClean="0">
              <a:latin typeface="Times New Roman" panose="02020603050405020304" pitchFamily="18" charset="0"/>
              <a:cs typeface="Times New Roman" panose="02020603050405020304" pitchFamily="18" charset="0"/>
            </a:endParaRPr>
          </a:p>
          <a:p>
            <a:pPr lvl="0"/>
            <a:r>
              <a:rPr lang="ru-RU" b="1" dirty="0" smtClean="0">
                <a:solidFill>
                  <a:srgbClr val="CC3300"/>
                </a:solidFill>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 вызывающие умиление, способные разжалобить, растрогать</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3)</a:t>
            </a:r>
            <a:r>
              <a:rPr lang="ru-RU" b="1" dirty="0" smtClean="0">
                <a:latin typeface="Times New Roman" panose="02020603050405020304" pitchFamily="18" charset="0"/>
                <a:cs typeface="Times New Roman" panose="02020603050405020304" pitchFamily="18" charset="0"/>
              </a:rPr>
              <a:t> громкий, жалобный, пронзительный крик</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 </a:t>
            </a:r>
            <a:r>
              <a:rPr lang="ru-RU" b="1" dirty="0" smtClean="0">
                <a:latin typeface="Times New Roman" panose="02020603050405020304" pitchFamily="18" charset="0"/>
                <a:cs typeface="Times New Roman" panose="02020603050405020304" pitchFamily="18" charset="0"/>
              </a:rPr>
              <a:t>часть почвы, образовавшаяся из перегнивших растительных и животных остатков</a:t>
            </a:r>
            <a:endParaRPr lang="ru-RU" b="1" dirty="0" smtClean="0">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2</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1</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a:off x="395536" y="1268760"/>
            <a:ext cx="1725433"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Юрий Иванович Ермолаев (1921–1996)</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2862322"/>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С успехом окончив школу, Юрий Иванович Ермолаев в 1943 году поступил учиться в театральное училище. По профессии он был актёром. Играл главные роли в спектаклях московских театров. Потом работал корреспондентом на радио. Но ему хотелось создавать своих героев, передавать детям свой жизненный опыт. На радио Юрий Иванович прочитал свои первые рассказы, которые имели успех у слушателей. Талант писателя перевесил талант актёра. Писательский труд увлёк его. Всё своё творчество он посвятил детям и их наставникам.</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302968"/>
            <a:ext cx="2160240" cy="707886"/>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Два пирожных</a:t>
            </a:r>
            <a:endParaRPr kumimoji="0" lang="ru-RU" sz="2000" b="1" i="0" u="none" strike="noStrike" cap="none" normalizeH="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4941168"/>
            <a:ext cx="8640960" cy="1754326"/>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Мама вошла в комнату и сказала:</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Помогите-ка мне, дочки, вымыть посуду.</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В это время старшая сестра, Наташа, читала книгу о путешествиях по Африке, а младшая, Оля, лепила из пластилина булочки и витые крендельки. Мыть посуду им  не  хотелось.  Но  Оля  решила  так:</a:t>
            </a:r>
            <a:r>
              <a:rPr lang="en-US" b="1" dirty="0" smtClean="0">
                <a:solidFill>
                  <a:srgbClr val="800000"/>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«Сначала помогу, а </a:t>
            </a:r>
            <a:endParaRPr lang="ru-RU" b="1" dirty="0" smtClean="0">
              <a:solidFill>
                <a:srgbClr val="800000"/>
              </a:solidFill>
              <a:latin typeface="Times New Roman" panose="02020603050405020304" pitchFamily="18" charset="0"/>
              <a:cs typeface="Times New Roman" panose="02020603050405020304" pitchFamily="18" charset="0"/>
            </a:endParaRPr>
          </a:p>
          <a:p>
            <a:pPr lvl="0" algn="just"/>
            <a:r>
              <a:rPr lang="ru-RU" b="1" dirty="0" smtClean="0">
                <a:solidFill>
                  <a:srgbClr val="800000"/>
                </a:solidFill>
                <a:latin typeface="Times New Roman" panose="02020603050405020304" pitchFamily="18" charset="0"/>
                <a:cs typeface="Times New Roman" panose="02020603050405020304" pitchFamily="18" charset="0"/>
              </a:rPr>
              <a:t>потом весь вечер лепить буду». И пошла на кухню.</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726951"/>
            <a:ext cx="8640960" cy="5078313"/>
          </a:xfrm>
          <a:prstGeom prst="rect">
            <a:avLst/>
          </a:prstGeom>
          <a:noFill/>
          <a:ln w="9525">
            <a:noFill/>
            <a:miter lim="800000"/>
          </a:ln>
          <a:effectLst/>
        </p:spPr>
        <p:txBody>
          <a:bodyPr vert="horz" wrap="square" lIns="91440" tIns="45720" rIns="91440" bIns="45720" numCol="1" anchor="ctr" anchorCtr="0" compatLnSpc="1">
            <a:spAutoFit/>
          </a:bodyPr>
          <a:lstStyle/>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Я тоже сейчас приду, только главу дочитаю, – сказала ей вдогонку Наташа и добавила:</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Такая интересная книга, прямо не оторвёшься!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Немного погодя Оля вернулась в комнату за Наташей:</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Что же ты не идёшь, мы с мамой почти всю посуду перемыли.</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А меня здесь нет, – не отрываясь от книги, проговорила Наташа, – я путешествую сейчас в долине реки Конго. Вокруг меня пальмы, тропические лианы, попугаи. – И она перевернула страницу.</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Постояла Оля около сестры, вздохнула и опять ушла. Минут через двадцать она убрала чистые тарелки и принялась за лепку.</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Ну вот я и дома, – закрывая книгу, проговорила Наташа и вдруг рассмеялась:</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Чем это ты губы вымазала?</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Кремом, – похвасталась Оля, – я два пирожных съела. Одно за тебя.</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Зачем же за меня? – спросила Наташа.</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Мама велела. Она сказала, что ещё неизвестно, когда ты вернёшься из Африки, а пирожное с кремом может испортиться.</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a:t>
            </a:r>
            <a:r>
              <a:rPr lang="en-US" b="1" i="1" dirty="0" smtClean="0">
                <a:solidFill>
                  <a:srgbClr val="800000"/>
                </a:solidFill>
                <a:latin typeface="Times New Roman" panose="02020603050405020304" pitchFamily="18" charset="0"/>
                <a:cs typeface="Times New Roman" panose="02020603050405020304" pitchFamily="18" charset="0"/>
              </a:rPr>
              <a:t>             </a:t>
            </a:r>
            <a:r>
              <a:rPr lang="ru-RU" b="1" i="1" dirty="0" smtClean="0">
                <a:solidFill>
                  <a:srgbClr val="800000"/>
                </a:solidFill>
                <a:latin typeface="Times New Roman" panose="02020603050405020304" pitchFamily="18" charset="0"/>
                <a:cs typeface="Times New Roman" panose="02020603050405020304" pitchFamily="18" charset="0"/>
              </a:rPr>
              <a:t>(По Ю.И. Ермолаеву)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239124"/>
            <a:ext cx="4032448"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витые </a:t>
            </a:r>
            <a:r>
              <a:rPr lang="ru-RU" b="1" dirty="0" smtClean="0">
                <a:solidFill>
                  <a:srgbClr val="FF0000"/>
                </a:solidFill>
                <a:latin typeface="Times New Roman" panose="02020603050405020304" pitchFamily="18" charset="0"/>
                <a:cs typeface="Times New Roman" panose="02020603050405020304" pitchFamily="18" charset="0"/>
              </a:rPr>
              <a:t>крендельки</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театральное </a:t>
            </a:r>
            <a:r>
              <a:rPr lang="ru-RU" b="1" dirty="0" smtClean="0">
                <a:solidFill>
                  <a:srgbClr val="FF0000"/>
                </a:solidFill>
                <a:latin typeface="Times New Roman" panose="02020603050405020304" pitchFamily="18" charset="0"/>
                <a:cs typeface="Times New Roman" panose="02020603050405020304" pitchFamily="18" charset="0"/>
              </a:rPr>
              <a:t>училище</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тропические </a:t>
            </a:r>
            <a:r>
              <a:rPr lang="ru-RU" b="1" dirty="0" smtClean="0">
                <a:solidFill>
                  <a:srgbClr val="FF0000"/>
                </a:solidFill>
                <a:latin typeface="Times New Roman" panose="02020603050405020304" pitchFamily="18" charset="0"/>
                <a:cs typeface="Times New Roman" panose="02020603050405020304" pitchFamily="18" charset="0"/>
              </a:rPr>
              <a:t>лианы</a:t>
            </a:r>
            <a:endParaRPr lang="ru-RU" b="1" dirty="0" smtClean="0">
              <a:solidFill>
                <a:srgbClr val="FF0000"/>
              </a:solidFill>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131840" y="2216765"/>
            <a:ext cx="6012160" cy="2646878"/>
          </a:xfrm>
          <a:prstGeom prst="rect">
            <a:avLst/>
          </a:prstGeom>
          <a:noFill/>
          <a:ln w="9525">
            <a:noFill/>
            <a:miter lim="800000"/>
          </a:ln>
          <a:effectLst/>
        </p:spPr>
        <p:txBody>
          <a:bodyPr vert="horz" wrap="square" lIns="91440" tIns="45720" rIns="91440" bIns="45720" numCol="1" anchor="ctr" anchorCtr="0" compatLnSpc="1">
            <a:spAutoFit/>
          </a:bodyPr>
          <a:lstStyle/>
          <a:p>
            <a:pPr lvl="0"/>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a:t>
            </a:r>
            <a:r>
              <a:rPr lang="ru-RU" dirty="0" smtClean="0">
                <a:solidFill>
                  <a:srgbClr val="CC3300"/>
                </a:solidFill>
              </a:rPr>
              <a:t> </a:t>
            </a:r>
            <a:r>
              <a:rPr lang="ru-RU" b="1" dirty="0" smtClean="0">
                <a:latin typeface="Times New Roman" panose="02020603050405020304" pitchFamily="18" charset="0"/>
                <a:cs typeface="Times New Roman" panose="02020603050405020304" pitchFamily="18" charset="0"/>
              </a:rPr>
              <a:t>учебное заведение, которое готовит работников в разных областях театрального искусства</a:t>
            </a:r>
            <a:endParaRPr lang="ru-RU" b="1" dirty="0" smtClean="0">
              <a:latin typeface="Times New Roman" panose="02020603050405020304" pitchFamily="18" charset="0"/>
              <a:cs typeface="Times New Roman" panose="02020603050405020304" pitchFamily="18" charset="0"/>
            </a:endParaRPr>
          </a:p>
          <a:p>
            <a:pPr lvl="0"/>
            <a:r>
              <a:rPr lang="ru-RU" b="1" dirty="0" smtClean="0">
                <a:solidFill>
                  <a:srgbClr val="CC3300"/>
                </a:solidFill>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 хлебное изделие, напоминающее по форме маленькую круглую булочку</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3)</a:t>
            </a:r>
            <a:r>
              <a:rPr lang="ru-RU" b="1" dirty="0" smtClean="0">
                <a:latin typeface="Times New Roman" panose="02020603050405020304" pitchFamily="18" charset="0"/>
                <a:cs typeface="Times New Roman" panose="02020603050405020304" pitchFamily="18" charset="0"/>
              </a:rPr>
              <a:t> вьющиеся растения с длинными стеблями, растущие на большую высоту, обвиваясь вокруг деревьев</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a:t>
            </a:r>
            <a:r>
              <a:rPr lang="ru-RU" b="1" dirty="0" smtClean="0">
                <a:latin typeface="Times New Roman" panose="02020603050405020304" pitchFamily="18" charset="0"/>
                <a:cs typeface="Times New Roman" panose="02020603050405020304" pitchFamily="18" charset="0"/>
              </a:rPr>
              <a:t> изогнутое хлебное изделие, напоминающее по форме восьмёрку</a:t>
            </a:r>
            <a:endParaRPr lang="ru-RU" b="1" dirty="0" smtClean="0">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1</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flipH="1">
            <a:off x="418590" y="1268760"/>
            <a:ext cx="1679324"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Борис Викторович Шергин (1893–1973)</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2862322"/>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Писатель, учёный, поэт и художник, собиратель северного фольклора Борис Викторович Шергин родился в Архангельске в семье корабельного мастера и морехода. Отец его был необычайно мастеровитым человеком и ещё обладал талантом рассказчика. Талантливой сказительницей была и мать писателя. Она знала и любила народные сказки, песни. Юный Борис Шергин завёл себе специальные тетради, куда записывал всё, что слышал от отца и его друзей, – былины, легенды, предания, которые в будущем легли в основу его собственных произведений.</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2051720" y="4149080"/>
            <a:ext cx="5040560"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Собирай по ягодке – наберёшь кузовок</a:t>
            </a:r>
            <a:endPar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5085184"/>
            <a:ext cx="8640960" cy="1754326"/>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У Вани была бабушка – добрая, приветливая.</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Вот как-то раз Ваня допытывался:</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Бабушка, о чём ты разговаривала с Митей-паркетчиком?</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en-US" b="1" dirty="0" smtClean="0">
                <a:solidFill>
                  <a:srgbClr val="800000"/>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Митя рассказывал о своей работе. Митя – художник. Но работает не краской, не кистями. Он украшает деревянным узором шкатулки, </a:t>
            </a:r>
            <a:endParaRPr lang="en-US" b="1" dirty="0" smtClean="0">
              <a:solidFill>
                <a:srgbClr val="800000"/>
              </a:solidFill>
              <a:latin typeface="Times New Roman" panose="02020603050405020304" pitchFamily="18" charset="0"/>
              <a:cs typeface="Times New Roman" panose="02020603050405020304" pitchFamily="18" charset="0"/>
            </a:endParaRPr>
          </a:p>
          <a:p>
            <a:pPr algn="just"/>
            <a:r>
              <a:rPr lang="en-US" b="1" dirty="0" smtClean="0">
                <a:solidFill>
                  <a:srgbClr val="800000"/>
                </a:solidFill>
                <a:latin typeface="Times New Roman" panose="02020603050405020304" pitchFamily="18" charset="0"/>
                <a:cs typeface="Times New Roman" panose="02020603050405020304" pitchFamily="18" charset="0"/>
              </a:rPr>
              <a:t>c</a:t>
            </a:r>
            <a:r>
              <a:rPr lang="ru-RU" b="1" dirty="0" smtClean="0">
                <a:solidFill>
                  <a:srgbClr val="800000"/>
                </a:solidFill>
                <a:latin typeface="Times New Roman" panose="02020603050405020304" pitchFamily="18" charset="0"/>
                <a:cs typeface="Times New Roman" panose="02020603050405020304" pitchFamily="18" charset="0"/>
              </a:rPr>
              <a:t>толы, шкафы. </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737984"/>
            <a:ext cx="8640960" cy="5355312"/>
          </a:xfrm>
          <a:prstGeom prst="rect">
            <a:avLst/>
          </a:prstGeom>
          <a:noFill/>
          <a:ln w="9525">
            <a:noFill/>
            <a:miter lim="800000"/>
          </a:ln>
          <a:effectLst/>
        </p:spPr>
        <p:txBody>
          <a:bodyPr vert="horz" wrap="square" lIns="91440" tIns="45720" rIns="91440" bIns="45720" numCol="1" anchor="ctr" anchorCtr="0" compatLnSpc="1">
            <a:spAutoFit/>
          </a:bodyPr>
          <a:lstStyle/>
          <a:p>
            <a:pPr lvl="0" algn="just"/>
            <a:r>
              <a:rPr lang="ru-RU" b="1" dirty="0" smtClean="0">
                <a:solidFill>
                  <a:srgbClr val="800000"/>
                </a:solidFill>
                <a:latin typeface="Times New Roman" panose="02020603050405020304" pitchFamily="18" charset="0"/>
                <a:cs typeface="Times New Roman" panose="02020603050405020304" pitchFamily="18" charset="0"/>
              </a:rPr>
              <a:t>Недавно мастер поручил Мите выклеить деревянную столешницу и сказал:</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Это заказ от академии. Сроку дано две недели.</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Митя принялся за дело. Обдумал рисунок, в один день закончил верхний угол крышки стола и пришёл в восторг от своей работы.</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Целую неделю Митя радовался, что ему доверена важная работа. Утром проснётся и до полудня валяется в постели. В воображении видит работу законченной, любуется ею. За неделю работа не продвинулась.</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Что я наделал! Я не успею ничего…</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Мастер, проходя двором, увидел, что Митя сидит и плачет.</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Слушай меня, Митя. Я даю тебе норму работы: каждый день выклеивай и отделывай на доске столько, сколько покроет твоя ладонь.</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Митя сначала не верил, что при такой малой норме успеет закончить работу в срок. Пригоняет пластинки одну к другой тщательно. Но окинет глазами, сколько ещё пустого места остаётся, и испугается.</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За сутки раньше срока Митя закончил работу.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Мастер долго любовался работой Мити…</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Бабушка закончила рассказ пословицей: «Собирай по ягодке – наберёшь кузовок».</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a:t>
            </a:r>
            <a:r>
              <a:rPr lang="en-US" b="1" i="1" dirty="0" smtClean="0">
                <a:solidFill>
                  <a:srgbClr val="800000"/>
                </a:solidFill>
                <a:latin typeface="Times New Roman" panose="02020603050405020304" pitchFamily="18" charset="0"/>
                <a:cs typeface="Times New Roman" panose="02020603050405020304" pitchFamily="18" charset="0"/>
              </a:rPr>
              <a:t>   </a:t>
            </a:r>
            <a:r>
              <a:rPr lang="ru-RU" b="1" i="1" dirty="0" smtClean="0">
                <a:solidFill>
                  <a:srgbClr val="800000"/>
                </a:solidFill>
                <a:latin typeface="Times New Roman" panose="02020603050405020304" pitchFamily="18" charset="0"/>
                <a:cs typeface="Times New Roman" panose="02020603050405020304" pitchFamily="18" charset="0"/>
              </a:rPr>
              <a:t>(По Б.В. Шергину)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3600400"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северный </a:t>
            </a:r>
            <a:r>
              <a:rPr lang="ru-RU" b="1" dirty="0" smtClean="0">
                <a:solidFill>
                  <a:srgbClr val="FF0000"/>
                </a:solidFill>
                <a:latin typeface="Times New Roman" panose="02020603050405020304" pitchFamily="18" charset="0"/>
                <a:cs typeface="Times New Roman" panose="02020603050405020304" pitchFamily="18" charset="0"/>
              </a:rPr>
              <a:t>фольклор</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талантливая </a:t>
            </a:r>
            <a:r>
              <a:rPr lang="ru-RU" b="1" dirty="0" smtClean="0">
                <a:solidFill>
                  <a:srgbClr val="FF0000"/>
                </a:solidFill>
                <a:latin typeface="Times New Roman" panose="02020603050405020304" pitchFamily="18" charset="0"/>
                <a:cs typeface="Times New Roman" panose="02020603050405020304" pitchFamily="18" charset="0"/>
              </a:rPr>
              <a:t>сказительница </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деревянная </a:t>
            </a:r>
            <a:r>
              <a:rPr lang="ru-RU" b="1" dirty="0" smtClean="0">
                <a:solidFill>
                  <a:srgbClr val="FF0000"/>
                </a:solidFill>
                <a:latin typeface="Times New Roman" panose="02020603050405020304" pitchFamily="18" charset="0"/>
                <a:cs typeface="Times New Roman" panose="02020603050405020304" pitchFamily="18" charset="0"/>
              </a:rPr>
              <a:t>столешница</a:t>
            </a:r>
            <a:endParaRPr lang="ru-RU" b="1" dirty="0" smtClean="0">
              <a:solidFill>
                <a:srgbClr val="FF0000"/>
              </a:solidFill>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995936" y="2333198"/>
            <a:ext cx="5040560" cy="1815882"/>
          </a:xfrm>
          <a:prstGeom prst="rect">
            <a:avLst/>
          </a:prstGeom>
          <a:noFill/>
          <a:ln w="9525">
            <a:noFill/>
            <a:miter lim="800000"/>
          </a:ln>
          <a:effectLst/>
        </p:spPr>
        <p:txBody>
          <a:bodyPr vert="horz" wrap="square" lIns="91440" tIns="45720" rIns="91440" bIns="45720" numCol="1" anchor="ctr" anchorCtr="0" compatLnSpc="1">
            <a:spAutoFit/>
          </a:bodyPr>
          <a:lstStyle/>
          <a:p>
            <a:pPr lvl="0" algn="just"/>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 верхняя доска, крышка стола</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 вертикальные	опоры,	которые поддерживают стол</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устное народное творчество народов Севера</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 </a:t>
            </a:r>
            <a:r>
              <a:rPr lang="ru-RU" b="1" dirty="0" smtClean="0">
                <a:latin typeface="Times New Roman" panose="02020603050405020304" pitchFamily="18" charset="0"/>
                <a:cs typeface="Times New Roman" panose="02020603050405020304" pitchFamily="18" charset="0"/>
              </a:rPr>
              <a:t>рассказчица народных сказок</a:t>
            </a:r>
            <a:endParaRPr lang="ru-RU" b="1" dirty="0" smtClean="0">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1</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flipH="1">
            <a:off x="418590" y="1268760"/>
            <a:ext cx="1679324"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Михаил Михайлович Пришвин (1873–1910)</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341632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Михаил Михайлович Пришвин – автор большого количества произведений для детей и взрослых, которые издаются на многих языках мира. Имя Михаила Михайловича ассоциируется прежде всего с русской природой, которая была центральной темой его творчества. Произведения автора проникнуты призывом любить и оберегать природу. В рассказах Пришвина присутствуют ситуации, которые вполне могут произойти в реальной жизни. Поэтому, кроме бережного отношения к природе, необходимо её изучение и понимание, отсюда и его собственный подход к ней не только как писателя, но и как учёного.</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573577"/>
            <a:ext cx="2088232"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Выскочка</a:t>
            </a:r>
            <a:endPar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5579948"/>
            <a:ext cx="8640960" cy="92333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Нашу охотничью собаку стали называть Вьюшкой. Достались ей от обеда две косточки. Получая драгоценный подарок, Вьюшка развернула колечко своего хвоста и опустила его вниз поленом. </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749017"/>
            <a:ext cx="8640960" cy="5632311"/>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b="1" dirty="0" smtClean="0">
                <a:solidFill>
                  <a:srgbClr val="800000"/>
                </a:solidFill>
                <a:latin typeface="Times New Roman" panose="02020603050405020304" pitchFamily="18" charset="0"/>
                <a:cs typeface="Times New Roman" panose="02020603050405020304" pitchFamily="18" charset="0"/>
              </a:rPr>
              <a:t>Это у неё означало тревогу и начало бдительности, необходимой для защиты. С опущенным хвостом Вьюшка вышла на траву-мураву и занялась одной косточкой, другую положила рядом с собой.</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Тогда, откуда ни возьмись, сороки. Когда же Вьюшка повернула голову к одной – хвать! Другая сорока с другой стороны – хвать! – и унесла косточку.</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Очень быстро они склевали украденную косточку и собирались отнять вторую.</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Все шесть сорок повели правильное наступление, большим полукругом, поглядывая друг на друга, и только одна Выскочка поскакала </a:t>
            </a:r>
            <a:r>
              <a:rPr lang="ru-RU" b="1" dirty="0" err="1" smtClean="0">
                <a:solidFill>
                  <a:srgbClr val="800000"/>
                </a:solidFill>
                <a:latin typeface="Times New Roman" panose="02020603050405020304" pitchFamily="18" charset="0"/>
                <a:cs typeface="Times New Roman" panose="02020603050405020304" pitchFamily="18" charset="0"/>
              </a:rPr>
              <a:t>дуром</a:t>
            </a:r>
            <a:r>
              <a:rPr lang="ru-RU" b="1" dirty="0" smtClean="0">
                <a:solidFill>
                  <a:srgbClr val="800000"/>
                </a:solidFill>
                <a:latin typeface="Times New Roman" panose="02020603050405020304" pitchFamily="18" charset="0"/>
                <a:cs typeface="Times New Roman" panose="02020603050405020304" pitchFamily="18" charset="0"/>
              </a:rPr>
              <a:t>. Выскочка рассчитывала, что Вьюшка, глупая, бросится на неё, выбросит кость, она же изловчится и кость унесёт.</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Вот это мгновение, когда Вьюшка отвернула голову, Выскочка улучила для своего нападения. Она схватила кость… Вот только бы подняться сороке, как Вьюшка схватила её за хвост, и кость выпала…</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Выскочка вырвалась, но весь радужный длинный сорочий хвост остался у Вьюшки в зубах.</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Бесхвостая Выскочка села на ближайшее дерево, все другие сороки прилетели к ней. И было видно по сорочьему стрекотанию, по всей суете, что нет в сорочьем быту большего сраму, как лишиться сороке хвоста.</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(По М.М. Пришвину)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3024336"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a:t>
            </a:r>
            <a:r>
              <a:rPr lang="ru-RU" b="1" dirty="0" smtClean="0">
                <a:solidFill>
                  <a:srgbClr val="FF0000"/>
                </a:solidFill>
                <a:latin typeface="Times New Roman" panose="02020603050405020304" pitchFamily="18" charset="0"/>
                <a:cs typeface="Times New Roman" panose="02020603050405020304" pitchFamily="18" charset="0"/>
              </a:rPr>
              <a:t>собственный</a:t>
            </a:r>
            <a:r>
              <a:rPr lang="ru-RU" b="1" dirty="0" smtClean="0">
                <a:latin typeface="Times New Roman" panose="02020603050405020304" pitchFamily="18" charset="0"/>
                <a:cs typeface="Times New Roman" panose="02020603050405020304" pitchFamily="18" charset="0"/>
              </a:rPr>
              <a:t> подход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a:t>
            </a:r>
            <a:r>
              <a:rPr lang="ru-RU" b="1" dirty="0" smtClean="0">
                <a:solidFill>
                  <a:srgbClr val="FF0000"/>
                </a:solidFill>
                <a:latin typeface="Times New Roman" panose="02020603050405020304" pitchFamily="18" charset="0"/>
                <a:cs typeface="Times New Roman" panose="02020603050405020304" pitchFamily="18" charset="0"/>
              </a:rPr>
              <a:t>драгоценный</a:t>
            </a:r>
            <a:r>
              <a:rPr lang="ru-RU" b="1" dirty="0" smtClean="0">
                <a:latin typeface="Times New Roman" panose="02020603050405020304" pitchFamily="18" charset="0"/>
                <a:cs typeface="Times New Roman" panose="02020603050405020304" pitchFamily="18" charset="0"/>
              </a:rPr>
              <a:t> подарок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a:t>
            </a:r>
            <a:r>
              <a:rPr lang="ru-RU" b="1" dirty="0" smtClean="0">
                <a:solidFill>
                  <a:srgbClr val="FF0000"/>
                </a:solidFill>
                <a:latin typeface="Times New Roman" panose="02020603050405020304" pitchFamily="18" charset="0"/>
                <a:cs typeface="Times New Roman" panose="02020603050405020304" pitchFamily="18" charset="0"/>
              </a:rPr>
              <a:t>радужный </a:t>
            </a:r>
            <a:r>
              <a:rPr lang="ru-RU" b="1" dirty="0" smtClean="0">
                <a:latin typeface="Times New Roman" panose="02020603050405020304" pitchFamily="18" charset="0"/>
                <a:cs typeface="Times New Roman" panose="02020603050405020304" pitchFamily="18" charset="0"/>
              </a:rPr>
              <a:t>хвост</a:t>
            </a:r>
            <a:endParaRPr lang="ru-RU" b="1" dirty="0" smtClean="0">
              <a:solidFill>
                <a:srgbClr val="C00000"/>
              </a:solidFill>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707904" y="2333198"/>
            <a:ext cx="5184576" cy="1815882"/>
          </a:xfrm>
          <a:prstGeom prst="rect">
            <a:avLst/>
          </a:prstGeom>
          <a:noFill/>
          <a:ln w="9525">
            <a:noFill/>
            <a:miter lim="800000"/>
          </a:ln>
          <a:effectLst/>
        </p:spPr>
        <p:txBody>
          <a:bodyPr vert="horz" wrap="square" lIns="91440" tIns="45720" rIns="91440" bIns="45720" numCol="1" anchor="ctr" anchorCtr="0" compatLnSpc="1">
            <a:spAutoFit/>
          </a:bodyPr>
          <a:lstStyle/>
          <a:p>
            <a:pPr lvl="0"/>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a:t>
            </a:r>
            <a:r>
              <a:rPr lang="ru-RU" b="1" dirty="0" smtClean="0">
                <a:solidFill>
                  <a:srgbClr val="CC3300"/>
                </a:solidFill>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имеющий большое значение, очень важный, нужный</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окрашенный в разные цвета, многоцветный</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относящийся к радуге</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 </a:t>
            </a:r>
            <a:r>
              <a:rPr lang="ru-RU" b="1" dirty="0" smtClean="0">
                <a:latin typeface="Times New Roman" panose="02020603050405020304" pitchFamily="18" charset="0"/>
                <a:cs typeface="Times New Roman" panose="02020603050405020304" pitchFamily="18" charset="0"/>
              </a:rPr>
              <a:t>относящийся лично к кому-то</a:t>
            </a:r>
            <a:endParaRPr lang="ru-RU" b="1" dirty="0" smtClean="0">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1</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2</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a:off x="395536" y="1268760"/>
            <a:ext cx="1725433"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Борис Степанович Житков</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 (1882–1938)</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2862322"/>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Борис Степанович Житков – писатель, путешественник, исследователь. Он владел разными специальностями, много ездил по нашей стране и другим странам. Те, кто его знал, говорили, что он был хорошим и верным другом, бескорыстным человеком, стремился передать людям всё, что знал и умел. А умел он очень много. Основная часть произведений Бориса Житкова – это рассказы для детей об отважных людях, о дальних путешествиях, об удивительных научных и географических открытиях. Многие рассказы для детей Борис Степанович посвятил теме животных.</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149080"/>
            <a:ext cx="2160240"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a:t>
            </a:r>
            <a:r>
              <a:rPr kumimoji="0" lang="ru-RU" sz="20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аводнение</a:t>
            </a:r>
            <a:r>
              <a:rPr kumimoji="0" lang="ru-RU" sz="2000" b="1" i="0" u="none" strike="noStrike" cap="none" normalizeH="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2000" b="1" i="0" u="none" strike="noStrike" cap="none" normalizeH="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5153124"/>
            <a:ext cx="8640960" cy="1477328"/>
          </a:xfrm>
          <a:prstGeom prst="rect">
            <a:avLst/>
          </a:prstGeom>
        </p:spPr>
        <p:txBody>
          <a:bodyPr wrap="square">
            <a:spAutoFit/>
          </a:bodyPr>
          <a:lstStyle/>
          <a:p>
            <a:pPr lvl="0" indent="450850" algn="just" fontAlgn="base">
              <a:spcBef>
                <a:spcPct val="0"/>
              </a:spcBef>
              <a:spcAft>
                <a:spcPct val="0"/>
              </a:spcAft>
              <a:tabLst>
                <a:tab pos="1206500" algn="l"/>
              </a:tabLst>
            </a:pPr>
            <a:r>
              <a:rPr lang="ru-RU"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В нашей стране есть реки, что не текут всё время по одному месту. Такая река то бросится вправо, то через некоторое  время  переползёт  влево и зальёт берег. Крутой берег обвалится в реку, и стоящие на берегу дома снесёт водой.</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49580" algn="just" eaLnBrk="0" fontAlgn="base" hangingPunct="0">
              <a:spcBef>
                <a:spcPct val="0"/>
              </a:spcBef>
              <a:spcAft>
                <a:spcPct val="0"/>
              </a:spcAft>
              <a:tabLst>
                <a:tab pos="1206500" algn="l"/>
              </a:tabLst>
            </a:pPr>
            <a:r>
              <a:rPr lang="ru-RU"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По такой реке шёл буксирный пароход и тащил две баржи. </a:t>
            </a:r>
            <a:endParaRPr lang="en-US"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tabLst>
                <a:tab pos="1206500" algn="l"/>
              </a:tabLst>
            </a:pPr>
            <a:r>
              <a:rPr lang="ru-RU" b="1" dirty="0" smtClean="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Пароход остановился у пристани, к нему с берега приехал начальник.</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Виктор Петрович Астафьев (1924–2001)</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052736"/>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340768"/>
            <a:ext cx="6624736" cy="3693319"/>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Виктор Астафьев родился в селе Овсянка </a:t>
            </a:r>
            <a:endParaRPr lang="ru-RU" b="1" dirty="0" smtClean="0">
              <a:solidFill>
                <a:srgbClr val="800000"/>
              </a:solidFill>
              <a:latin typeface="Times New Roman" panose="02020603050405020304" pitchFamily="18" charset="0"/>
              <a:cs typeface="Times New Roman" panose="02020603050405020304" pitchFamily="18" charset="0"/>
            </a:endParaRPr>
          </a:p>
          <a:p>
            <a:pPr algn="just"/>
            <a:r>
              <a:rPr lang="ru-RU" b="1" dirty="0" smtClean="0">
                <a:solidFill>
                  <a:srgbClr val="800000"/>
                </a:solidFill>
                <a:latin typeface="Times New Roman" panose="02020603050405020304" pitchFamily="18" charset="0"/>
                <a:cs typeface="Times New Roman" panose="02020603050405020304" pitchFamily="18" charset="0"/>
              </a:rPr>
              <a:t>Красноярского края, на берегу Енисея. Детство писатель провёл с бабушкой и дедушкой. Это время оставило в памяти писателя много светлых воспоминаний.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 1942 году он ушёл добровольцем на фронт. После войны пробовал себя в разных профессиях и занимался литературой.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В.П. Астафьев написал большое количество произведений для детей, которые основаны на реальных событиях. Предметом размышлений в них стали любовь к Родине, проблемы человеческих взаимоотношений. </a:t>
            </a:r>
            <a:r>
              <a:rPr lang="en-US" b="1" dirty="0" err="1" smtClean="0">
                <a:solidFill>
                  <a:srgbClr val="800000"/>
                </a:solidFill>
                <a:latin typeface="Times New Roman" panose="02020603050405020304" pitchFamily="18" charset="0"/>
                <a:cs typeface="Times New Roman" panose="02020603050405020304" pitchFamily="18" charset="0"/>
              </a:rPr>
              <a:t>Отдельное</a:t>
            </a:r>
            <a:r>
              <a:rPr lang="ru-RU"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место</a:t>
            </a:r>
            <a:r>
              <a:rPr lang="en-US" b="1" dirty="0" smtClean="0">
                <a:solidFill>
                  <a:srgbClr val="800000"/>
                </a:solidFill>
                <a:latin typeface="Times New Roman" panose="02020603050405020304" pitchFamily="18" charset="0"/>
                <a:cs typeface="Times New Roman" panose="02020603050405020304" pitchFamily="18" charset="0"/>
              </a:rPr>
              <a:t> в </a:t>
            </a:r>
            <a:r>
              <a:rPr lang="en-US" b="1" dirty="0" err="1" smtClean="0">
                <a:solidFill>
                  <a:srgbClr val="800000"/>
                </a:solidFill>
                <a:latin typeface="Times New Roman" panose="02020603050405020304" pitchFamily="18" charset="0"/>
                <a:cs typeface="Times New Roman" panose="02020603050405020304" pitchFamily="18" charset="0"/>
              </a:rPr>
              <a:t>творчестве</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писателя</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занимает</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тема</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природы</a:t>
            </a:r>
            <a:r>
              <a:rPr lang="en-US"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725144"/>
            <a:ext cx="2088232"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spcBef>
                <a:spcPct val="0"/>
              </a:spcBef>
              <a:spcAft>
                <a:spcPct val="0"/>
              </a:spcAft>
            </a:pPr>
            <a:r>
              <a:rPr lang="ru-RU" sz="20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Капалуха</a:t>
            </a:r>
            <a:endPar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Image 85"/>
          <p:cNvPicPr/>
          <p:nvPr/>
        </p:nvPicPr>
        <p:blipFill>
          <a:blip r:embed="rId1" cstate="print"/>
          <a:stretch>
            <a:fillRect/>
          </a:stretch>
        </p:blipFill>
        <p:spPr>
          <a:xfrm>
            <a:off x="395536" y="1268760"/>
            <a:ext cx="1728000"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1" name="Прямоугольник 10"/>
          <p:cNvSpPr/>
          <p:nvPr/>
        </p:nvSpPr>
        <p:spPr>
          <a:xfrm>
            <a:off x="251520" y="5661248"/>
            <a:ext cx="8640960" cy="92333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Мы приближались к альпийским уральским лугам, куда гнали колхозный скот на летнюю </a:t>
            </a:r>
            <a:r>
              <a:rPr lang="en-US" b="1" dirty="0" err="1" smtClean="0">
                <a:solidFill>
                  <a:srgbClr val="800000"/>
                </a:solidFill>
                <a:latin typeface="Times New Roman" panose="02020603050405020304" pitchFamily="18" charset="0"/>
                <a:cs typeface="Times New Roman" panose="02020603050405020304" pitchFamily="18" charset="0"/>
              </a:rPr>
              <a:t>пастьбу</a:t>
            </a:r>
            <a:r>
              <a:rPr lang="en-US" b="1" dirty="0" smtClean="0">
                <a:solidFill>
                  <a:srgbClr val="800000"/>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Леса были сплошь хвойные. Лишь кое-где пошевеливали робкой листвой берёзки и осинки. </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6" name="Прямоугольник 5"/>
          <p:cNvSpPr/>
          <p:nvPr/>
        </p:nvSpPr>
        <p:spPr>
          <a:xfrm>
            <a:off x="251520" y="692696"/>
            <a:ext cx="8640960" cy="590931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Стадо телят и бычков тянулось на старую, заваленную деревьями просеку. Бычки и телята, да и мы  тоже, шли медленно и устало, с трудом перебирались через валежник.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 одном месте на просеку выдался небольшой черничный бугорочек. У бугорка поднялся шум. Я поспешил и увидел, как по земле с распущенными крыльями беспокойно бегает кругами </a:t>
            </a:r>
            <a:r>
              <a:rPr lang="ru-RU" b="1" dirty="0" err="1" smtClean="0">
                <a:solidFill>
                  <a:srgbClr val="800000"/>
                </a:solidFill>
                <a:latin typeface="Times New Roman" panose="02020603050405020304" pitchFamily="18" charset="0"/>
                <a:cs typeface="Times New Roman" panose="02020603050405020304" pitchFamily="18" charset="0"/>
              </a:rPr>
              <a:t>глухарка</a:t>
            </a:r>
            <a:r>
              <a:rPr lang="ru-RU" b="1" dirty="0" smtClean="0">
                <a:solidFill>
                  <a:srgbClr val="800000"/>
                </a:solidFill>
                <a:latin typeface="Times New Roman" panose="02020603050405020304" pitchFamily="18" charset="0"/>
                <a:cs typeface="Times New Roman" panose="02020603050405020304" pitchFamily="18" charset="0"/>
              </a:rPr>
              <a:t> (охотники чаще называют её </a:t>
            </a:r>
            <a:r>
              <a:rPr lang="ru-RU" b="1" dirty="0" err="1" smtClean="0">
                <a:solidFill>
                  <a:srgbClr val="800000"/>
                </a:solidFill>
                <a:latin typeface="Times New Roman" panose="02020603050405020304" pitchFamily="18" charset="0"/>
                <a:cs typeface="Times New Roman" panose="02020603050405020304" pitchFamily="18" charset="0"/>
              </a:rPr>
              <a:t>капалухой</a:t>
            </a:r>
            <a:r>
              <a:rPr lang="ru-RU"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 Гнездо! – кричали ребята. Сердце моё забилось от испуга – чуть не наступили на гнездо. Посреди просеки, обросшая мхом со всех сторон, неприметная хатка была приоткрыта в сторону черничного бугорка. </a:t>
            </a:r>
            <a:r>
              <a:rPr lang="en-US" b="1" dirty="0" smtClean="0">
                <a:solidFill>
                  <a:srgbClr val="800000"/>
                </a:solidFill>
                <a:latin typeface="Times New Roman" panose="02020603050405020304" pitchFamily="18" charset="0"/>
                <a:cs typeface="Times New Roman" panose="02020603050405020304" pitchFamily="18" charset="0"/>
              </a:rPr>
              <a:t>В </a:t>
            </a:r>
            <a:r>
              <a:rPr lang="en-US" b="1" dirty="0" err="1" smtClean="0">
                <a:solidFill>
                  <a:srgbClr val="800000"/>
                </a:solidFill>
                <a:latin typeface="Times New Roman" panose="02020603050405020304" pitchFamily="18" charset="0"/>
                <a:cs typeface="Times New Roman" panose="02020603050405020304" pitchFamily="18" charset="0"/>
              </a:rPr>
              <a:t>хатке</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утеплённое</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мхом</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гнездо</a:t>
            </a:r>
            <a:r>
              <a:rPr lang="en-US" b="1" dirty="0" smtClean="0">
                <a:solidFill>
                  <a:srgbClr val="800000"/>
                </a:solidFill>
                <a:latin typeface="Times New Roman" panose="02020603050405020304" pitchFamily="18" charset="0"/>
                <a:cs typeface="Times New Roman" panose="02020603050405020304" pitchFamily="18" charset="0"/>
              </a:rPr>
              <a:t> с </a:t>
            </a:r>
            <a:r>
              <a:rPr lang="en-US" b="1" dirty="0" err="1" smtClean="0">
                <a:solidFill>
                  <a:srgbClr val="800000"/>
                </a:solidFill>
                <a:latin typeface="Times New Roman" panose="02020603050405020304" pitchFamily="18" charset="0"/>
                <a:cs typeface="Times New Roman" panose="02020603050405020304" pitchFamily="18" charset="0"/>
              </a:rPr>
              <a:t>яйцами</a:t>
            </a:r>
            <a:r>
              <a:rPr lang="en-US"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Возьмём</a:t>
            </a:r>
            <a:r>
              <a:rPr lang="en-US" b="1" dirty="0" smtClean="0">
                <a:solidFill>
                  <a:srgbClr val="800000"/>
                </a:solidFill>
                <a:latin typeface="Times New Roman" panose="02020603050405020304" pitchFamily="18" charset="0"/>
                <a:cs typeface="Times New Roman" panose="02020603050405020304" pitchFamily="18" charset="0"/>
              </a:rPr>
              <a:t>! – </a:t>
            </a:r>
            <a:r>
              <a:rPr lang="en-US" b="1" dirty="0" err="1" smtClean="0">
                <a:solidFill>
                  <a:srgbClr val="800000"/>
                </a:solidFill>
                <a:latin typeface="Times New Roman" panose="02020603050405020304" pitchFamily="18" charset="0"/>
                <a:cs typeface="Times New Roman" panose="02020603050405020304" pitchFamily="18" charset="0"/>
              </a:rPr>
              <a:t>обрадовались</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мальчишки</a:t>
            </a:r>
            <a:r>
              <a:rPr lang="en-US"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 А что будет с </a:t>
            </a:r>
            <a:r>
              <a:rPr lang="ru-RU" b="1" dirty="0" err="1" smtClean="0">
                <a:solidFill>
                  <a:srgbClr val="800000"/>
                </a:solidFill>
                <a:latin typeface="Times New Roman" panose="02020603050405020304" pitchFamily="18" charset="0"/>
                <a:cs typeface="Times New Roman" panose="02020603050405020304" pitchFamily="18" charset="0"/>
              </a:rPr>
              <a:t>капалухой</a:t>
            </a:r>
            <a:r>
              <a:rPr lang="ru-RU"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Поглядите</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на</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неё</a:t>
            </a:r>
            <a:r>
              <a:rPr lang="en-US"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err="1" smtClean="0">
                <a:solidFill>
                  <a:srgbClr val="800000"/>
                </a:solidFill>
                <a:latin typeface="Times New Roman" panose="02020603050405020304" pitchFamily="18" charset="0"/>
                <a:cs typeface="Times New Roman" panose="02020603050405020304" pitchFamily="18" charset="0"/>
              </a:rPr>
              <a:t>Капалуха</a:t>
            </a:r>
            <a:r>
              <a:rPr lang="ru-RU" b="1" dirty="0" smtClean="0">
                <a:solidFill>
                  <a:srgbClr val="800000"/>
                </a:solidFill>
                <a:latin typeface="Times New Roman" panose="02020603050405020304" pitchFamily="18" charset="0"/>
                <a:cs typeface="Times New Roman" panose="02020603050405020304" pitchFamily="18" charset="0"/>
              </a:rPr>
              <a:t> взлетела на ветку ели. Мы увидели, что живот у неё голый, а в груди трепещется кожа. </a:t>
            </a:r>
            <a:r>
              <a:rPr lang="en-US" b="1" dirty="0" err="1" smtClean="0">
                <a:solidFill>
                  <a:srgbClr val="800000"/>
                </a:solidFill>
                <a:latin typeface="Times New Roman" panose="02020603050405020304" pitchFamily="18" charset="0"/>
                <a:cs typeface="Times New Roman" panose="02020603050405020304" pitchFamily="18" charset="0"/>
              </a:rPr>
              <a:t>Это</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от</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испуга</a:t>
            </a:r>
            <a:r>
              <a:rPr lang="en-US" b="1" dirty="0" smtClean="0">
                <a:solidFill>
                  <a:srgbClr val="800000"/>
                </a:solidFill>
                <a:latin typeface="Times New Roman" panose="02020603050405020304" pitchFamily="18" charset="0"/>
                <a:cs typeface="Times New Roman" panose="02020603050405020304" pitchFamily="18" charset="0"/>
              </a:rPr>
              <a:t> и </a:t>
            </a:r>
            <a:r>
              <a:rPr lang="en-US" b="1" dirty="0" err="1" smtClean="0">
                <a:solidFill>
                  <a:srgbClr val="800000"/>
                </a:solidFill>
                <a:latin typeface="Times New Roman" panose="02020603050405020304" pitchFamily="18" charset="0"/>
                <a:cs typeface="Times New Roman" panose="02020603050405020304" pitchFamily="18" charset="0"/>
              </a:rPr>
              <a:t>гнева</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билось</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птичье</a:t>
            </a:r>
            <a:r>
              <a:rPr lang="en-US" b="1" dirty="0" smtClean="0">
                <a:solidFill>
                  <a:srgbClr val="800000"/>
                </a:solidFill>
                <a:latin typeface="Times New Roman" panose="02020603050405020304" pitchFamily="18" charset="0"/>
                <a:cs typeface="Times New Roman" panose="02020603050405020304" pitchFamily="18" charset="0"/>
              </a:rPr>
              <a:t> </a:t>
            </a:r>
            <a:r>
              <a:rPr lang="en-US" b="1" dirty="0" err="1" smtClean="0">
                <a:solidFill>
                  <a:srgbClr val="800000"/>
                </a:solidFill>
                <a:latin typeface="Times New Roman" panose="02020603050405020304" pitchFamily="18" charset="0"/>
                <a:cs typeface="Times New Roman" panose="02020603050405020304" pitchFamily="18" charset="0"/>
              </a:rPr>
              <a:t>сердце</a:t>
            </a:r>
            <a:r>
              <a:rPr lang="en-US" b="1" dirty="0" smtClean="0">
                <a:solidFill>
                  <a:srgbClr val="800000"/>
                </a:solidFill>
                <a:latin typeface="Times New Roman" panose="02020603050405020304" pitchFamily="18" charset="0"/>
                <a:cs typeface="Times New Roman" panose="02020603050405020304" pitchFamily="18" charset="0"/>
              </a:rPr>
              <a:t>.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 Пух выщипала, яйца греет животом, каждую каплю своего тепла отдаёт своим дорогим птенцам.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 Как наша мама. Она всё нам отдаёт, – промолвил кто-то из ребят.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fontAlgn="base"/>
            <a:r>
              <a:rPr lang="ru-RU" b="1" dirty="0" smtClean="0">
                <a:solidFill>
                  <a:srgbClr val="800000"/>
                </a:solidFill>
                <a:latin typeface="Times New Roman" panose="02020603050405020304" pitchFamily="18" charset="0"/>
                <a:cs typeface="Times New Roman" panose="02020603050405020304" pitchFamily="18" charset="0"/>
              </a:rPr>
              <a:t>Как только мы отошли, </a:t>
            </a:r>
            <a:r>
              <a:rPr lang="ru-RU" b="1" dirty="0" err="1" smtClean="0">
                <a:solidFill>
                  <a:srgbClr val="800000"/>
                </a:solidFill>
                <a:latin typeface="Times New Roman" panose="02020603050405020304" pitchFamily="18" charset="0"/>
                <a:cs typeface="Times New Roman" panose="02020603050405020304" pitchFamily="18" charset="0"/>
              </a:rPr>
              <a:t>капалуха</a:t>
            </a:r>
            <a:r>
              <a:rPr lang="ru-RU" b="1" dirty="0" smtClean="0">
                <a:solidFill>
                  <a:srgbClr val="800000"/>
                </a:solidFill>
                <a:latin typeface="Times New Roman" panose="02020603050405020304" pitchFamily="18" charset="0"/>
                <a:cs typeface="Times New Roman" panose="02020603050405020304" pitchFamily="18" charset="0"/>
              </a:rPr>
              <a:t> слетела с дерева, заползла в гнездо и замерла…  </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(По В. Астафьеву) </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3240360"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a:t>
            </a:r>
            <a:r>
              <a:rPr lang="ru-RU" b="1" dirty="0" smtClean="0">
                <a:solidFill>
                  <a:srgbClr val="FF0000"/>
                </a:solidFill>
                <a:latin typeface="Times New Roman" panose="02020603050405020304" pitchFamily="18" charset="0"/>
                <a:cs typeface="Times New Roman" panose="02020603050405020304" pitchFamily="18" charset="0"/>
              </a:rPr>
              <a:t>светлые </a:t>
            </a:r>
            <a:r>
              <a:rPr lang="ru-RU" b="1" dirty="0" smtClean="0">
                <a:latin typeface="Times New Roman" panose="02020603050405020304" pitchFamily="18" charset="0"/>
                <a:cs typeface="Times New Roman" panose="02020603050405020304" pitchFamily="18" charset="0"/>
              </a:rPr>
              <a:t>воспоминания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a:t>
            </a:r>
            <a:r>
              <a:rPr lang="ru-RU" b="1" dirty="0" smtClean="0">
                <a:solidFill>
                  <a:srgbClr val="FF0000"/>
                </a:solidFill>
                <a:latin typeface="Times New Roman" panose="02020603050405020304" pitchFamily="18" charset="0"/>
                <a:cs typeface="Times New Roman" panose="02020603050405020304" pitchFamily="18" charset="0"/>
              </a:rPr>
              <a:t>реальные</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события </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a:t>
            </a:r>
            <a:r>
              <a:rPr lang="ru-RU" b="1" dirty="0" smtClean="0">
                <a:solidFill>
                  <a:srgbClr val="FF0000"/>
                </a:solidFill>
                <a:latin typeface="Times New Roman" panose="02020603050405020304" pitchFamily="18" charset="0"/>
                <a:cs typeface="Times New Roman" panose="02020603050405020304" pitchFamily="18" charset="0"/>
              </a:rPr>
              <a:t>дорогие </a:t>
            </a:r>
            <a:r>
              <a:rPr lang="ru-RU" b="1" dirty="0" smtClean="0">
                <a:latin typeface="Times New Roman" panose="02020603050405020304" pitchFamily="18" charset="0"/>
                <a:cs typeface="Times New Roman" panose="02020603050405020304" pitchFamily="18" charset="0"/>
              </a:rPr>
              <a:t>птенцы</a:t>
            </a:r>
            <a:endParaRPr lang="ru-RU" b="1" dirty="0" smtClean="0">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851920" y="2348880"/>
            <a:ext cx="4896544" cy="1538883"/>
          </a:xfrm>
          <a:prstGeom prst="rect">
            <a:avLst/>
          </a:prstGeom>
          <a:noFill/>
          <a:ln w="9525">
            <a:noFill/>
            <a:miter lim="800000"/>
          </a:ln>
          <a:effectLst/>
        </p:spPr>
        <p:txBody>
          <a:bodyPr vert="horz" wrap="square" lIns="91440" tIns="45720" rIns="91440" bIns="45720" numCol="1" anchor="ctr" anchorCtr="0" compatLnSpc="1">
            <a:spAutoFit/>
          </a:bodyPr>
          <a:lstStyle/>
          <a:p>
            <a:pPr lvl="0" algn="just"/>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a:t>
            </a:r>
            <a:r>
              <a:rPr lang="ru-RU" b="1" dirty="0" smtClean="0">
                <a:solidFill>
                  <a:srgbClr val="CC3300"/>
                </a:solidFill>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хорошо освещённые, наполненные светом </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важные, ценные для кого-либо </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вызывающие радость </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 </a:t>
            </a:r>
            <a:r>
              <a:rPr lang="ru-RU" b="1" dirty="0" smtClean="0">
                <a:latin typeface="Times New Roman" panose="02020603050405020304" pitchFamily="18" charset="0"/>
                <a:cs typeface="Times New Roman" panose="02020603050405020304" pitchFamily="18" charset="0"/>
              </a:rPr>
              <a:t>существующие на самом</a:t>
            </a:r>
            <a:r>
              <a:rPr lang="ru-RU" b="1" baseline="-25000"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деле</a:t>
            </a:r>
            <a:endParaRPr lang="ru-RU" b="1" dirty="0" smtClean="0">
              <a:latin typeface="Times New Roman" panose="02020603050405020304" pitchFamily="18" charset="0"/>
              <a:cs typeface="Times New Roman" panose="02020603050405020304" pitchFamily="18" charset="0"/>
            </a:endParaRPr>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2</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
        <p:nvSpPr>
          <p:cNvPr id="18" name="Умножение 17">
            <a:hlinkClick r:id="" action="ppaction://hlinkshowjump?jump=endshow"/>
          </p:cNvPr>
          <p:cNvSpPr/>
          <p:nvPr/>
        </p:nvSpPr>
        <p:spPr>
          <a:xfrm>
            <a:off x="8388424" y="6165304"/>
            <a:ext cx="540000" cy="540000"/>
          </a:xfrm>
          <a:prstGeom prst="mathMultiply">
            <a:avLst/>
          </a:prstGeom>
          <a:solidFill>
            <a:schemeClr val="bg1"/>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 action="ppaction://hlinkshowjump?jump=firstslide" highlightClick="1"/>
          </p:cNvPr>
          <p:cNvSpPr/>
          <p:nvPr/>
        </p:nvSpPr>
        <p:spPr>
          <a:xfrm>
            <a:off x="35496" y="44624"/>
            <a:ext cx="396000" cy="504000"/>
          </a:xfrm>
          <a:prstGeom prst="actionButtonHome">
            <a:avLst/>
          </a:prstGeom>
          <a:solidFill>
            <a:schemeClr val="bg1"/>
          </a:solidFill>
          <a:ln w="28575">
            <a:solidFill>
              <a:srgbClr val="CC33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0" name="Rectangle 1350"/>
          <p:cNvSpPr>
            <a:spLocks noChangeArrowheads="1"/>
          </p:cNvSpPr>
          <p:nvPr/>
        </p:nvSpPr>
        <p:spPr bwMode="auto">
          <a:xfrm>
            <a:off x="8564152" y="3099605"/>
            <a:ext cx="59037"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26" name="Rectangle 1338"/>
          <p:cNvSpPr>
            <a:spLocks noChangeArrowheads="1"/>
          </p:cNvSpPr>
          <p:nvPr/>
        </p:nvSpPr>
        <p:spPr bwMode="auto">
          <a:xfrm>
            <a:off x="1951246" y="3541372"/>
            <a:ext cx="59037"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28" name="Rectangle 1340"/>
          <p:cNvSpPr>
            <a:spLocks noChangeArrowheads="1"/>
          </p:cNvSpPr>
          <p:nvPr/>
        </p:nvSpPr>
        <p:spPr bwMode="auto">
          <a:xfrm>
            <a:off x="2711755" y="3541372"/>
            <a:ext cx="59037"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30" name="Rectangle 1342"/>
          <p:cNvSpPr>
            <a:spLocks noChangeArrowheads="1"/>
          </p:cNvSpPr>
          <p:nvPr/>
        </p:nvSpPr>
        <p:spPr bwMode="auto">
          <a:xfrm>
            <a:off x="3361770" y="3541372"/>
            <a:ext cx="59037"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34" name="Rectangle 1346"/>
          <p:cNvSpPr>
            <a:spLocks noChangeArrowheads="1"/>
          </p:cNvSpPr>
          <p:nvPr/>
        </p:nvSpPr>
        <p:spPr bwMode="auto">
          <a:xfrm>
            <a:off x="4768494" y="3541372"/>
            <a:ext cx="118831"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35" name="Rectangle 1347"/>
          <p:cNvSpPr>
            <a:spLocks noChangeArrowheads="1"/>
          </p:cNvSpPr>
          <p:nvPr/>
        </p:nvSpPr>
        <p:spPr bwMode="auto">
          <a:xfrm>
            <a:off x="1152611" y="3727598"/>
            <a:ext cx="33700" cy="122640"/>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8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37" name="Rectangle 1350"/>
          <p:cNvSpPr>
            <a:spLocks noChangeArrowheads="1"/>
          </p:cNvSpPr>
          <p:nvPr/>
        </p:nvSpPr>
        <p:spPr bwMode="auto">
          <a:xfrm>
            <a:off x="7268008" y="6051933"/>
            <a:ext cx="59037" cy="214851"/>
          </a:xfrm>
          <a:prstGeom prst="rect">
            <a:avLst/>
          </a:prstGeom>
          <a:noFill/>
          <a:ln w="9525">
            <a:noFill/>
            <a:miter lim="800000"/>
          </a:ln>
        </p:spPr>
        <p:txBody>
          <a:bodyPr vert="horz" wrap="square" lIns="0" tIns="0" rIns="0" bIns="0" numCol="1" anchor="t" anchorCtr="0" compatLnSpc="1"/>
          <a:lstStyle/>
          <a:p>
            <a:pPr marL="0" marR="0" lvl="0" indent="0" algn="l" defTabSz="914400" rtl="0" eaLnBrk="1" fontAlgn="base" latinLnBrk="0" hangingPunct="1">
              <a:lnSpc>
                <a:spcPct val="100000"/>
              </a:lnSpc>
              <a:spcBef>
                <a:spcPct val="0"/>
              </a:spcBef>
              <a:spcAft>
                <a:spcPts val="800"/>
              </a:spcAft>
              <a:buClrTx/>
              <a:buSzTx/>
              <a:buFontTx/>
              <a:buNone/>
            </a:pPr>
            <a:r>
              <a:rPr kumimoji="0" lang="ru-RU" sz="1100" b="0" i="0" u="none" strike="noStrike" cap="none" normalizeH="0" baseline="0" smtClean="0">
                <a:ln>
                  <a:noFill/>
                </a:ln>
                <a:solidFill>
                  <a:schemeClr val="tx1"/>
                </a:solidFill>
                <a:effectLst/>
                <a:latin typeface="Calibri" panose="020F0502020204030204" charset="0"/>
              </a:rPr>
              <a:t> </a:t>
            </a:r>
            <a:endParaRPr kumimoji="0" lang="ru-RU" sz="1800" b="0" i="0" u="none" strike="noStrike" cap="none" normalizeH="0" baseline="0" smtClean="0">
              <a:ln>
                <a:noFill/>
              </a:ln>
              <a:solidFill>
                <a:schemeClr val="tx1"/>
              </a:solidFill>
              <a:effectLst/>
              <a:latin typeface="Arial" panose="020B0604020202020204" pitchFamily="34" charset="0"/>
            </a:endParaRPr>
          </a:p>
        </p:txBody>
      </p:sp>
      <p:sp>
        <p:nvSpPr>
          <p:cNvPr id="4" name="Прямоугольник 3"/>
          <p:cNvSpPr/>
          <p:nvPr/>
        </p:nvSpPr>
        <p:spPr>
          <a:xfrm>
            <a:off x="1475655" y="2551837"/>
            <a:ext cx="5851389" cy="1200329"/>
          </a:xfrm>
          <a:prstGeom prst="rect">
            <a:avLst/>
          </a:prstGeom>
        </p:spPr>
        <p:txBody>
          <a:bodyPr wrap="square">
            <a:spAutoFit/>
          </a:bodyPr>
          <a:lstStyle/>
          <a:p>
            <a:pPr lvl="0" algn="ctr"/>
            <a:r>
              <a:rPr lang="ru-RU" sz="7200" dirty="0" smtClean="0">
                <a:ln w="18415" cmpd="sng">
                  <a:solidFill>
                    <a:srgbClr val="CC3300"/>
                  </a:solidFill>
                  <a:prstDash val="solid"/>
                </a:ln>
                <a:solidFill>
                  <a:srgbClr val="F79646">
                    <a:lumMod val="75000"/>
                  </a:srgbClr>
                </a:solidFill>
                <a:effectLst>
                  <a:outerShdw blurRad="50800" dist="38100" algn="l" rotWithShape="0">
                    <a:prstClr val="black">
                      <a:alpha val="40000"/>
                    </a:prstClr>
                  </a:outerShdw>
                </a:effectLst>
                <a:latin typeface="Comic Sans MS" panose="030F0702030302020204" pitchFamily="66" charset="0"/>
              </a:rPr>
              <a:t>Молодцы!</a:t>
            </a:r>
            <a:endParaRPr lang="ru-RU" sz="7200" dirty="0">
              <a:ln w="18415" cmpd="sng">
                <a:solidFill>
                  <a:srgbClr val="CC3300"/>
                </a:solidFill>
                <a:prstDash val="solid"/>
              </a:ln>
              <a:solidFill>
                <a:srgbClr val="F79646">
                  <a:lumMod val="75000"/>
                </a:srgbClr>
              </a:solidFill>
              <a:effectLst>
                <a:outerShdw blurRad="50800" dist="38100" algn="l" rotWithShape="0">
                  <a:prstClr val="black">
                    <a:alpha val="40000"/>
                  </a:prstClr>
                </a:outerShdw>
              </a:effectLst>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821025"/>
            <a:ext cx="8640960" cy="5632311"/>
          </a:xfrm>
          <a:prstGeom prst="rect">
            <a:avLst/>
          </a:prstGeom>
          <a:noFill/>
          <a:ln w="9525">
            <a:noFill/>
            <a:miter lim="800000"/>
          </a:ln>
          <a:effectLst/>
        </p:spPr>
        <p:txBody>
          <a:bodyPr vert="horz" wrap="square" lIns="91440" tIns="45720" rIns="91440" bIns="45720" numCol="1" anchor="ctr" anchorCtr="0" compatLnSpc="1">
            <a:spAutoFit/>
          </a:bodyPr>
          <a:lstStyle/>
          <a:p>
            <a:pPr marR="0" lvl="0" indent="450850" algn="just" defTabSz="914400" rtl="0" eaLnBrk="0" fontAlgn="base" latinLnBrk="0" hangingPunct="0">
              <a:lnSpc>
                <a:spcPct val="100000"/>
              </a:lnSpc>
              <a:spcBef>
                <a:spcPct val="0"/>
              </a:spcBef>
              <a:spcAft>
                <a:spcPct val="0"/>
              </a:spcAft>
              <a:buClrTx/>
              <a:buSzTx/>
              <a:tabLst>
                <a:tab pos="1206500" algn="l"/>
              </a:tabLst>
            </a:pPr>
            <a:r>
              <a:rPr kumimoji="0" lang="ru-RU" b="1" i="0" u="none" strike="noStrike" cap="none" normalizeH="0" baseline="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Капитан, будьте осторожны, не сядьте на мель: река ушла вправо, затопляет и подмывает берег.</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a:p>
            <a:pPr marL="0" marR="0" lvl="0" indent="449580" algn="just" defTabSz="914400" rtl="0" eaLnBrk="0" fontAlgn="base" latinLnBrk="0" hangingPunct="0">
              <a:lnSpc>
                <a:spcPct val="100000"/>
              </a:lnSpc>
              <a:spcBef>
                <a:spcPct val="0"/>
              </a:spcBef>
              <a:spcAft>
                <a:spcPct val="0"/>
              </a:spcAft>
              <a:buClrTx/>
              <a:buSzTx/>
              <a:tabLst>
                <a:tab pos="1206500" algn="l"/>
              </a:tabLst>
            </a:pPr>
            <a:r>
              <a:rPr kumimoji="0" lang="ru-RU" b="1" i="0" u="none" strike="noStrike" cap="none" normalizeH="0" baseline="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Ох, – сказал капитан, – мой дом на правом берегу, у самой воды. Там остались жена и сын.</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a:p>
            <a:pPr marL="0" marR="0" lvl="0" indent="449580" algn="just" defTabSz="914400" rtl="0" eaLnBrk="0" fontAlgn="base" latinLnBrk="0" hangingPunct="0">
              <a:lnSpc>
                <a:spcPct val="100000"/>
              </a:lnSpc>
              <a:spcBef>
                <a:spcPct val="0"/>
              </a:spcBef>
              <a:spcAft>
                <a:spcPct val="0"/>
              </a:spcAft>
              <a:buClrTx/>
              <a:buSzTx/>
              <a:buFontTx/>
              <a:buNone/>
              <a:tabLst>
                <a:tab pos="1206500" algn="l"/>
              </a:tabLst>
            </a:pPr>
            <a:r>
              <a:rPr kumimoji="0" lang="ru-RU" b="1" i="0" u="none" strike="noStrike" cap="none" normalizeH="0" baseline="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Капитан поспешил к своему дому. Вдруг пароход сигналом потребовали к берегу.</a:t>
            </a:r>
            <a:endParaRPr kumimoji="0" lang="ru-RU" b="1" i="0" u="none" strike="noStrike" cap="none" normalizeH="0" baseline="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На берегу люди с лопатами, с тачками возили землю, насыпали стенку, чтобы не пустить реку на берег. К капитану прибежали люди и спросили:</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Что в барже?</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Камень, – сказал капитан. </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Все закричали:</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Давайте сюда! Сейчас река прорвёт стенку и размоет всю работу.</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Капитан привёл баржу под самый берег. Люди стали таскать камни и укрепили стенку. Капитан спросил:</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Не знаете, как у меня дома?</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Начальник послал телеграмму, скоро пришёл ответ. Там тоже работали люди и спасли домик, где жила жена капитана с сыном.</a:t>
            </a:r>
            <a:endParaRPr lang="ru-RU" b="1" dirty="0" smtClean="0">
              <a:solidFill>
                <a:srgbClr val="800000"/>
              </a:solidFill>
              <a:latin typeface="Times New Roman" panose="02020603050405020304" pitchFamily="18" charset="0"/>
              <a:cs typeface="Times New Roman" panose="02020603050405020304" pitchFamily="18" charset="0"/>
            </a:endParaRPr>
          </a:p>
          <a:p>
            <a:pPr lvl="0" indent="450850" algn="just"/>
            <a:r>
              <a:rPr lang="ru-RU" b="1" dirty="0" smtClean="0">
                <a:solidFill>
                  <a:srgbClr val="800000"/>
                </a:solidFill>
                <a:latin typeface="Times New Roman" panose="02020603050405020304" pitchFamily="18" charset="0"/>
                <a:cs typeface="Times New Roman" panose="02020603050405020304" pitchFamily="18" charset="0"/>
              </a:rPr>
              <a:t>- Вот, – сказал начальник, – здесь вы помогали нашим, а там товарищи спасли ваших.</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(По Б.С Житкову)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3600400"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a:t>
            </a:r>
            <a:r>
              <a:rPr lang="ru-RU" b="1" dirty="0" smtClean="0">
                <a:solidFill>
                  <a:srgbClr val="FF0000"/>
                </a:solidFill>
                <a:latin typeface="Times New Roman" panose="02020603050405020304" pitchFamily="18" charset="0"/>
                <a:cs typeface="Times New Roman" panose="02020603050405020304" pitchFamily="18" charset="0"/>
              </a:rPr>
              <a:t>бескорыстный</a:t>
            </a:r>
            <a:r>
              <a:rPr lang="ru-RU" b="1" dirty="0" smtClean="0">
                <a:latin typeface="Times New Roman" panose="02020603050405020304" pitchFamily="18" charset="0"/>
                <a:cs typeface="Times New Roman" panose="02020603050405020304" pitchFamily="18" charset="0"/>
              </a:rPr>
              <a:t> человек </a:t>
            </a:r>
            <a:endParaRPr lang="en-US"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a:t>
            </a:r>
            <a:r>
              <a:rPr lang="ru-RU" b="1" dirty="0" smtClean="0">
                <a:solidFill>
                  <a:srgbClr val="FF0000"/>
                </a:solidFill>
                <a:latin typeface="Times New Roman" panose="02020603050405020304" pitchFamily="18" charset="0"/>
                <a:cs typeface="Times New Roman" panose="02020603050405020304" pitchFamily="18" charset="0"/>
              </a:rPr>
              <a:t>буксирный </a:t>
            </a:r>
            <a:r>
              <a:rPr lang="ru-RU" b="1" dirty="0" smtClean="0">
                <a:latin typeface="Times New Roman" panose="02020603050405020304" pitchFamily="18" charset="0"/>
                <a:cs typeface="Times New Roman" panose="02020603050405020304" pitchFamily="18" charset="0"/>
              </a:rPr>
              <a:t>пароход</a:t>
            </a:r>
            <a:endParaRPr lang="ru-RU" b="1"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a:t>
            </a:r>
            <a:r>
              <a:rPr lang="ru-RU" b="1" dirty="0" smtClean="0">
                <a:solidFill>
                  <a:srgbClr val="FF0000"/>
                </a:solidFill>
                <a:latin typeface="Times New Roman" panose="02020603050405020304" pitchFamily="18" charset="0"/>
                <a:cs typeface="Times New Roman" panose="02020603050405020304" pitchFamily="18" charset="0"/>
              </a:rPr>
              <a:t>крутой</a:t>
            </a:r>
            <a:r>
              <a:rPr lang="ru-RU" b="1" dirty="0" smtClean="0">
                <a:latin typeface="Times New Roman" panose="02020603050405020304" pitchFamily="18" charset="0"/>
                <a:cs typeface="Times New Roman" panose="02020603050405020304" pitchFamily="18" charset="0"/>
              </a:rPr>
              <a:t> берег</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851920" y="2348880"/>
            <a:ext cx="4608512" cy="1538883"/>
          </a:xfrm>
          <a:prstGeom prst="rect">
            <a:avLst/>
          </a:prstGeom>
          <a:noFill/>
          <a:ln w="9525">
            <a:noFill/>
            <a:miter lim="800000"/>
          </a:ln>
          <a:effectLst/>
        </p:spPr>
        <p:txBody>
          <a:bodyPr vert="horz" wrap="square" lIns="91440" tIns="45720" rIns="91440" bIns="45720" numCol="1" anchor="ctr" anchorCtr="0" compatLnSpc="1">
            <a:spAutoFit/>
          </a:bodyPr>
          <a:lstStyle/>
          <a:p>
            <a:pPr lvl="0" algn="just"/>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отвесно расположенный, обрывистый</a:t>
            </a:r>
            <a:endParaRPr lang="ru-RU" b="1" dirty="0" smtClean="0">
              <a:latin typeface="Times New Roman" panose="02020603050405020304" pitchFamily="18" charset="0"/>
              <a:cs typeface="Times New Roman" panose="02020603050405020304" pitchFamily="18" charset="0"/>
            </a:endParaRPr>
          </a:p>
          <a:p>
            <a:pPr lvl="0" algn="just"/>
            <a:r>
              <a:rPr lang="en-US" b="1" dirty="0" smtClean="0">
                <a:solidFill>
                  <a:srgbClr val="CC3300"/>
                </a:solidFill>
                <a:latin typeface="Times New Roman" panose="02020603050405020304" pitchFamily="18" charset="0"/>
                <a:cs typeface="Times New Roman" panose="02020603050405020304" pitchFamily="18" charset="0"/>
              </a:rPr>
              <a:t>2) </a:t>
            </a:r>
            <a:r>
              <a:rPr lang="ru-RU" b="1" dirty="0" smtClean="0">
                <a:latin typeface="Times New Roman" panose="02020603050405020304" pitchFamily="18" charset="0"/>
                <a:cs typeface="Times New Roman" panose="02020603050405020304" pitchFamily="18" charset="0"/>
              </a:rPr>
              <a:t>понижающийся постепенно, незаметно</a:t>
            </a:r>
            <a:endParaRPr lang="ru-RU" b="1" dirty="0" smtClean="0">
              <a:latin typeface="Times New Roman" panose="02020603050405020304" pitchFamily="18" charset="0"/>
              <a:cs typeface="Times New Roman" panose="02020603050405020304" pitchFamily="18" charset="0"/>
            </a:endParaRPr>
          </a:p>
          <a:p>
            <a:pPr lvl="0" algn="just"/>
            <a:r>
              <a:rPr lang="en-US" b="1" dirty="0" smtClean="0">
                <a:solidFill>
                  <a:srgbClr val="CC3300"/>
                </a:solidFill>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тянущий за собой судно</a:t>
            </a:r>
            <a:endParaRPr lang="ru-RU" b="1" dirty="0" smtClean="0">
              <a:latin typeface="Times New Roman" panose="02020603050405020304" pitchFamily="18" charset="0"/>
              <a:cs typeface="Times New Roman" panose="02020603050405020304" pitchFamily="18" charset="0"/>
            </a:endParaRPr>
          </a:p>
          <a:p>
            <a:pPr lvl="0" algn="just"/>
            <a:r>
              <a:rPr lang="en-US" b="1" dirty="0" smtClean="0">
                <a:solidFill>
                  <a:srgbClr val="CC3300"/>
                </a:solidFill>
                <a:latin typeface="Times New Roman" panose="02020603050405020304" pitchFamily="18" charset="0"/>
                <a:cs typeface="Times New Roman" panose="02020603050405020304" pitchFamily="18" charset="0"/>
              </a:rPr>
              <a:t>4) </a:t>
            </a:r>
            <a:r>
              <a:rPr lang="ru-RU" b="1" dirty="0" smtClean="0">
                <a:latin typeface="Times New Roman" panose="02020603050405020304" pitchFamily="18" charset="0"/>
                <a:cs typeface="Times New Roman" panose="02020603050405020304" pitchFamily="18" charset="0"/>
              </a:rPr>
              <a:t>не стремящийся к личной выгоде</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8"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1</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a:off x="395536" y="1268760"/>
            <a:ext cx="1725433"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Лев Николаевич Толстой</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 (1828–1910)</a:t>
            </a:r>
            <a:endParaRPr lang="ru-RU" b="1" dirty="0">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2585323"/>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Лев Николаевич Толстой был не только гениальным писателем, но и учителем. 31 октября 1859 года в своём родовом имении Ясная Поляна он открыл начальную школу для крестьянских детей. В классе маленькие ученики рассаживались кто где хотел: на лавках, столах, подоконнике, полу. Каждый мог спросить учителя обо всём, о чём пожелает. Ребята могли советоваться с одноклассниками и заглядывать к ним в тетрадки. Уроки превращались в общую интересную беседу, а иногда и в игру.</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149080"/>
            <a:ext cx="2160240"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Акула</a:t>
            </a:r>
            <a:endParaRPr kumimoji="0" lang="ru-RU" sz="2000" b="1" i="0" u="none" strike="noStrike" cap="none" normalizeH="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5085184"/>
            <a:ext cx="8640960" cy="1477328"/>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Наш корабль стоял на якоре у берега Африки.</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Перед закатом солнца капитан вышел на палубу, крикнул:</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Купаться!</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 одну минуту матросы попрыгали в воду, спустили в воду парус, привязали его и в парусе устроили купальню.</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627067"/>
            <a:ext cx="8640960" cy="6186309"/>
          </a:xfrm>
          <a:prstGeom prst="rect">
            <a:avLst/>
          </a:prstGeom>
          <a:noFill/>
          <a:ln w="9525">
            <a:noFill/>
            <a:miter lim="800000"/>
          </a:ln>
          <a:effectLst/>
        </p:spPr>
        <p:txBody>
          <a:bodyPr vert="horz" wrap="square" lIns="91440" tIns="45720" rIns="91440" bIns="45720" numCol="1" anchor="ctr" anchorCtr="0" compatLnSpc="1">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На корабле было два мальчика. Мальчики первые попрыгали в воду, но им тесно было в парусе, и они вздумали плавать наперегонки в открытом море.</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Отец мальчика, старый артиллерист, стоял на палубе и любовался на своего сынишку.</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Вдруг с палубы кто-то крикнул:</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Акула!</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Акула плыла прямо на мальчиков.</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 Назад! Вернитесь! Акула! – закричал артиллерист.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Но ребята не слыхали его, плыли дальше.</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Артиллерист, бледный как полотно, смотрел на детей.</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Матросы спустили лодку, бросились в неё и понеслись что было силы к мальчикам, но они были далеко от них, когда акула уже была не дальше двадцати шагов.</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Мальчики сначала не видали акулы, но, когда один из них оглянулся, все услыхали пронзительный визг.</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Артиллерист сорвался с места и побежал к пушкам.</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Раздался выстрел, и мы увидали, что артиллерист упал подле пушки и закрыл лицо руками. Когда дым разошёлся, то раздался громкий радостный крик.</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По волнам колыхалось жёлтое брюхо мёртвой акулы. В несколько минут лодка подплыла к мальчикам и привезла их на корабль.</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(По Л.Н. Толстому)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83752" y="5229200"/>
            <a:ext cx="1152128" cy="461665"/>
          </a:xfrm>
          <a:prstGeom prst="rect">
            <a:avLst/>
          </a:prstGeom>
          <a:noFill/>
        </p:spPr>
        <p:txBody>
          <a:bodyPr wrap="square" rtlCol="0">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Ответ:</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251520" y="692696"/>
            <a:ext cx="8640960" cy="1569660"/>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400" b="1" dirty="0" smtClean="0">
                <a:solidFill>
                  <a:srgbClr val="C00000"/>
                </a:solidFill>
                <a:latin typeface="Times New Roman" panose="02020603050405020304" pitchFamily="18" charset="0"/>
                <a:cs typeface="Times New Roman" panose="02020603050405020304" pitchFamily="18" charset="0"/>
              </a:rPr>
              <a:t>На основе содержания текстов установи соответствие между выделенным словом в словосочетании и его значением: к каждому элементу, данному в первом столбце, подбери элемент из второго столбца.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sp>
        <p:nvSpPr>
          <p:cNvPr id="2049" name="Rectangle 1"/>
          <p:cNvSpPr>
            <a:spLocks noChangeArrowheads="1"/>
          </p:cNvSpPr>
          <p:nvPr/>
        </p:nvSpPr>
        <p:spPr bwMode="auto">
          <a:xfrm>
            <a:off x="251520" y="2348880"/>
            <a:ext cx="3024336" cy="1261884"/>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sz="2200" b="1" dirty="0" smtClean="0">
                <a:solidFill>
                  <a:srgbClr val="800000"/>
                </a:solidFill>
                <a:latin typeface="Times New Roman" panose="02020603050405020304" pitchFamily="18" charset="0"/>
                <a:cs typeface="Times New Roman" panose="02020603050405020304" pitchFamily="18" charset="0"/>
              </a:rPr>
              <a:t>Словосочетания:</a:t>
            </a:r>
            <a:r>
              <a:rPr lang="en-US" sz="2000" b="1" dirty="0" smtClean="0">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А) старый </a:t>
            </a:r>
            <a:r>
              <a:rPr lang="ru-RU" b="1" dirty="0" smtClean="0">
                <a:solidFill>
                  <a:srgbClr val="FF0000"/>
                </a:solidFill>
                <a:latin typeface="Times New Roman" panose="02020603050405020304" pitchFamily="18" charset="0"/>
                <a:cs typeface="Times New Roman" panose="02020603050405020304" pitchFamily="18" charset="0"/>
              </a:rPr>
              <a:t>артиллерист</a:t>
            </a:r>
            <a:r>
              <a:rPr lang="ru-RU" b="1" dirty="0" smtClean="0">
                <a:solidFill>
                  <a:srgbClr val="C00000"/>
                </a:solidFill>
                <a:latin typeface="Times New Roman" panose="02020603050405020304" pitchFamily="18" charset="0"/>
                <a:cs typeface="Times New Roman" panose="02020603050405020304" pitchFamily="18" charset="0"/>
              </a:rPr>
              <a:t> </a:t>
            </a:r>
            <a:endParaRPr lang="ru-RU" b="1" dirty="0" smtClean="0">
              <a:solidFill>
                <a:srgbClr val="C0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Б) пронзительный </a:t>
            </a:r>
            <a:r>
              <a:rPr lang="ru-RU" b="1" dirty="0" smtClean="0">
                <a:solidFill>
                  <a:srgbClr val="FF0000"/>
                </a:solidFill>
                <a:latin typeface="Times New Roman" panose="02020603050405020304" pitchFamily="18" charset="0"/>
                <a:cs typeface="Times New Roman" panose="02020603050405020304" pitchFamily="18" charset="0"/>
              </a:rPr>
              <a:t>визг </a:t>
            </a:r>
            <a:endParaRPr lang="ru-RU" b="1" dirty="0" smtClean="0">
              <a:solidFill>
                <a:srgbClr val="FF0000"/>
              </a:solidFill>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 родовое </a:t>
            </a:r>
            <a:r>
              <a:rPr lang="ru-RU" b="1" dirty="0" smtClean="0">
                <a:solidFill>
                  <a:srgbClr val="FF0000"/>
                </a:solidFill>
                <a:latin typeface="Times New Roman" panose="02020603050405020304" pitchFamily="18" charset="0"/>
                <a:cs typeface="Times New Roman" panose="02020603050405020304" pitchFamily="18" charset="0"/>
              </a:rPr>
              <a:t>имение</a:t>
            </a:r>
            <a:endParaRPr kumimoji="0" lang="ru-RU"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3347864" y="2319550"/>
            <a:ext cx="5544616" cy="2369880"/>
          </a:xfrm>
          <a:prstGeom prst="rect">
            <a:avLst/>
          </a:prstGeom>
          <a:noFill/>
          <a:ln w="9525">
            <a:noFill/>
            <a:miter lim="800000"/>
          </a:ln>
          <a:effectLst/>
        </p:spPr>
        <p:txBody>
          <a:bodyPr vert="horz" wrap="square" lIns="91440" tIns="45720" rIns="91440" bIns="45720" numCol="1" anchor="ctr" anchorCtr="0" compatLnSpc="1">
            <a:spAutoFit/>
          </a:bodyPr>
          <a:lstStyle/>
          <a:p>
            <a:pPr lvl="0"/>
            <a:r>
              <a:rPr lang="ru-RU" sz="2200" b="1" dirty="0" smtClean="0">
                <a:solidFill>
                  <a:srgbClr val="800000"/>
                </a:solidFill>
                <a:latin typeface="Times New Roman" panose="02020603050405020304" pitchFamily="18" charset="0"/>
                <a:cs typeface="Times New Roman" panose="02020603050405020304" pitchFamily="18" charset="0"/>
              </a:rPr>
              <a:t>Значения слов: 	</a:t>
            </a:r>
            <a:r>
              <a:rPr lang="en-US" sz="2000" b="1" dirty="0" smtClean="0">
                <a:solidFill>
                  <a:srgbClr val="800000"/>
                </a:solidFill>
                <a:latin typeface="Times New Roman" panose="02020603050405020304" pitchFamily="18" charset="0"/>
                <a:cs typeface="Times New Roman" panose="02020603050405020304" pitchFamily="18" charset="0"/>
              </a:rPr>
              <a:t>	</a:t>
            </a:r>
            <a:br>
              <a:rPr lang="ru-RU" sz="2000" b="1" dirty="0" smtClean="0">
                <a:latin typeface="Times New Roman" panose="02020603050405020304" pitchFamily="18" charset="0"/>
                <a:cs typeface="Times New Roman" panose="02020603050405020304" pitchFamily="18" charset="0"/>
              </a:rPr>
            </a:br>
            <a:r>
              <a:rPr lang="en-US" b="1" dirty="0" smtClean="0">
                <a:solidFill>
                  <a:srgbClr val="CC3300"/>
                </a:solidFill>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военнослужащий, относящийся к роду сухопутных войск, действующих в пешем строю</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2)</a:t>
            </a:r>
            <a:r>
              <a:rPr lang="ru-RU" b="1" dirty="0" smtClean="0">
                <a:latin typeface="Times New Roman" panose="02020603050405020304" pitchFamily="18" charset="0"/>
                <a:cs typeface="Times New Roman" panose="02020603050405020304" pitchFamily="18" charset="0"/>
              </a:rPr>
              <a:t> земельное владение с усадьбой</a:t>
            </a:r>
            <a:endParaRPr lang="ru-RU" b="1" dirty="0" smtClean="0">
              <a:latin typeface="Times New Roman" panose="02020603050405020304" pitchFamily="18" charset="0"/>
              <a:cs typeface="Times New Roman" panose="02020603050405020304" pitchFamily="18" charset="0"/>
            </a:endParaRPr>
          </a:p>
          <a:p>
            <a:pPr lvl="0"/>
            <a:r>
              <a:rPr lang="ru-RU" b="1" dirty="0" smtClean="0">
                <a:solidFill>
                  <a:srgbClr val="CC3300"/>
                </a:solidFill>
                <a:latin typeface="Times New Roman" panose="02020603050405020304" pitchFamily="18" charset="0"/>
                <a:cs typeface="Times New Roman" panose="02020603050405020304" pitchFamily="18" charset="0"/>
              </a:rPr>
              <a:t>3) </a:t>
            </a:r>
            <a:r>
              <a:rPr lang="ru-RU" b="1" dirty="0" smtClean="0">
                <a:latin typeface="Times New Roman" panose="02020603050405020304" pitchFamily="18" charset="0"/>
                <a:cs typeface="Times New Roman" panose="02020603050405020304" pitchFamily="18" charset="0"/>
              </a:rPr>
              <a:t>военнослужащий, относящийся к роду войск, основным вооружением которого является оружие крупного калибра</a:t>
            </a:r>
            <a:endParaRPr lang="ru-RU" b="1" dirty="0" smtClean="0">
              <a:latin typeface="Times New Roman" panose="02020603050405020304" pitchFamily="18" charset="0"/>
              <a:cs typeface="Times New Roman" panose="02020603050405020304" pitchFamily="18" charset="0"/>
            </a:endParaRPr>
          </a:p>
          <a:p>
            <a:pPr lvl="0" algn="just"/>
            <a:r>
              <a:rPr lang="ru-RU" b="1" dirty="0" smtClean="0">
                <a:solidFill>
                  <a:srgbClr val="CC3300"/>
                </a:solidFill>
                <a:latin typeface="Times New Roman" panose="02020603050405020304" pitchFamily="18" charset="0"/>
                <a:cs typeface="Times New Roman" panose="02020603050405020304" pitchFamily="18" charset="0"/>
              </a:rPr>
              <a:t>4)</a:t>
            </a:r>
            <a:r>
              <a:rPr lang="ru-RU" b="1" dirty="0" smtClean="0">
                <a:latin typeface="Times New Roman" panose="02020603050405020304" pitchFamily="18" charset="0"/>
                <a:cs typeface="Times New Roman" panose="02020603050405020304" pitchFamily="18" charset="0"/>
              </a:rPr>
              <a:t> резкий громкий крик</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9" name="Стрелка вправо 8">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7"/>
          <p:cNvGrpSpPr/>
          <p:nvPr/>
        </p:nvGrpSpPr>
        <p:grpSpPr>
          <a:xfrm>
            <a:off x="2735880" y="4941168"/>
            <a:ext cx="2268168" cy="540000"/>
            <a:chOff x="2771800" y="4581128"/>
            <a:chExt cx="2268168" cy="540000"/>
          </a:xfrm>
        </p:grpSpPr>
        <p:sp>
          <p:nvSpPr>
            <p:cNvPr id="11" name="Прямоугольник 10"/>
            <p:cNvSpPr/>
            <p:nvPr/>
          </p:nvSpPr>
          <p:spPr>
            <a:xfrm>
              <a:off x="2771800"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27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283968" y="458112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a:t>
              </a:r>
              <a:endParaRPr lang="ru-RU" sz="2400" b="1" dirty="0">
                <a:solidFill>
                  <a:schemeClr val="tx1"/>
                </a:solidFill>
                <a:latin typeface="Times New Roman" panose="02020603050405020304" pitchFamily="18" charset="0"/>
                <a:cs typeface="Times New Roman" panose="02020603050405020304" pitchFamily="18" charset="0"/>
              </a:endParaRPr>
            </a:p>
          </p:txBody>
        </p:sp>
      </p:grpSp>
      <p:sp>
        <p:nvSpPr>
          <p:cNvPr id="24" name="Прямоугольник 23"/>
          <p:cNvSpPr/>
          <p:nvPr/>
        </p:nvSpPr>
        <p:spPr>
          <a:xfrm>
            <a:off x="2735880"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3</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492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4</a:t>
            </a:r>
            <a:endParaRPr lang="ru-RU" sz="2400" b="1" dirty="0">
              <a:solidFill>
                <a:srgbClr val="CC3300"/>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4248048" y="5481288"/>
            <a:ext cx="756000" cy="540000"/>
          </a:xfrm>
          <a:prstGeom prst="rect">
            <a:avLst/>
          </a:prstGeom>
          <a:solidFill>
            <a:schemeClr val="accent6">
              <a:lumMod val="20000"/>
              <a:lumOff val="80000"/>
            </a:schemeClr>
          </a:solidFill>
          <a:ln>
            <a:solidFill>
              <a:srgbClr val="CC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C3300"/>
                </a:solidFill>
                <a:latin typeface="Times New Roman" panose="02020603050405020304" pitchFamily="18" charset="0"/>
                <a:cs typeface="Times New Roman" panose="02020603050405020304" pitchFamily="18" charset="0"/>
              </a:rPr>
              <a:t>2</a:t>
            </a:r>
            <a:endParaRPr lang="ru-RU" sz="2400" b="1" dirty="0">
              <a:solidFill>
                <a:srgbClr val="CC3300"/>
              </a:solidFill>
              <a:latin typeface="Times New Roman" panose="02020603050405020304" pitchFamily="18" charset="0"/>
              <a:cs typeface="Times New Roman" panose="02020603050405020304" pitchFamily="18" charset="0"/>
            </a:endParaRPr>
          </a:p>
        </p:txBody>
      </p:sp>
      <p:pic>
        <p:nvPicPr>
          <p:cNvPr id="27" name="Рисунок 26" descr="4506cc5930289ef3c1707f4558e508c9.jpg"/>
          <p:cNvPicPr>
            <a:picLocks noChangeAspect="1"/>
          </p:cNvPicPr>
          <p:nvPr/>
        </p:nvPicPr>
        <p:blipFill>
          <a:blip r:embed="rId1" cstate="print">
            <a:clrChange>
              <a:clrFrom>
                <a:srgbClr val="FFFFFF"/>
              </a:clrFrom>
              <a:clrTo>
                <a:srgbClr val="FFFFFF">
                  <a:alpha val="0"/>
                </a:srgbClr>
              </a:clrTo>
            </a:clrChange>
          </a:blip>
          <a:stretch>
            <a:fillRect/>
          </a:stretch>
        </p:blipFill>
        <p:spPr>
          <a:xfrm>
            <a:off x="6084168" y="4581128"/>
            <a:ext cx="2067122" cy="129031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wipe(down)">
                                      <p:cBhvr>
                                        <p:cTn id="13" dur="500"/>
                                        <p:tgtEl>
                                          <p:spTgt spid="2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wipe(down)">
                                      <p:cBhvr>
                                        <p:cTn id="19" dur="500"/>
                                        <p:tgtEl>
                                          <p:spTgt spid="26">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475656" y="692696"/>
            <a:ext cx="6192688" cy="461665"/>
          </a:xfrm>
          <a:prstGeom prst="rect">
            <a:avLst/>
          </a:prstGeom>
          <a:noFill/>
          <a:ln w="9525">
            <a:noFill/>
            <a:miter lim="800000"/>
          </a:ln>
          <a:effectLst/>
        </p:spPr>
        <p:txBody>
          <a:bodyPr vert="horz" wrap="square" lIns="91440" tIns="45720" rIns="91440" bIns="45720" numCol="1" anchor="ctr" anchorCtr="0" compatLnSpc="1">
            <a:spAutoFit/>
          </a:bodyPr>
          <a:lstStyle/>
          <a:p>
            <a:r>
              <a:rPr lang="ru-RU" sz="2400" b="1" dirty="0" smtClean="0">
                <a:solidFill>
                  <a:srgbClr val="C00000"/>
                </a:solidFill>
                <a:latin typeface="Times New Roman" panose="02020603050405020304" pitchFamily="18" charset="0"/>
                <a:cs typeface="Times New Roman" panose="02020603050405020304" pitchFamily="18" charset="0"/>
              </a:rPr>
              <a:t>Прочитай тексты 1 и 2 и выполни </a:t>
            </a:r>
            <a:r>
              <a:rPr lang="ru-RU" sz="2400" b="1" dirty="0" smtClean="0">
                <a:solidFill>
                  <a:srgbClr val="C00000"/>
                </a:solidFill>
                <a:latin typeface="Times New Roman" panose="02020603050405020304" pitchFamily="18" charset="0"/>
                <a:cs typeface="Times New Roman" panose="02020603050405020304" pitchFamily="18" charset="0"/>
              </a:rPr>
              <a:t>задание </a:t>
            </a:r>
            <a:endParaRPr kumimoji="0" lang="ru-RU" sz="2400" b="1"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17" name="Image 85"/>
          <p:cNvPicPr/>
          <p:nvPr/>
        </p:nvPicPr>
        <p:blipFill>
          <a:blip r:embed="rId1" cstate="print"/>
          <a:stretch>
            <a:fillRect/>
          </a:stretch>
        </p:blipFill>
        <p:spPr>
          <a:xfrm>
            <a:off x="395536" y="1268760"/>
            <a:ext cx="1692000" cy="2160000"/>
          </a:xfrm>
          <a:prstGeom prst="rect">
            <a:avLst/>
          </a:prstGeom>
          <a:ln w="28575">
            <a:solidFill>
              <a:schemeClr val="accent6">
                <a:lumMod val="75000"/>
              </a:schemeClr>
            </a:solidFill>
          </a:ln>
          <a:effectLst>
            <a:outerShdw blurRad="292100" dist="139700" dir="2700000" algn="tl" rotWithShape="0">
              <a:srgbClr val="333333">
                <a:alpha val="65000"/>
              </a:srgbClr>
            </a:outerShdw>
          </a:effectLst>
        </p:spPr>
      </p:pic>
      <p:sp>
        <p:nvSpPr>
          <p:cNvPr id="18" name="Прямоугольник 17"/>
          <p:cNvSpPr/>
          <p:nvPr/>
        </p:nvSpPr>
        <p:spPr>
          <a:xfrm>
            <a:off x="395536" y="3429000"/>
            <a:ext cx="1728192" cy="1200329"/>
          </a:xfrm>
          <a:prstGeom prst="rect">
            <a:avLst/>
          </a:prstGeom>
        </p:spPr>
        <p:txBody>
          <a:bodyPr wrap="square">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Константин Георгиевич Паустовский (1892–1968)</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3995936" y="1124744"/>
            <a:ext cx="1115616" cy="4001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1</a:t>
            </a:r>
            <a:endParaRPr kumimoji="0" lang="ru-RU" sz="20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267744" y="1412776"/>
            <a:ext cx="6624736" cy="341632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Константина Георгиевича Паустовского принято считать великолепным мастером описания природы. В детстве Паустовского увлекали мечты о дальних странах. Он очень увлекался географией, подолгу рассматривал географические карты, выискивая на них места, где бы ему хотелось побывать. Любимым предметом была география. Неудивительно, что, повзрослев, Паустовский сам стал неутомимым «странником земли», много путешествовал.</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Константин  Паустовский  писал  рассказы и сказки о природе и животных. Эти трогательные произведения отличались особенной добротой, сердечной отзывчивостью; они сразу привлекли внимание и взрослых, и детей.</a:t>
            </a:r>
            <a:endParaRPr lang="ru-RU" b="1" dirty="0">
              <a:solidFill>
                <a:srgbClr val="800000"/>
              </a:solidFill>
              <a:latin typeface="Times New Roman" panose="02020603050405020304" pitchFamily="18" charset="0"/>
              <a:cs typeface="Times New Roman" panose="02020603050405020304" pitchFamily="18" charset="0"/>
            </a:endParaRPr>
          </a:p>
        </p:txBody>
      </p:sp>
      <p:sp>
        <p:nvSpPr>
          <p:cNvPr id="20" name="Rectangle 1"/>
          <p:cNvSpPr>
            <a:spLocks noChangeArrowheads="1"/>
          </p:cNvSpPr>
          <p:nvPr/>
        </p:nvSpPr>
        <p:spPr bwMode="auto">
          <a:xfrm>
            <a:off x="3491880" y="4717593"/>
            <a:ext cx="2160240"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Текст 2 </a:t>
            </a:r>
            <a:endParaRPr kumimoji="0" lang="ru-RU" sz="20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Барсучий нос</a:t>
            </a:r>
            <a:endParaRPr kumimoji="0" lang="ru-RU" sz="2000" b="1" i="0" u="none" strike="noStrike" cap="none" normalizeH="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2000" i="0" u="none" strike="noStrike" cap="none" normalizeH="0" dirty="0" smtClean="0">
                <a:ln>
                  <a:noFill/>
                </a:ln>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(в сокращении)</a:t>
            </a:r>
            <a:endParaRPr kumimoji="0" lang="ru-RU" sz="2000"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251520" y="5661248"/>
            <a:ext cx="8640960" cy="923330"/>
          </a:xfrm>
          <a:prstGeom prst="rect">
            <a:avLst/>
          </a:prstGeom>
        </p:spPr>
        <p:txBody>
          <a:bodyPr wrap="square">
            <a:spAutoFit/>
          </a:bodyPr>
          <a:lstStyle/>
          <a:p>
            <a:pPr indent="450850" algn="just"/>
            <a:r>
              <a:rPr lang="ru-RU" b="1" dirty="0" smtClean="0">
                <a:solidFill>
                  <a:srgbClr val="800000"/>
                </a:solidFill>
                <a:latin typeface="Times New Roman" panose="02020603050405020304" pitchFamily="18" charset="0"/>
                <a:cs typeface="Times New Roman" panose="02020603050405020304" pitchFamily="18" charset="0"/>
              </a:rPr>
              <a:t>Стояла осень. У нас на стоянке горел костёр. Мы жгли его весь день и ночь, чтобы отгонять волков.</a:t>
            </a:r>
            <a:r>
              <a:rPr lang="en-US" b="1" dirty="0" smtClean="0">
                <a:solidFill>
                  <a:srgbClr val="800000"/>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Однажды вечером в траве у костра начал сердито сопеть какой-то</a:t>
            </a:r>
            <a:r>
              <a:rPr lang="en-US" b="1" dirty="0" smtClean="0">
                <a:solidFill>
                  <a:srgbClr val="800000"/>
                </a:solidFill>
                <a:latin typeface="Times New Roman" panose="02020603050405020304" pitchFamily="18" charset="0"/>
                <a:cs typeface="Times New Roman" panose="02020603050405020304" pitchFamily="18" charset="0"/>
              </a:rPr>
              <a:t> </a:t>
            </a:r>
            <a:r>
              <a:rPr lang="ru-RU" b="1" dirty="0" smtClean="0">
                <a:solidFill>
                  <a:srgbClr val="800000"/>
                </a:solidFill>
                <a:latin typeface="Times New Roman" panose="02020603050405020304" pitchFamily="18" charset="0"/>
                <a:cs typeface="Times New Roman" panose="02020603050405020304" pitchFamily="18" charset="0"/>
              </a:rPr>
              <a:t>зверь.</a:t>
            </a:r>
            <a:endParaRPr lang="ru-RU" b="1" dirty="0" smtClean="0">
              <a:solidFill>
                <a:srgbClr val="800000"/>
              </a:solidFill>
              <a:latin typeface="Times New Roman" panose="02020603050405020304" pitchFamily="18" charset="0"/>
              <a:cs typeface="Times New Roman" panose="02020603050405020304" pitchFamily="18" charset="0"/>
            </a:endParaRPr>
          </a:p>
        </p:txBody>
      </p:sp>
      <p:sp>
        <p:nvSpPr>
          <p:cNvPr id="15" name="Стрелка вправо 14">
            <a:hlinkClick r:id="" action="ppaction://hlinkshowjump?jump=nextslide"/>
          </p:cNvPr>
          <p:cNvSpPr/>
          <p:nvPr/>
        </p:nvSpPr>
        <p:spPr>
          <a:xfrm>
            <a:off x="8244480" y="6237312"/>
            <a:ext cx="648000" cy="360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ru-RU"/>
          </a:p>
        </p:txBody>
      </p:sp>
      <p:sp>
        <p:nvSpPr>
          <p:cNvPr id="19459" name="Rectangle 3"/>
          <p:cNvSpPr>
            <a:spLocks noChangeArrowheads="1"/>
          </p:cNvSpPr>
          <p:nvPr/>
        </p:nvSpPr>
        <p:spPr bwMode="auto">
          <a:xfrm>
            <a:off x="251520" y="726951"/>
            <a:ext cx="8640960" cy="5078313"/>
          </a:xfrm>
          <a:prstGeom prst="rect">
            <a:avLst/>
          </a:prstGeom>
          <a:noFill/>
          <a:ln w="9525">
            <a:noFill/>
            <a:miter lim="800000"/>
          </a:ln>
          <a:effectLst/>
        </p:spPr>
        <p:txBody>
          <a:bodyPr vert="horz" wrap="square" lIns="91440" tIns="45720" rIns="91440" bIns="45720" numCol="1" anchor="ctr" anchorCtr="0" compatLnSpc="1">
            <a:spAutoFit/>
          </a:bodyPr>
          <a:lstStyle/>
          <a:p>
            <a:pPr algn="just"/>
            <a:r>
              <a:rPr lang="ru-RU" b="1" dirty="0" smtClean="0">
                <a:solidFill>
                  <a:srgbClr val="800000"/>
                </a:solidFill>
                <a:latin typeface="Times New Roman" panose="02020603050405020304" pitchFamily="18" charset="0"/>
                <a:cs typeface="Times New Roman" panose="02020603050405020304" pitchFamily="18" charset="0"/>
              </a:rPr>
              <a:t>Картошка жарилась на сковороде, от неё шёл острый вкусный запах, и зверь, очевидно, прибежал на этот запах.</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С нами был маленький мальчик. Мальчик первый услышал фырканье зверя. </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Из зарослей вылез маленький барсук и сделал шаг к картошке. Мне хотелось крикнуть зверьку, что он обожжётся, но я опоздал – барсук прыгнул</a:t>
            </a:r>
            <a:endParaRPr lang="ru-RU" b="1" dirty="0" smtClean="0">
              <a:solidFill>
                <a:srgbClr val="800000"/>
              </a:solidFill>
              <a:latin typeface="Times New Roman" panose="02020603050405020304" pitchFamily="18" charset="0"/>
              <a:cs typeface="Times New Roman" panose="02020603050405020304" pitchFamily="18" charset="0"/>
            </a:endParaRPr>
          </a:p>
          <a:p>
            <a:pPr algn="just"/>
            <a:r>
              <a:rPr lang="ru-RU" b="1" dirty="0" smtClean="0">
                <a:solidFill>
                  <a:srgbClr val="800000"/>
                </a:solidFill>
                <a:latin typeface="Times New Roman" panose="02020603050405020304" pitchFamily="18" charset="0"/>
                <a:cs typeface="Times New Roman" panose="02020603050405020304" pitchFamily="18" charset="0"/>
              </a:rPr>
              <a:t>к сковородке и сунул в неё нос…</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Барсук взвизгнул и с отчаянным воплем бросился обратно в траву. Он бежал и голосил на весь лес. На озере и в лесу началось смятение. Без времени заорали испуганные лягушки, всполошились птицы.</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Утром мальчик рассказал, что он сам только что видел, как барсук лечит свой обожжённый нос. Мы осторожно пробрались в чащу, и я увидел гнилой сосновый пень.</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Около пня, спиной к нам, стоял барсук. Он расковырял пень и засунул в середину пня, в мокрую и холодную труху, обожжённый нос.</a:t>
            </a:r>
            <a:endParaRPr lang="ru-RU" b="1" dirty="0" smtClean="0">
              <a:solidFill>
                <a:srgbClr val="800000"/>
              </a:solidFill>
              <a:latin typeface="Times New Roman" panose="02020603050405020304" pitchFamily="18" charset="0"/>
              <a:cs typeface="Times New Roman" panose="02020603050405020304" pitchFamily="18" charset="0"/>
            </a:endParaRPr>
          </a:p>
          <a:p>
            <a:pPr indent="450850" algn="just"/>
            <a:r>
              <a:rPr lang="ru-RU" b="1" dirty="0" smtClean="0">
                <a:solidFill>
                  <a:srgbClr val="800000"/>
                </a:solidFill>
                <a:latin typeface="Times New Roman" panose="02020603050405020304" pitchFamily="18" charset="0"/>
                <a:cs typeface="Times New Roman" panose="02020603050405020304" pitchFamily="18" charset="0"/>
              </a:rPr>
              <a:t>Через год я встретил на берегах этого же озера барсука со шрамом на носу. Я помахал ему рукой, но он сердито чихнул и спрятался в зарослях брусники.</a:t>
            </a:r>
            <a:endParaRPr lang="ru-RU" b="1" dirty="0" smtClean="0">
              <a:solidFill>
                <a:srgbClr val="800000"/>
              </a:solidFill>
              <a:latin typeface="Times New Roman" panose="02020603050405020304" pitchFamily="18" charset="0"/>
              <a:cs typeface="Times New Roman" panose="02020603050405020304" pitchFamily="18" charset="0"/>
            </a:endParaRPr>
          </a:p>
          <a:p>
            <a:r>
              <a:rPr lang="ru-RU" b="1" i="1" dirty="0" smtClean="0">
                <a:solidFill>
                  <a:srgbClr val="800000"/>
                </a:solidFill>
                <a:latin typeface="Times New Roman" panose="02020603050405020304" pitchFamily="18" charset="0"/>
                <a:cs typeface="Times New Roman" panose="02020603050405020304" pitchFamily="18" charset="0"/>
              </a:rPr>
              <a:t>						</a:t>
            </a:r>
            <a:r>
              <a:rPr lang="en-US" b="1" i="1" dirty="0" smtClean="0">
                <a:solidFill>
                  <a:srgbClr val="800000"/>
                </a:solidFill>
                <a:latin typeface="Times New Roman" panose="02020603050405020304" pitchFamily="18" charset="0"/>
                <a:cs typeface="Times New Roman" panose="02020603050405020304" pitchFamily="18" charset="0"/>
              </a:rPr>
              <a:t>         </a:t>
            </a:r>
            <a:r>
              <a:rPr lang="ru-RU" b="1" i="1" dirty="0" smtClean="0">
                <a:solidFill>
                  <a:srgbClr val="800000"/>
                </a:solidFill>
                <a:latin typeface="Times New Roman" panose="02020603050405020304" pitchFamily="18" charset="0"/>
                <a:cs typeface="Times New Roman" panose="02020603050405020304" pitchFamily="18" charset="0"/>
              </a:rPr>
              <a:t>(По К.Г. Паустовскому)</a:t>
            </a:r>
            <a:endParaRPr kumimoji="0" lang="ru-RU" b="1" i="0" u="none" strike="noStrike" cap="none" normalizeH="0" baseline="0" dirty="0" smtClean="0">
              <a:ln>
                <a:noFill/>
              </a:ln>
              <a:solidFill>
                <a:srgbClr val="800000"/>
              </a:solidFill>
              <a:effectLst/>
              <a:latin typeface="Times New Roman" panose="02020603050405020304" pitchFamily="18" charset="0"/>
              <a:cs typeface="Times New Roman" panose="02020603050405020304" pitchFamily="18" charset="0"/>
            </a:endParaRPr>
          </a:p>
        </p:txBody>
      </p:sp>
      <p:sp>
        <p:nvSpPr>
          <p:cNvPr id="12" name="Стрелка вправо 11">
            <a:hlinkClick r:id="" action="ppaction://hlinkshowjump?jump=nextslide"/>
          </p:cNvPr>
          <p:cNvSpPr/>
          <p:nvPr/>
        </p:nvSpPr>
        <p:spPr>
          <a:xfrm>
            <a:off x="8208480" y="6237312"/>
            <a:ext cx="684000" cy="396000"/>
          </a:xfrm>
          <a:prstGeom prst="rightArrow">
            <a:avLst/>
          </a:prstGeom>
          <a:solidFill>
            <a:schemeClr val="accent6">
              <a:lumMod val="20000"/>
              <a:lumOff val="80000"/>
            </a:schemeClr>
          </a:solidFill>
          <a:ln w="28575">
            <a:solidFill>
              <a:srgbClr val="CC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16894</Words>
  <Application>WPS Presentation</Application>
  <PresentationFormat>Экран (4:3)</PresentationFormat>
  <Paragraphs>395</Paragraphs>
  <Slides>23</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Comic Sans MS</vt:lpstr>
      <vt:lpstr>Times New Roman</vt:lpstr>
      <vt:lpstr>Calibri</vt:lpstr>
      <vt:lpstr>Microsoft YaHei</vt:lpstr>
      <vt:lpstr>Arial Unicode MS</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307</cp:lastModifiedBy>
  <cp:revision>241</cp:revision>
  <dcterms:created xsi:type="dcterms:W3CDTF">2025-08-17T15:09:00Z</dcterms:created>
  <dcterms:modified xsi:type="dcterms:W3CDTF">2026-02-11T07:28:26Z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D3D0A4183E884E6094468FCF4C897336_12</vt:lpwstr>
  </property>
  <property fmtid="{D5CDD505-2E9C-101B-9397-08002B2CF9AE}" pid="3" name="KSOProductBuildVer">
    <vt:lpwstr>1049-12.2.0.23131</vt:lpwstr>
  </property>
</Properties>
</file>