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0" r:id="rId4"/>
    <p:sldId id="271" r:id="rId5"/>
    <p:sldId id="272" r:id="rId6"/>
    <p:sldId id="273" r:id="rId7"/>
    <p:sldId id="274" r:id="rId8"/>
    <p:sldId id="275" r:id="rId9"/>
    <p:sldId id="280" r:id="rId10"/>
    <p:sldId id="276" r:id="rId11"/>
    <p:sldId id="277" r:id="rId12"/>
    <p:sldId id="278" r:id="rId13"/>
    <p:sldId id="279" r:id="rId14"/>
    <p:sldId id="25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CC33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slide" Target="slide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5736" y="1988840"/>
            <a:ext cx="48245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ln w="18415" cmpd="sng">
                  <a:solidFill>
                    <a:srgbClr val="CC3300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Литературное чтение</a:t>
            </a:r>
            <a:endParaRPr lang="ru-RU" sz="5400" dirty="0">
              <a:ln w="18415" cmpd="sng">
                <a:solidFill>
                  <a:srgbClr val="CC3300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11760" y="1311151"/>
            <a:ext cx="439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Интерактивный тренажёр к заданию 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сведения 7">
            <a:hlinkClick r:id="rId1" action="ppaction://hlinksldjump" highlightClick="1"/>
          </p:cNvPr>
          <p:cNvSpPr/>
          <p:nvPr/>
        </p:nvSpPr>
        <p:spPr>
          <a:xfrm>
            <a:off x="35496" y="44624"/>
            <a:ext cx="396000" cy="504000"/>
          </a:xfrm>
          <a:prstGeom prst="actionButtonInformation">
            <a:avLst/>
          </a:prstGeom>
          <a:solidFill>
            <a:schemeClr val="bg1"/>
          </a:solidFill>
          <a:ln w="28575">
            <a:solidFill>
              <a:srgbClr val="CC33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5" descr="54348-stacked-color-together-cartoon-watercolor-book-books.png"/>
          <p:cNvPicPr>
            <a:picLocks noChangeAspect="1"/>
          </p:cNvPicPr>
          <p:nvPr/>
        </p:nvPicPr>
        <p:blipFill>
          <a:blip r:embed="rId2" cstate="print"/>
          <a:srcRect l="12063" t="17450" r="14709" b="16401"/>
          <a:stretch>
            <a:fillRect/>
          </a:stretch>
        </p:blipFill>
        <p:spPr>
          <a:xfrm>
            <a:off x="395536" y="3241605"/>
            <a:ext cx="2808312" cy="2131611"/>
          </a:xfrm>
          <a:prstGeom prst="rect">
            <a:avLst/>
          </a:prstGeom>
        </p:spPr>
      </p:pic>
      <p:sp>
        <p:nvSpPr>
          <p:cNvPr id="10" name="Стрелка вправо 9">
            <a:hlinkClick r:id="" action="ppaction://hlinkshowjump?jump=nextslide"/>
          </p:cNvPr>
          <p:cNvSpPr/>
          <p:nvPr/>
        </p:nvSpPr>
        <p:spPr>
          <a:xfrm>
            <a:off x="8100392" y="6129344"/>
            <a:ext cx="684000" cy="3960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4506cc5930289ef3c1707f4558e508c9.jpg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96136" y="1124744"/>
            <a:ext cx="2880320" cy="1797914"/>
          </a:xfrm>
          <a:prstGeom prst="rect">
            <a:avLst/>
          </a:prstGeom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475656" y="795482"/>
            <a:ext cx="324036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 </a:t>
            </a:r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отрывок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4120" y="5229200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8100392" y="6129344"/>
            <a:ext cx="684000" cy="3960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84240" y="5229200"/>
            <a:ext cx="648000" cy="648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467544" y="1859340"/>
            <a:ext cx="5256584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первый луч солнца коснулся земли, лес ожил. Птицы запели, а маленькие зверьки вылезли из своих укрытий.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3933056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Определи, к какому литературному жанру относится данный отрывок.</a:t>
            </a:r>
            <a:endParaRPr lang="ru-RU" sz="24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979712" y="4807605"/>
            <a:ext cx="2592288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былина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басня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рассказ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стихотворение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4506cc5930289ef3c1707f4558e508c9.jpg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96136" y="1124744"/>
            <a:ext cx="2880320" cy="1797914"/>
          </a:xfrm>
          <a:prstGeom prst="rect">
            <a:avLst/>
          </a:prstGeom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475656" y="795482"/>
            <a:ext cx="324036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 </a:t>
            </a:r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отрывок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4120" y="5343599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8100392" y="6129344"/>
            <a:ext cx="684000" cy="3960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84240" y="5229200"/>
            <a:ext cx="648000" cy="648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323528" y="1634024"/>
            <a:ext cx="5616624" cy="193899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«Постойте ж, я сыскал секрет! –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Кричит Осёл, – мы, верно, уж поладим,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Коль рядом сядем».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Послушались Осла: уселись чинно в ряд;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всё-таки Квартет нейдёт на лад.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3933056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Определи, к какому литературному жанру относится данный отрывок.</a:t>
            </a:r>
            <a:endParaRPr lang="ru-RU" sz="24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979712" y="4739660"/>
            <a:ext cx="2592288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былина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басня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загадка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потешка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4506cc5930289ef3c1707f4558e508c9.jpg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96136" y="1124744"/>
            <a:ext cx="2880320" cy="1797914"/>
          </a:xfrm>
          <a:prstGeom prst="rect">
            <a:avLst/>
          </a:prstGeom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475656" y="795482"/>
            <a:ext cx="324036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 </a:t>
            </a:r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отрывок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4120" y="5229200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84240" y="5229200"/>
            <a:ext cx="648000" cy="648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467544" y="1674674"/>
            <a:ext cx="5256584" cy="193899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Солнце клонилось к горизонту, заливая небо оранжевыми и розовыми оттенками. В тишине вечернего леса слышался шелест листвы и пение птиц.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3933056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Определи, к какому литературному жанру относится данный отрывок.</a:t>
            </a:r>
            <a:endParaRPr lang="ru-RU" sz="24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979712" y="4807605"/>
            <a:ext cx="2592288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былина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рассказ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басня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стихотворение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множение 11">
            <a:hlinkClick r:id="" action="ppaction://hlinkshowjump?jump=endshow"/>
          </p:cNvPr>
          <p:cNvSpPr/>
          <p:nvPr/>
        </p:nvSpPr>
        <p:spPr>
          <a:xfrm>
            <a:off x="8388424" y="6165304"/>
            <a:ext cx="540000" cy="540000"/>
          </a:xfrm>
          <a:prstGeom prst="mathMultiply">
            <a:avLst/>
          </a:prstGeom>
          <a:solidFill>
            <a:schemeClr val="bg1"/>
          </a:solidFill>
          <a:ln w="28575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Управляющая кнопка: домой 2">
            <a:hlinkClick r:id="" action="ppaction://hlinkshowjump?jump=firstslide" highlightClick="1"/>
          </p:cNvPr>
          <p:cNvSpPr/>
          <p:nvPr/>
        </p:nvSpPr>
        <p:spPr>
          <a:xfrm>
            <a:off x="35496" y="44624"/>
            <a:ext cx="396000" cy="504000"/>
          </a:xfrm>
          <a:prstGeom prst="actionButtonHome">
            <a:avLst/>
          </a:prstGeom>
          <a:solidFill>
            <a:schemeClr val="bg1"/>
          </a:solidFill>
          <a:ln w="28575">
            <a:solidFill>
              <a:srgbClr val="CC33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2551837"/>
            <a:ext cx="52565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7200" dirty="0" smtClean="0">
                <a:ln w="18415" cmpd="sng">
                  <a:solidFill>
                    <a:srgbClr val="CC3300"/>
                  </a:solidFill>
                  <a:prstDash val="solid"/>
                </a:ln>
                <a:solidFill>
                  <a:srgbClr val="F79646">
                    <a:lumMod val="75000"/>
                  </a:srgb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Молодцы</a:t>
            </a:r>
            <a:r>
              <a:rPr lang="ru-RU" sz="5400" dirty="0" smtClean="0">
                <a:ln w="18415" cmpd="sng">
                  <a:solidFill>
                    <a:srgbClr val="CC3300"/>
                  </a:solidFill>
                  <a:prstDash val="solid"/>
                </a:ln>
                <a:solidFill>
                  <a:srgbClr val="F79646">
                    <a:lumMod val="75000"/>
                  </a:srgb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!</a:t>
            </a:r>
            <a:endParaRPr lang="ru-RU" sz="5400" dirty="0">
              <a:ln w="18415" cmpd="sng">
                <a:solidFill>
                  <a:srgbClr val="CC3300"/>
                </a:solidFill>
                <a:prstDash val="solid"/>
              </a:ln>
              <a:solidFill>
                <a:srgbClr val="F79646">
                  <a:lumMod val="75000"/>
                </a:srgb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4506cc5930289ef3c1707f4558e508c9.jpg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96136" y="1124744"/>
            <a:ext cx="2880320" cy="1797914"/>
          </a:xfrm>
          <a:prstGeom prst="rect">
            <a:avLst/>
          </a:prstGeom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475656" y="795482"/>
            <a:ext cx="324036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 </a:t>
            </a:r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отрывок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4120" y="5343599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8100392" y="6129344"/>
            <a:ext cx="684000" cy="3960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84240" y="5229200"/>
            <a:ext cx="648000" cy="648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115616" y="1340768"/>
            <a:ext cx="4320480" cy="3046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 обеда приближался,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Топот по двору раздался: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Входят семь богатырей,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Семь румяных усачей.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молвил: «Что за диво!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Всё так чисто и красиво.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Кто-то терем прибирал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 хозяев поджидал».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4470211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Определи, к какому литературному жанру относится данный отрывок.</a:t>
            </a:r>
            <a:endParaRPr lang="ru-RU" sz="24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979712" y="4955684"/>
            <a:ext cx="2592288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былина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стихотворение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сказка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басня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4506cc5930289ef3c1707f4558e508c9.jpg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96136" y="1124744"/>
            <a:ext cx="2880320" cy="1797914"/>
          </a:xfrm>
          <a:prstGeom prst="rect">
            <a:avLst/>
          </a:prstGeom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475656" y="795482"/>
            <a:ext cx="324036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 </a:t>
            </a:r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отрывок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4120" y="5229200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8100392" y="6129344"/>
            <a:ext cx="684000" cy="3960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84240" y="5229200"/>
            <a:ext cx="648000" cy="648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395536" y="1225203"/>
            <a:ext cx="5328592" cy="3046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отъехал Илья три версты, увидал большой камень в триста пудов. А на том камне написано: «Кому камень под силу свернуть, тому богатому быть».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Принатужился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упёрся ногами, по колена в землю ушёл, поддал могучим плечом – свернул с места камень.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4326195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Определи, к какому литературному жанру относится данный отрывок.</a:t>
            </a:r>
            <a:endParaRPr lang="ru-RU" sz="24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2339752" y="4807605"/>
            <a:ext cx="1656184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рассказ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повесть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басня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былина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4506cc5930289ef3c1707f4558e508c9.jpg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96136" y="1124744"/>
            <a:ext cx="2880320" cy="1797914"/>
          </a:xfrm>
          <a:prstGeom prst="rect">
            <a:avLst/>
          </a:prstGeom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475656" y="795482"/>
            <a:ext cx="324036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 </a:t>
            </a:r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отрывок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4120" y="5229200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8100392" y="6129344"/>
            <a:ext cx="684000" cy="3960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84240" y="5229200"/>
            <a:ext cx="648000" cy="648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115616" y="1699649"/>
            <a:ext cx="4248472" cy="193899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Навалилась туча чёрная, Поглотила светлый месяц она. И поехал Илья Муромец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погибель на предписанную Ночью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тёмною-растёмною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3933056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Определи, к какому литературному жанру относится данный отрывок.</a:t>
            </a:r>
            <a:endParaRPr lang="ru-RU" sz="24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979712" y="4807605"/>
            <a:ext cx="2448272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былина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стихотворение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сказка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басня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4506cc5930289ef3c1707f4558e508c9.jpg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96136" y="1124744"/>
            <a:ext cx="2880320" cy="1797914"/>
          </a:xfrm>
          <a:prstGeom prst="rect">
            <a:avLst/>
          </a:prstGeom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475656" y="795482"/>
            <a:ext cx="324036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 </a:t>
            </a:r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отрывок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4120" y="5229200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8100392" y="6129344"/>
            <a:ext cx="684000" cy="3960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84240" y="5229200"/>
            <a:ext cx="648000" cy="648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115616" y="1884315"/>
            <a:ext cx="4248472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«Как не гордиться мне тобой, О, родина моя!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над Волгою родной Стою недвижим я…»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3933056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Определи, к какому литературному жанру относится данный отрывок.</a:t>
            </a:r>
            <a:endParaRPr lang="ru-RU" sz="24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979712" y="4807605"/>
            <a:ext cx="2664296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стихотворение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народная песня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былина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пословица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4506cc5930289ef3c1707f4558e508c9.jpg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96136" y="1124744"/>
            <a:ext cx="2880320" cy="1797914"/>
          </a:xfrm>
          <a:prstGeom prst="rect">
            <a:avLst/>
          </a:prstGeom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475656" y="764704"/>
            <a:ext cx="324036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 </a:t>
            </a:r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отрывок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4120" y="5229200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8100392" y="6129344"/>
            <a:ext cx="684000" cy="3960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84240" y="5229200"/>
            <a:ext cx="648000" cy="648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323528" y="1196752"/>
            <a:ext cx="5472608" cy="31700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раз купца не было дома. Откуда не возьмись приходит ведьма: стала под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Алёнушкино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окошко и так ласково начала звать её купаться на реку. Привела ведьма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Алёнушку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реку. Кинулась на неё, привязала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Алёнушке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шею камень и бросила её в воду. А сама оборотилась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Алёнушкой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нарядилась в её платье и пришла в её хоромы. Никто ведьму не распознал. Купец вернулся – и тот не распознал. Одному козлёночку всё было ведомо.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4398203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Определи, к какому литературному жанру относится данный отрывок.</a:t>
            </a:r>
            <a:endParaRPr lang="ru-RU" sz="24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2339752" y="4807605"/>
            <a:ext cx="1656184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былина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басня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рассказ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сказка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4506cc5930289ef3c1707f4558e508c9.jpg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96136" y="1124744"/>
            <a:ext cx="2880320" cy="1797914"/>
          </a:xfrm>
          <a:prstGeom prst="rect">
            <a:avLst/>
          </a:prstGeom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475656" y="795482"/>
            <a:ext cx="324036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 </a:t>
            </a:r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отрывок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4120" y="5343599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8100392" y="6129344"/>
            <a:ext cx="684000" cy="3960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84240" y="5229200"/>
            <a:ext cx="648000" cy="648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115616" y="1340768"/>
            <a:ext cx="3960440" cy="267765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 ему конёк: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«Вот уж есть чему дивиться! Тут лежит перо Жар-птицы,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для счастья своего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бери себе его.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Много, много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непокою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Принесёт оно с собою».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4293096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Определи, к какому литературному жанру относится данный отрывок.</a:t>
            </a:r>
            <a:endParaRPr lang="ru-RU" sz="24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979712" y="4778569"/>
            <a:ext cx="2592288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басня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стихотворение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сказка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былина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4506cc5930289ef3c1707f4558e508c9.jpg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96136" y="1124744"/>
            <a:ext cx="2880320" cy="1797914"/>
          </a:xfrm>
          <a:prstGeom prst="rect">
            <a:avLst/>
          </a:prstGeom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475656" y="795482"/>
            <a:ext cx="324036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 отрывок.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4120" y="5343599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8100392" y="6129344"/>
            <a:ext cx="684000" cy="3960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84240" y="5229200"/>
            <a:ext cx="648000" cy="648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467544" y="1988840"/>
            <a:ext cx="5256584" cy="120032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в товарищах согласья нет,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лад их дело не пойдёт,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выйдет из него не дело, только мука.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4293096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Определи, к какому литературному жанру относится данный отрывок.</a:t>
            </a:r>
            <a:endParaRPr lang="ru-RU" sz="24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979712" y="4778569"/>
            <a:ext cx="2592288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былина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басня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загадка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потешка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4506cc5930289ef3c1707f4558e508c9.jpg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96136" y="1124744"/>
            <a:ext cx="2880320" cy="1797914"/>
          </a:xfrm>
          <a:prstGeom prst="rect">
            <a:avLst/>
          </a:prstGeom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475656" y="795482"/>
            <a:ext cx="324036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 </a:t>
            </a:r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отрывок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4120" y="5343599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8100392" y="6129344"/>
            <a:ext cx="684000" cy="3960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84240" y="5229200"/>
            <a:ext cx="648000" cy="648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547664" y="1340768"/>
            <a:ext cx="3096344" cy="230832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 весной и летом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 видели одетым.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осенью с бедняжки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Сорвали все рубашки.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зимние метели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меха его одели.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3933056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Определи, к какому литературному жанру относится данный отрывок.</a:t>
            </a:r>
            <a:endParaRPr lang="ru-RU" sz="24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979712" y="4739660"/>
            <a:ext cx="2592288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былина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басня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стихотворение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загадка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3326</Words>
  <Application>WPS Presentation</Application>
  <PresentationFormat>Экран (4:3)</PresentationFormat>
  <Paragraphs>195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2" baseType="lpstr">
      <vt:lpstr>Arial</vt:lpstr>
      <vt:lpstr>SimSun</vt:lpstr>
      <vt:lpstr>Wingdings</vt:lpstr>
      <vt:lpstr>Comic Sans MS</vt:lpstr>
      <vt:lpstr>Times New Roman</vt:lpstr>
      <vt:lpstr>Calibri</vt:lpstr>
      <vt:lpstr>Microsoft YaHei</vt:lpstr>
      <vt:lpstr>Arial Unicode MS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307</cp:lastModifiedBy>
  <cp:revision>44</cp:revision>
  <dcterms:created xsi:type="dcterms:W3CDTF">2025-08-17T15:09:00Z</dcterms:created>
  <dcterms:modified xsi:type="dcterms:W3CDTF">2026-02-11T07:28:00Z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60BAA5F6589042A7A39D8A61706BB84B_12</vt:lpwstr>
  </property>
  <property fmtid="{D5CDD505-2E9C-101B-9397-08002B2CF9AE}" pid="3" name="KSOProductBuildVer">
    <vt:lpwstr>1049-12.2.0.23131</vt:lpwstr>
  </property>
</Properties>
</file>